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png" ContentType="image/png"/>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3c8e1319400346b5"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9144000" cy="6858000"/>
  <p:notesSz cx="6858000" cy="9144000"/>
  <p:defaultTextStyle>
    <a:lvl1pPr marL="0" lvl="0" indent="0" algn="l" defTabSz="914400">
      <a:lnSpc>
        <a:spcPct val="100000"/>
      </a:lnSpc>
      <a:spcBef>
        <a:spcPct val="0"/>
      </a:spcBef>
      <a:spcAft>
        <a:spcPct val="0"/>
      </a:spcAft>
      <a:buNone/>
      <a:defRPr sz="2800" b="0" i="0" u="none" baseline="0">
        <a:solidFill>
          <a:schemeClr val="tx1"/>
        </a:solidFill>
        <a:latin typeface="Tahoma"/>
      </a:defRPr>
    </a:lvl1pPr>
    <a:lvl2pPr marL="457200" lvl="1" indent="0" algn="l" defTabSz="914400">
      <a:lnSpc>
        <a:spcPct val="100000"/>
      </a:lnSpc>
      <a:spcBef>
        <a:spcPct val="0"/>
      </a:spcBef>
      <a:spcAft>
        <a:spcPct val="0"/>
      </a:spcAft>
      <a:buNone/>
      <a:defRPr sz="2800" b="0" i="0" u="none" baseline="0">
        <a:solidFill>
          <a:schemeClr val="tx1"/>
        </a:solidFill>
        <a:latin typeface="Tahoma"/>
      </a:defRPr>
    </a:lvl2pPr>
    <a:lvl3pPr marL="914400" lvl="2" indent="0" algn="l" defTabSz="914400">
      <a:lnSpc>
        <a:spcPct val="100000"/>
      </a:lnSpc>
      <a:spcBef>
        <a:spcPct val="0"/>
      </a:spcBef>
      <a:spcAft>
        <a:spcPct val="0"/>
      </a:spcAft>
      <a:buNone/>
      <a:defRPr sz="2800" b="0" i="0" u="none" baseline="0">
        <a:solidFill>
          <a:schemeClr val="tx1"/>
        </a:solidFill>
        <a:latin typeface="Tahoma"/>
      </a:defRPr>
    </a:lvl3pPr>
    <a:lvl4pPr marL="1371600" lvl="3" indent="0" algn="l" defTabSz="914400">
      <a:lnSpc>
        <a:spcPct val="100000"/>
      </a:lnSpc>
      <a:spcBef>
        <a:spcPct val="0"/>
      </a:spcBef>
      <a:spcAft>
        <a:spcPct val="0"/>
      </a:spcAft>
      <a:buNone/>
      <a:defRPr sz="2800" b="0" i="0" u="none" baseline="0">
        <a:solidFill>
          <a:schemeClr val="tx1"/>
        </a:solidFill>
        <a:latin typeface="Tahoma"/>
      </a:defRPr>
    </a:lvl4pPr>
    <a:lvl5pPr marL="1828800" lvl="4" indent="0" algn="l" defTabSz="914400">
      <a:lnSpc>
        <a:spcPct val="100000"/>
      </a:lnSpc>
      <a:spcBef>
        <a:spcPct val="0"/>
      </a:spcBef>
      <a:spcAft>
        <a:spcPct val="0"/>
      </a:spcAft>
      <a:buNone/>
      <a:defRPr sz="2800" b="0" i="0" u="none" baseline="0">
        <a:solidFill>
          <a:schemeClr val="tx1"/>
        </a:solidFill>
        <a:latin typeface="Tahoma"/>
      </a:defRPr>
    </a:lvl5pPr>
  </p:defaultTextStyle>
</p:presentation>
</file>

<file path=ppt/tableStyles.xml><?xml version="1.0" encoding="utf-8"?>
<a:tblStyleLst xmlns:a="http://schemas.openxmlformats.org/drawingml/2006/main" def="{5C22544A-7EE6-4342-B048-85BDC9FD1C3A}"/>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slide" Target="/ppt/slides/slide17.xml" Id="rId20" /><Relationship Type="http://schemas.openxmlformats.org/officeDocument/2006/relationships/slide" Target="/ppt/slides/slide18.xml" Id="rId21" /><Relationship Type="http://schemas.openxmlformats.org/officeDocument/2006/relationships/slide" Target="/ppt/slides/slide19.xml" Id="rId22" /><Relationship Type="http://schemas.openxmlformats.org/officeDocument/2006/relationships/slide" Target="/ppt/slides/slide20.xml" Id="rId23" /><Relationship Type="http://schemas.openxmlformats.org/officeDocument/2006/relationships/slide" Target="/ppt/slides/slide21.xml" Id="rId24" /><Relationship Type="http://schemas.openxmlformats.org/officeDocument/2006/relationships/slide" Target="/ppt/slides/slide22.xml" Id="rId25" /><Relationship Type="http://schemas.openxmlformats.org/officeDocument/2006/relationships/slide" Target="/ppt/slides/slide23.xml" Id="rId26" /><Relationship Type="http://schemas.openxmlformats.org/officeDocument/2006/relationships/slide" Target="/ppt/slides/slide24.xml" Id="rId27" /><Relationship Type="http://schemas.openxmlformats.org/officeDocument/2006/relationships/slide" Target="/ppt/slides/slide25.xml" Id="rId28" /><Relationship Type="http://schemas.openxmlformats.org/officeDocument/2006/relationships/slide" Target="/ppt/slides/slide26.xml" Id="rId29" /><Relationship Type="http://schemas.openxmlformats.org/officeDocument/2006/relationships/slide" Target="/ppt/slides/slide27.xml" Id="rId30" /><Relationship Type="http://schemas.openxmlformats.org/officeDocument/2006/relationships/slide" Target="/ppt/slides/slide28.xml" Id="rId31" /><Relationship Type="http://schemas.openxmlformats.org/officeDocument/2006/relationships/slide" Target="/ppt/slides/slide29.xml" Id="rId32" /><Relationship Type="http://schemas.openxmlformats.org/officeDocument/2006/relationships/slide" Target="/ppt/slides/slide30.xml" Id="rId33" /><Relationship Type="http://schemas.openxmlformats.org/officeDocument/2006/relationships/slide" Target="/ppt/slides/slide31.xml" Id="rId34" /><Relationship Type="http://schemas.openxmlformats.org/officeDocument/2006/relationships/slide" Target="/ppt/slides/slide32.xml" Id="rId35" /><Relationship Type="http://schemas.openxmlformats.org/officeDocument/2006/relationships/slide" Target="/ppt/slides/slide33.xml" Id="rId36" /><Relationship Type="http://schemas.openxmlformats.org/officeDocument/2006/relationships/slide" Target="/ppt/slides/slide34.xml" Id="rId37" /><Relationship Type="http://schemas.openxmlformats.org/officeDocument/2006/relationships/slide" Target="/ppt/slides/slide35.xml" Id="rId38" /><Relationship Type="http://schemas.openxmlformats.org/officeDocument/2006/relationships/slide" Target="/ppt/slides/slide36.xml" Id="rId39" /><Relationship Type="http://schemas.openxmlformats.org/officeDocument/2006/relationships/slide" Target="/ppt/slides/slide37.xml" Id="rId40" /><Relationship Type="http://schemas.openxmlformats.org/officeDocument/2006/relationships/slide" Target="/ppt/slides/slide38.xml" Id="rId41" /><Relationship Type="http://schemas.openxmlformats.org/officeDocument/2006/relationships/slide" Target="/ppt/slides/slide39.xml" Id="rId42" /><Relationship Type="http://schemas.openxmlformats.org/officeDocument/2006/relationships/slide" Target="/ppt/slides/slide40.xml" Id="rId43" /><Relationship Type="http://schemas.openxmlformats.org/officeDocument/2006/relationships/slide" Target="/ppt/slides/slide41.xml" Id="rId44" /><Relationship Type="http://schemas.openxmlformats.org/officeDocument/2006/relationships/slide" Target="/ppt/slides/slide42.xml" Id="rId45" /><Relationship Type="http://schemas.openxmlformats.org/officeDocument/2006/relationships/slide" Target="/ppt/slides/slide43.xml" Id="rId46" /><Relationship Type="http://schemas.openxmlformats.org/officeDocument/2006/relationships/slide" Target="/ppt/slides/slide44.xml" Id="rId47" /><Relationship Type="http://schemas.openxmlformats.org/officeDocument/2006/relationships/slide" Target="/ppt/slides/slide45.xml" Id="rId48" /><Relationship Type="http://schemas.openxmlformats.org/officeDocument/2006/relationships/slide" Target="/ppt/slides/slide46.xml" Id="rId49" /><Relationship Type="http://schemas.openxmlformats.org/officeDocument/2006/relationships/slide" Target="/ppt/slides/slide47.xml" Id="rId50" /><Relationship Type="http://schemas.openxmlformats.org/officeDocument/2006/relationships/slide" Target="/ppt/slides/slide48.xml" Id="rId51" /><Relationship Type="http://schemas.openxmlformats.org/officeDocument/2006/relationships/slide" Target="/ppt/slides/slide49.xml" Id="rId52" /><Relationship Type="http://schemas.openxmlformats.org/officeDocument/2006/relationships/slide" Target="/ppt/slides/slide50.xml" Id="rId53" /><Relationship Type="http://schemas.openxmlformats.org/officeDocument/2006/relationships/slide" Target="/ppt/slides/slide51.xml" Id="rId54" /><Relationship Type="http://schemas.openxmlformats.org/officeDocument/2006/relationships/slide" Target="/ppt/slides/slide52.xml" Id="rId55" /><Relationship Type="http://schemas.openxmlformats.org/officeDocument/2006/relationships/slide" Target="/ppt/slides/slide53.xml" Id="rId56" /><Relationship Type="http://schemas.openxmlformats.org/officeDocument/2006/relationships/tableStyles" Target="/ppt/tableStyles.xml" Id="rId57"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17.xml" Id="rId1" /><Relationship Type="http://schemas.openxmlformats.org/officeDocument/2006/relationships/notesMaster" Target="/ppt/notesMasters/notesMaster1.xml" Id="rId2" /></Relationships>
</file>

<file path=ppt/notesSlides/_rels/notesSlide2.xml.rels>&#65279;<?xml version="1.0" encoding="utf-8"?><Relationships xmlns="http://schemas.openxmlformats.org/package/2006/relationships"><Relationship Type="http://schemas.openxmlformats.org/officeDocument/2006/relationships/slide" Target="/ppt/slides/slide47.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3170" tIns="46586" rIns="93170" bIns="46586"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defRPr>
            </a:lvl5pPr>
          </a:lstStyle>
          <a:p xmlns:a="http://schemas.openxmlformats.org/drawingml/2006/main">
            <a:pPr marL="0" lvl="0" indent="0"/>
            <a:endParaRPr lang="zh-CN">
              <a:ea typeface="宋体"/>
            </a:endParaRPr>
          </a:p>
        </p:txBody>
      </p:sp>
    </p:spTree>
  </p:cSld>
  <p:clrMapOvr>
    <a:masterClrMapping xmlns:a="http://schemas.openxmlformats.org/drawingml/2006/main"/>
  </p:clrMapOvr>
</p:notes>
</file>

<file path=ppt/notesSlides/notesSlide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3170" tIns="46586" rIns="93170" bIns="46586"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defRPr>
            </a:lvl5pPr>
          </a:lstStyle>
          <a:p xmlns:a="http://schemas.openxmlformats.org/drawingml/2006/main">
            <a:pPr marL="0" lvl="0" indent="0"/>
            <a:endParaRPr lang="zh-CN">
              <a:ea typeface="宋体"/>
            </a:endParaRPr>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bg>
      <p:bgPr>
        <a:solidFill>
          <a:schemeClr val="bg1"/>
        </a:solidFill>
      </p:bgPr>
    </p:bg>
    <p:spTree>
      <p:nvGrpSpPr>
        <p:cNvPr id="1" name=""/>
        <p:cNvGrpSpPr/>
        <p:nvPr/>
      </p:nvGrpSpPr>
      <p:grpSpPr/>
      <p:grpSp>
        <p:nvGrpSpPr>
          <p:cNvPr id="2050" name="Group 2"/>
          <p:cNvGrpSpPr/>
          <p:nvPr/>
        </p:nvGrpSpPr>
        <p:grpSpPr>
          <a:xfrm>
            <a:off x="0" y="2438400"/>
            <a:ext cx="9009063" cy="1052513"/>
            <a:chOff x="0" y="1536"/>
            <a:chExt cx="5675" cy="663"/>
          </a:xfrm>
        </p:grpSpPr>
        <p:grpSp>
          <p:nvGrpSpPr>
            <p:cNvPr id="2053" name="Group 3"/>
            <p:cNvGrpSpPr/>
            <p:nvPr/>
          </p:nvGrpSpPr>
          <p:grpSpPr>
            <a:xfrm>
              <a:off x="185" y="1604"/>
              <a:ext cx="449" cy="299"/>
              <a:chOff x="720" y="336"/>
              <a:chExt cx="624" cy="432"/>
            </a:xfrm>
          </p:grpSpPr>
          <p:sp>
            <p:nvSpPr>
              <p:cNvPr id="2060" name="Rectangle 4"/>
              <p:cNvSpPr/>
              <p:nvPr/>
            </p:nvSpPr>
            <p:spPr>
              <a:xfrm>
                <a:off x="720" y="336"/>
                <a:ext cx="384" cy="432"/>
              </a:xfrm>
              <a:prstGeom prst="rect">
                <a:avLst/>
              </a:prstGeom>
              <a:solidFill>
                <a:schemeClr val="folHlink"/>
              </a:solidFill>
              <a:ln>
                <a:noFill/>
              </a:ln>
            </p:spPr>
            <p:txBody>
              <a:bodyPr wrap="none" anchor="ctr"/>
              <a:lstStyle>
                <a:lvl1pPr lvl="0">
                  <a:defRPr sz="2800">
                    <a:solidFill>
                      <a:schemeClr val="tx1"/>
                    </a:solidFill>
                    <a:latin typeface="Tahoma"/>
                  </a:defRPr>
                </a:lvl1pPr>
                <a:lvl2pPr marL="742950" lvl="1" indent="-285750">
                  <a:defRPr sz="2800">
                    <a:solidFill>
                      <a:schemeClr val="tx1"/>
                    </a:solidFill>
                    <a:latin typeface="Tahoma"/>
                  </a:defRPr>
                </a:lvl2pPr>
                <a:lvl3pPr marL="1143000" lvl="2" indent="-228600">
                  <a:defRPr sz="2800">
                    <a:solidFill>
                      <a:schemeClr val="tx1"/>
                    </a:solidFill>
                    <a:latin typeface="Tahoma"/>
                  </a:defRPr>
                </a:lvl3pPr>
                <a:lvl4pPr marL="1600200" lvl="3" indent="-228600">
                  <a:defRPr sz="2800">
                    <a:solidFill>
                      <a:schemeClr val="tx1"/>
                    </a:solidFill>
                    <a:latin typeface="Tahoma"/>
                  </a:defRPr>
                </a:lvl4pPr>
                <a:lvl5pPr marL="2057400" lvl="4" indent="-228600">
                  <a:defRPr sz="2800">
                    <a:solidFill>
                      <a:schemeClr val="tx1"/>
                    </a:solidFill>
                    <a:latin typeface="Tahoma"/>
                  </a:defRPr>
                </a:lvl5pPr>
                <a:lvl6pPr marL="2514600" lvl="5" indent="-228600">
                  <a:spcBef>
                    <a:spcPct val="0"/>
                  </a:spcBef>
                  <a:spcAft>
                    <a:spcPct val="0"/>
                  </a:spcAft>
                  <a:defRPr sz="2800">
                    <a:solidFill>
                      <a:schemeClr val="tx1"/>
                    </a:solidFill>
                    <a:latin typeface="Tahoma"/>
                  </a:defRPr>
                </a:lvl6pPr>
                <a:lvl7pPr marL="2971800" lvl="6" indent="-228600">
                  <a:spcBef>
                    <a:spcPct val="0"/>
                  </a:spcBef>
                  <a:spcAft>
                    <a:spcPct val="0"/>
                  </a:spcAft>
                  <a:defRPr sz="2800">
                    <a:solidFill>
                      <a:schemeClr val="tx1"/>
                    </a:solidFill>
                    <a:latin typeface="Tahoma"/>
                  </a:defRPr>
                </a:lvl7pPr>
                <a:lvl8pPr marL="3429000" lvl="7" indent="-228600">
                  <a:spcBef>
                    <a:spcPct val="0"/>
                  </a:spcBef>
                  <a:spcAft>
                    <a:spcPct val="0"/>
                  </a:spcAft>
                  <a:defRPr sz="2800">
                    <a:solidFill>
                      <a:schemeClr val="tx1"/>
                    </a:solidFill>
                    <a:latin typeface="Tahoma"/>
                  </a:defRPr>
                </a:lvl8pPr>
                <a:lvl9pPr marL="3886200" lvl="8" indent="-228600">
                  <a:spcBef>
                    <a:spcPct val="0"/>
                  </a:spcBef>
                  <a:spcAft>
                    <a:spcPct val="0"/>
                  </a:spcAft>
                  <a:defRPr sz="2800">
                    <a:solidFill>
                      <a:schemeClr val="tx1"/>
                    </a:solidFill>
                    <a:latin typeface="Tahoma"/>
                  </a:defRPr>
                </a:lvl9pPr>
              </a:lstStyle>
              <a:p>
                <a:pPr marL="0" lvl="0" indent="0" algn="l" defTabSz="914400">
                  <a:lnSpc>
                    <a:spcPct val="100000"/>
                  </a:lnSpc>
                  <a:spcBef>
                    <a:spcPct val="0"/>
                  </a:spcBef>
                  <a:spcAft>
                    <a:spcPct val="0"/>
                  </a:spcAft>
                  <a:buNone/>
                </a:pPr>
                <a:endParaRPr lang="zh-CN" sz="2800" b="0" i="0" u="none" strike="noStrike" kern="1200" spc="0" baseline="0">
                  <a:solidFill>
                    <a:schemeClr val="tx1"/>
                  </a:solidFill>
                  <a:latin typeface="Tahoma"/>
                  <a:ea typeface="宋体"/>
                </a:endParaRPr>
              </a:p>
            </p:txBody>
          </p:sp>
          <p:sp>
            <p:nvSpPr>
              <p:cNvPr id="2061" name="Rectangle 5"/>
              <p:cNvSpPr/>
              <p:nvPr/>
            </p:nvSpPr>
            <p:spPr>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lvl="0">
                  <a:defRPr sz="2800">
                    <a:solidFill>
                      <a:schemeClr val="tx1"/>
                    </a:solidFill>
                    <a:latin typeface="Tahoma"/>
                  </a:defRPr>
                </a:lvl1pPr>
                <a:lvl2pPr marL="742950" lvl="1" indent="-285750">
                  <a:defRPr sz="2800">
                    <a:solidFill>
                      <a:schemeClr val="tx1"/>
                    </a:solidFill>
                    <a:latin typeface="Tahoma"/>
                  </a:defRPr>
                </a:lvl2pPr>
                <a:lvl3pPr marL="1143000" lvl="2" indent="-228600">
                  <a:defRPr sz="2800">
                    <a:solidFill>
                      <a:schemeClr val="tx1"/>
                    </a:solidFill>
                    <a:latin typeface="Tahoma"/>
                  </a:defRPr>
                </a:lvl3pPr>
                <a:lvl4pPr marL="1600200" lvl="3" indent="-228600">
                  <a:defRPr sz="2800">
                    <a:solidFill>
                      <a:schemeClr val="tx1"/>
                    </a:solidFill>
                    <a:latin typeface="Tahoma"/>
                  </a:defRPr>
                </a:lvl4pPr>
                <a:lvl5pPr marL="2057400" lvl="4" indent="-228600">
                  <a:defRPr sz="2800">
                    <a:solidFill>
                      <a:schemeClr val="tx1"/>
                    </a:solidFill>
                    <a:latin typeface="Tahoma"/>
                  </a:defRPr>
                </a:lvl5pPr>
                <a:lvl6pPr marL="2514600" lvl="5" indent="-228600">
                  <a:spcBef>
                    <a:spcPct val="0"/>
                  </a:spcBef>
                  <a:spcAft>
                    <a:spcPct val="0"/>
                  </a:spcAft>
                  <a:defRPr sz="2800">
                    <a:solidFill>
                      <a:schemeClr val="tx1"/>
                    </a:solidFill>
                    <a:latin typeface="Tahoma"/>
                  </a:defRPr>
                </a:lvl6pPr>
                <a:lvl7pPr marL="2971800" lvl="6" indent="-228600">
                  <a:spcBef>
                    <a:spcPct val="0"/>
                  </a:spcBef>
                  <a:spcAft>
                    <a:spcPct val="0"/>
                  </a:spcAft>
                  <a:defRPr sz="2800">
                    <a:solidFill>
                      <a:schemeClr val="tx1"/>
                    </a:solidFill>
                    <a:latin typeface="Tahoma"/>
                  </a:defRPr>
                </a:lvl7pPr>
                <a:lvl8pPr marL="3429000" lvl="7" indent="-228600">
                  <a:spcBef>
                    <a:spcPct val="0"/>
                  </a:spcBef>
                  <a:spcAft>
                    <a:spcPct val="0"/>
                  </a:spcAft>
                  <a:defRPr sz="2800">
                    <a:solidFill>
                      <a:schemeClr val="tx1"/>
                    </a:solidFill>
                    <a:latin typeface="Tahoma"/>
                  </a:defRPr>
                </a:lvl8pPr>
                <a:lvl9pPr marL="3886200" lvl="8" indent="-228600">
                  <a:spcBef>
                    <a:spcPct val="0"/>
                  </a:spcBef>
                  <a:spcAft>
                    <a:spcPct val="0"/>
                  </a:spcAft>
                  <a:defRPr sz="2800">
                    <a:solidFill>
                      <a:schemeClr val="tx1"/>
                    </a:solidFill>
                    <a:latin typeface="Tahoma"/>
                  </a:defRPr>
                </a:lvl9pPr>
              </a:lstStyle>
              <a:p>
                <a:pPr marL="0" lvl="0" indent="0" algn="l" defTabSz="914400">
                  <a:lnSpc>
                    <a:spcPct val="100000"/>
                  </a:lnSpc>
                  <a:spcBef>
                    <a:spcPct val="0"/>
                  </a:spcBef>
                  <a:spcAft>
                    <a:spcPct val="0"/>
                  </a:spcAft>
                  <a:buNone/>
                </a:pPr>
                <a:endParaRPr lang="zh-CN" sz="2800" b="0" i="0" u="none" strike="noStrike" kern="1200" spc="0" baseline="0">
                  <a:solidFill>
                    <a:schemeClr val="tx1"/>
                  </a:solidFill>
                  <a:latin typeface="Tahoma"/>
                  <a:ea typeface="宋体"/>
                </a:endParaRPr>
              </a:p>
            </p:txBody>
          </p:sp>
        </p:grpSp>
        <p:grpSp>
          <p:nvGrpSpPr>
            <p:cNvPr id="2054" name="Group 6"/>
            <p:cNvGrpSpPr/>
            <p:nvPr/>
          </p:nvGrpSpPr>
          <p:grpSpPr>
            <a:xfrm>
              <a:off x="263" y="1870"/>
              <a:ext cx="466" cy="299"/>
              <a:chOff x="912" y="2640"/>
              <a:chExt cx="672" cy="432"/>
            </a:xfrm>
          </p:grpSpPr>
          <p:sp>
            <p:nvSpPr>
              <p:cNvPr id="2058" name="Rectangle 7"/>
              <p:cNvSpPr/>
              <p:nvPr/>
            </p:nvSpPr>
            <p:spPr>
              <a:xfrm>
                <a:off x="912" y="2640"/>
                <a:ext cx="384" cy="432"/>
              </a:xfrm>
              <a:prstGeom prst="rect">
                <a:avLst/>
              </a:prstGeom>
              <a:solidFill>
                <a:schemeClr val="accent2"/>
              </a:solidFill>
              <a:ln>
                <a:noFill/>
              </a:ln>
            </p:spPr>
            <p:txBody>
              <a:bodyPr wrap="none" anchor="ctr"/>
              <a:lstStyle>
                <a:lvl1pPr lvl="0">
                  <a:defRPr sz="2800">
                    <a:solidFill>
                      <a:schemeClr val="tx1"/>
                    </a:solidFill>
                    <a:latin typeface="Tahoma"/>
                  </a:defRPr>
                </a:lvl1pPr>
                <a:lvl2pPr marL="742950" lvl="1" indent="-285750">
                  <a:defRPr sz="2800">
                    <a:solidFill>
                      <a:schemeClr val="tx1"/>
                    </a:solidFill>
                    <a:latin typeface="Tahoma"/>
                  </a:defRPr>
                </a:lvl2pPr>
                <a:lvl3pPr marL="1143000" lvl="2" indent="-228600">
                  <a:defRPr sz="2800">
                    <a:solidFill>
                      <a:schemeClr val="tx1"/>
                    </a:solidFill>
                    <a:latin typeface="Tahoma"/>
                  </a:defRPr>
                </a:lvl3pPr>
                <a:lvl4pPr marL="1600200" lvl="3" indent="-228600">
                  <a:defRPr sz="2800">
                    <a:solidFill>
                      <a:schemeClr val="tx1"/>
                    </a:solidFill>
                    <a:latin typeface="Tahoma"/>
                  </a:defRPr>
                </a:lvl4pPr>
                <a:lvl5pPr marL="2057400" lvl="4" indent="-228600">
                  <a:defRPr sz="2800">
                    <a:solidFill>
                      <a:schemeClr val="tx1"/>
                    </a:solidFill>
                    <a:latin typeface="Tahoma"/>
                  </a:defRPr>
                </a:lvl5pPr>
                <a:lvl6pPr marL="2514600" lvl="5" indent="-228600">
                  <a:spcBef>
                    <a:spcPct val="0"/>
                  </a:spcBef>
                  <a:spcAft>
                    <a:spcPct val="0"/>
                  </a:spcAft>
                  <a:defRPr sz="2800">
                    <a:solidFill>
                      <a:schemeClr val="tx1"/>
                    </a:solidFill>
                    <a:latin typeface="Tahoma"/>
                  </a:defRPr>
                </a:lvl6pPr>
                <a:lvl7pPr marL="2971800" lvl="6" indent="-228600">
                  <a:spcBef>
                    <a:spcPct val="0"/>
                  </a:spcBef>
                  <a:spcAft>
                    <a:spcPct val="0"/>
                  </a:spcAft>
                  <a:defRPr sz="2800">
                    <a:solidFill>
                      <a:schemeClr val="tx1"/>
                    </a:solidFill>
                    <a:latin typeface="Tahoma"/>
                  </a:defRPr>
                </a:lvl7pPr>
                <a:lvl8pPr marL="3429000" lvl="7" indent="-228600">
                  <a:spcBef>
                    <a:spcPct val="0"/>
                  </a:spcBef>
                  <a:spcAft>
                    <a:spcPct val="0"/>
                  </a:spcAft>
                  <a:defRPr sz="2800">
                    <a:solidFill>
                      <a:schemeClr val="tx1"/>
                    </a:solidFill>
                    <a:latin typeface="Tahoma"/>
                  </a:defRPr>
                </a:lvl8pPr>
                <a:lvl9pPr marL="3886200" lvl="8" indent="-228600">
                  <a:spcBef>
                    <a:spcPct val="0"/>
                  </a:spcBef>
                  <a:spcAft>
                    <a:spcPct val="0"/>
                  </a:spcAft>
                  <a:defRPr sz="2800">
                    <a:solidFill>
                      <a:schemeClr val="tx1"/>
                    </a:solidFill>
                    <a:latin typeface="Tahoma"/>
                  </a:defRPr>
                </a:lvl9pPr>
              </a:lstStyle>
              <a:p>
                <a:pPr marL="0" lvl="0" indent="0" algn="l" defTabSz="914400">
                  <a:lnSpc>
                    <a:spcPct val="100000"/>
                  </a:lnSpc>
                  <a:spcBef>
                    <a:spcPct val="0"/>
                  </a:spcBef>
                  <a:spcAft>
                    <a:spcPct val="0"/>
                  </a:spcAft>
                  <a:buNone/>
                </a:pPr>
                <a:endParaRPr lang="zh-CN" sz="2800" b="0" i="0" u="none" strike="noStrike" kern="1200" spc="0" baseline="0">
                  <a:solidFill>
                    <a:schemeClr val="tx1"/>
                  </a:solidFill>
                  <a:latin typeface="Tahoma"/>
                  <a:ea typeface="宋体"/>
                </a:endParaRPr>
              </a:p>
            </p:txBody>
          </p:sp>
          <p:sp>
            <p:nvSpPr>
              <p:cNvPr id="2059" name="Rectangle 8"/>
              <p:cNvSpPr/>
              <p:nvPr/>
            </p:nvSpPr>
            <p:spPr>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lvl="0">
                  <a:defRPr sz="2800">
                    <a:solidFill>
                      <a:schemeClr val="tx1"/>
                    </a:solidFill>
                    <a:latin typeface="Tahoma"/>
                  </a:defRPr>
                </a:lvl1pPr>
                <a:lvl2pPr marL="742950" lvl="1" indent="-285750">
                  <a:defRPr sz="2800">
                    <a:solidFill>
                      <a:schemeClr val="tx1"/>
                    </a:solidFill>
                    <a:latin typeface="Tahoma"/>
                  </a:defRPr>
                </a:lvl2pPr>
                <a:lvl3pPr marL="1143000" lvl="2" indent="-228600">
                  <a:defRPr sz="2800">
                    <a:solidFill>
                      <a:schemeClr val="tx1"/>
                    </a:solidFill>
                    <a:latin typeface="Tahoma"/>
                  </a:defRPr>
                </a:lvl3pPr>
                <a:lvl4pPr marL="1600200" lvl="3" indent="-228600">
                  <a:defRPr sz="2800">
                    <a:solidFill>
                      <a:schemeClr val="tx1"/>
                    </a:solidFill>
                    <a:latin typeface="Tahoma"/>
                  </a:defRPr>
                </a:lvl4pPr>
                <a:lvl5pPr marL="2057400" lvl="4" indent="-228600">
                  <a:defRPr sz="2800">
                    <a:solidFill>
                      <a:schemeClr val="tx1"/>
                    </a:solidFill>
                    <a:latin typeface="Tahoma"/>
                  </a:defRPr>
                </a:lvl5pPr>
                <a:lvl6pPr marL="2514600" lvl="5" indent="-228600">
                  <a:spcBef>
                    <a:spcPct val="0"/>
                  </a:spcBef>
                  <a:spcAft>
                    <a:spcPct val="0"/>
                  </a:spcAft>
                  <a:defRPr sz="2800">
                    <a:solidFill>
                      <a:schemeClr val="tx1"/>
                    </a:solidFill>
                    <a:latin typeface="Tahoma"/>
                  </a:defRPr>
                </a:lvl6pPr>
                <a:lvl7pPr marL="2971800" lvl="6" indent="-228600">
                  <a:spcBef>
                    <a:spcPct val="0"/>
                  </a:spcBef>
                  <a:spcAft>
                    <a:spcPct val="0"/>
                  </a:spcAft>
                  <a:defRPr sz="2800">
                    <a:solidFill>
                      <a:schemeClr val="tx1"/>
                    </a:solidFill>
                    <a:latin typeface="Tahoma"/>
                  </a:defRPr>
                </a:lvl7pPr>
                <a:lvl8pPr marL="3429000" lvl="7" indent="-228600">
                  <a:spcBef>
                    <a:spcPct val="0"/>
                  </a:spcBef>
                  <a:spcAft>
                    <a:spcPct val="0"/>
                  </a:spcAft>
                  <a:defRPr sz="2800">
                    <a:solidFill>
                      <a:schemeClr val="tx1"/>
                    </a:solidFill>
                    <a:latin typeface="Tahoma"/>
                  </a:defRPr>
                </a:lvl8pPr>
                <a:lvl9pPr marL="3886200" lvl="8" indent="-228600">
                  <a:spcBef>
                    <a:spcPct val="0"/>
                  </a:spcBef>
                  <a:spcAft>
                    <a:spcPct val="0"/>
                  </a:spcAft>
                  <a:defRPr sz="2800">
                    <a:solidFill>
                      <a:schemeClr val="tx1"/>
                    </a:solidFill>
                    <a:latin typeface="Tahoma"/>
                  </a:defRPr>
                </a:lvl9pPr>
              </a:lstStyle>
              <a:p>
                <a:pPr marL="0" lvl="0" indent="0" algn="l" defTabSz="914400">
                  <a:lnSpc>
                    <a:spcPct val="100000"/>
                  </a:lnSpc>
                  <a:spcBef>
                    <a:spcPct val="0"/>
                  </a:spcBef>
                  <a:spcAft>
                    <a:spcPct val="0"/>
                  </a:spcAft>
                  <a:buNone/>
                </a:pPr>
                <a:endParaRPr lang="zh-CN" sz="2800" b="0" i="0" u="none" strike="noStrike" kern="1200" spc="0" baseline="0">
                  <a:solidFill>
                    <a:schemeClr val="tx1"/>
                  </a:solidFill>
                  <a:latin typeface="Tahoma"/>
                  <a:ea typeface="宋体"/>
                </a:endParaRPr>
              </a:p>
            </p:txBody>
          </p:sp>
        </p:grpSp>
        <p:sp>
          <p:nvSpPr>
            <p:cNvPr id="2055" name="Rectangle 9"/>
            <p:cNvSpPr/>
            <p:nvPr/>
          </p:nvSpPr>
          <p:spPr>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lvl="0">
                <a:defRPr sz="2800">
                  <a:solidFill>
                    <a:schemeClr val="tx1"/>
                  </a:solidFill>
                  <a:latin typeface="Tahoma"/>
                </a:defRPr>
              </a:lvl1pPr>
              <a:lvl2pPr marL="742950" lvl="1" indent="-285750">
                <a:defRPr sz="2800">
                  <a:solidFill>
                    <a:schemeClr val="tx1"/>
                  </a:solidFill>
                  <a:latin typeface="Tahoma"/>
                </a:defRPr>
              </a:lvl2pPr>
              <a:lvl3pPr marL="1143000" lvl="2" indent="-228600">
                <a:defRPr sz="2800">
                  <a:solidFill>
                    <a:schemeClr val="tx1"/>
                  </a:solidFill>
                  <a:latin typeface="Tahoma"/>
                </a:defRPr>
              </a:lvl3pPr>
              <a:lvl4pPr marL="1600200" lvl="3" indent="-228600">
                <a:defRPr sz="2800">
                  <a:solidFill>
                    <a:schemeClr val="tx1"/>
                  </a:solidFill>
                  <a:latin typeface="Tahoma"/>
                </a:defRPr>
              </a:lvl4pPr>
              <a:lvl5pPr marL="2057400" lvl="4" indent="-228600">
                <a:defRPr sz="2800">
                  <a:solidFill>
                    <a:schemeClr val="tx1"/>
                  </a:solidFill>
                  <a:latin typeface="Tahoma"/>
                </a:defRPr>
              </a:lvl5pPr>
              <a:lvl6pPr marL="2514600" lvl="5" indent="-228600">
                <a:spcBef>
                  <a:spcPct val="0"/>
                </a:spcBef>
                <a:spcAft>
                  <a:spcPct val="0"/>
                </a:spcAft>
                <a:defRPr sz="2800">
                  <a:solidFill>
                    <a:schemeClr val="tx1"/>
                  </a:solidFill>
                  <a:latin typeface="Tahoma"/>
                </a:defRPr>
              </a:lvl6pPr>
              <a:lvl7pPr marL="2971800" lvl="6" indent="-228600">
                <a:spcBef>
                  <a:spcPct val="0"/>
                </a:spcBef>
                <a:spcAft>
                  <a:spcPct val="0"/>
                </a:spcAft>
                <a:defRPr sz="2800">
                  <a:solidFill>
                    <a:schemeClr val="tx1"/>
                  </a:solidFill>
                  <a:latin typeface="Tahoma"/>
                </a:defRPr>
              </a:lvl7pPr>
              <a:lvl8pPr marL="3429000" lvl="7" indent="-228600">
                <a:spcBef>
                  <a:spcPct val="0"/>
                </a:spcBef>
                <a:spcAft>
                  <a:spcPct val="0"/>
                </a:spcAft>
                <a:defRPr sz="2800">
                  <a:solidFill>
                    <a:schemeClr val="tx1"/>
                  </a:solidFill>
                  <a:latin typeface="Tahoma"/>
                </a:defRPr>
              </a:lvl8pPr>
              <a:lvl9pPr marL="3886200" lvl="8" indent="-228600">
                <a:spcBef>
                  <a:spcPct val="0"/>
                </a:spcBef>
                <a:spcAft>
                  <a:spcPct val="0"/>
                </a:spcAft>
                <a:defRPr sz="2800">
                  <a:solidFill>
                    <a:schemeClr val="tx1"/>
                  </a:solidFill>
                  <a:latin typeface="Tahoma"/>
                </a:defRPr>
              </a:lvl9pPr>
            </a:lstStyle>
            <a:p>
              <a:pPr marL="0" lvl="0" indent="0" algn="l" defTabSz="914400">
                <a:lnSpc>
                  <a:spcPct val="100000"/>
                </a:lnSpc>
                <a:spcBef>
                  <a:spcPct val="0"/>
                </a:spcBef>
                <a:spcAft>
                  <a:spcPct val="0"/>
                </a:spcAft>
                <a:buNone/>
              </a:pPr>
              <a:endParaRPr lang="zh-CN" sz="2800" b="0" i="0" u="none" strike="noStrike" kern="1200" spc="0" baseline="0">
                <a:solidFill>
                  <a:schemeClr val="tx1"/>
                </a:solidFill>
                <a:latin typeface="Tahoma"/>
                <a:ea typeface="宋体"/>
              </a:endParaRPr>
            </a:p>
          </p:txBody>
        </p:sp>
        <p:sp>
          <p:nvSpPr>
            <p:cNvPr id="2056" name="Rectangle 10"/>
            <p:cNvSpPr/>
            <p:nvPr/>
          </p:nvSpPr>
          <p:spPr>
            <a:xfrm>
              <a:off x="400" y="1536"/>
              <a:ext cx="20" cy="663"/>
            </a:xfrm>
            <a:prstGeom prst="rect">
              <a:avLst/>
            </a:prstGeom>
            <a:solidFill>
              <a:schemeClr val="bg2"/>
            </a:solidFill>
            <a:ln>
              <a:noFill/>
            </a:ln>
          </p:spPr>
          <p:txBody>
            <a:bodyPr wrap="none" anchor="ctr"/>
            <a:lstStyle>
              <a:lvl1pPr lvl="0">
                <a:defRPr sz="2800">
                  <a:solidFill>
                    <a:schemeClr val="tx1"/>
                  </a:solidFill>
                  <a:latin typeface="Tahoma"/>
                </a:defRPr>
              </a:lvl1pPr>
              <a:lvl2pPr marL="742950" lvl="1" indent="-285750">
                <a:defRPr sz="2800">
                  <a:solidFill>
                    <a:schemeClr val="tx1"/>
                  </a:solidFill>
                  <a:latin typeface="Tahoma"/>
                </a:defRPr>
              </a:lvl2pPr>
              <a:lvl3pPr marL="1143000" lvl="2" indent="-228600">
                <a:defRPr sz="2800">
                  <a:solidFill>
                    <a:schemeClr val="tx1"/>
                  </a:solidFill>
                  <a:latin typeface="Tahoma"/>
                </a:defRPr>
              </a:lvl3pPr>
              <a:lvl4pPr marL="1600200" lvl="3" indent="-228600">
                <a:defRPr sz="2800">
                  <a:solidFill>
                    <a:schemeClr val="tx1"/>
                  </a:solidFill>
                  <a:latin typeface="Tahoma"/>
                </a:defRPr>
              </a:lvl4pPr>
              <a:lvl5pPr marL="2057400" lvl="4" indent="-228600">
                <a:defRPr sz="2800">
                  <a:solidFill>
                    <a:schemeClr val="tx1"/>
                  </a:solidFill>
                  <a:latin typeface="Tahoma"/>
                </a:defRPr>
              </a:lvl5pPr>
              <a:lvl6pPr marL="2514600" lvl="5" indent="-228600">
                <a:spcBef>
                  <a:spcPct val="0"/>
                </a:spcBef>
                <a:spcAft>
                  <a:spcPct val="0"/>
                </a:spcAft>
                <a:defRPr sz="2800">
                  <a:solidFill>
                    <a:schemeClr val="tx1"/>
                  </a:solidFill>
                  <a:latin typeface="Tahoma"/>
                </a:defRPr>
              </a:lvl6pPr>
              <a:lvl7pPr marL="2971800" lvl="6" indent="-228600">
                <a:spcBef>
                  <a:spcPct val="0"/>
                </a:spcBef>
                <a:spcAft>
                  <a:spcPct val="0"/>
                </a:spcAft>
                <a:defRPr sz="2800">
                  <a:solidFill>
                    <a:schemeClr val="tx1"/>
                  </a:solidFill>
                  <a:latin typeface="Tahoma"/>
                </a:defRPr>
              </a:lvl7pPr>
              <a:lvl8pPr marL="3429000" lvl="7" indent="-228600">
                <a:spcBef>
                  <a:spcPct val="0"/>
                </a:spcBef>
                <a:spcAft>
                  <a:spcPct val="0"/>
                </a:spcAft>
                <a:defRPr sz="2800">
                  <a:solidFill>
                    <a:schemeClr val="tx1"/>
                  </a:solidFill>
                  <a:latin typeface="Tahoma"/>
                </a:defRPr>
              </a:lvl8pPr>
              <a:lvl9pPr marL="3886200" lvl="8" indent="-228600">
                <a:spcBef>
                  <a:spcPct val="0"/>
                </a:spcBef>
                <a:spcAft>
                  <a:spcPct val="0"/>
                </a:spcAft>
                <a:defRPr sz="2800">
                  <a:solidFill>
                    <a:schemeClr val="tx1"/>
                  </a:solidFill>
                  <a:latin typeface="Tahoma"/>
                </a:defRPr>
              </a:lvl9pPr>
            </a:lstStyle>
            <a:p>
              <a:pPr marL="0" lvl="0" indent="0" algn="l" defTabSz="914400">
                <a:lnSpc>
                  <a:spcPct val="100000"/>
                </a:lnSpc>
                <a:spcBef>
                  <a:spcPct val="0"/>
                </a:spcBef>
                <a:spcAft>
                  <a:spcPct val="0"/>
                </a:spcAft>
                <a:buNone/>
              </a:pPr>
              <a:endParaRPr lang="zh-CN" sz="2800" b="0" i="0" u="none" strike="noStrike" kern="1200" spc="0" baseline="0">
                <a:solidFill>
                  <a:schemeClr val="tx1"/>
                </a:solidFill>
                <a:latin typeface="Tahoma"/>
                <a:ea typeface="宋体"/>
              </a:endParaRPr>
            </a:p>
          </p:txBody>
        </p:sp>
        <p:sp>
          <p:nvSpPr>
            <p:cNvPr id="2057" name="Rectangle 11"/>
            <p:cNvSpPr/>
            <p:nvPr/>
          </p:nvSpPr>
          <p:spPr>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nchorCtr="0"/>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endParaRPr lang="zh-CN">
                <a:ea typeface="宋体"/>
              </a:endParaRPr>
            </a:p>
          </p:txBody>
        </p:sp>
      </p:grpSp>
      <p:sp>
        <p:nvSpPr>
          <p:cNvPr id="14348" name="Rectangle 12"/>
          <p:cNvSpPr/>
          <p:nvPr>
            <p:ph type="ctrTitle"/>
          </p:nvPr>
        </p:nvSpPr>
        <p:spPr>
          <a:xfrm>
            <a:off x="990600" y="1828800"/>
            <a:ext cx="7772400" cy="1143000"/>
          </a:xfrm>
        </p:spPr>
        <p:txBody>
          <a:bodyPr/>
          <a:lstStyle/>
          <a:p>
            <a:r>
              <a:rPr lang="en-US"/>
              <a:t>Click to edit Master title style</a:t>
            </a:r>
          </a:p>
        </p:txBody>
      </p:sp>
      <p:sp>
        <p:nvSpPr>
          <p:cNvPr id="14349" name="Rectangle 13"/>
          <p:cNvSpPr/>
          <p:nvPr>
            <p:ph type="subTitle" idx="1"/>
          </p:nvPr>
        </p:nvSpPr>
        <p:spPr>
          <a:xfrm>
            <a:off x="1371600" y="3886200"/>
            <a:ext cx="6400800" cy="1752600"/>
          </a:xfrm>
        </p:spPr>
        <p:txBody>
          <a:bodyPr/>
          <a:lstStyle>
            <a:lvl1pPr marL="0" lvl="0" indent="0" algn="ctr">
              <a:buFont typeface="Wingdings" charset="2"/>
              <a:buNone/>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xfrm>
      </p:grpSpPr>
      <p:sp>
        <p:nvSpPr>
          <p:cNvPr id="2" name="标题 1"/>
          <p:cNvSpPr/>
          <p:nvPr>
            <p:ph type="title"/>
          </p:nvPr>
        </p:nvSpPr>
        <p:spPr/>
        <p:txBody>
          <a:bodyPr/>
          <a:lstStyle/>
          <a:p>
            <a:r>
              <a:rPr lang="zh-CN"/>
              <a:t>单击此处编辑母版标题样式</a:t>
            </a:r>
            <a:endParaRPr lang="zh-CN"/>
          </a:p>
        </p:txBody>
      </p:sp>
      <p:sp>
        <p:nvSpPr>
          <p:cNvPr id="3" name="竖排文字占位符 2"/>
          <p:cNvSpPr/>
          <p:nvPr>
            <p:ph type="body"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垂直排列标题与文本">
    <p:spTree>
      <p:nvGrpSpPr>
        <p:cNvPr id="1" name=""/>
        <p:cNvGrpSpPr/>
        <p:nvPr/>
      </p:nvGrpSpPr>
      <p:grpSpPr>
        <a:xfrm>
          <a:off x="0" y="0"/>
          <a:ext cx="0" cy="0"/>
        </a:xfrm>
      </p:grpSpPr>
      <p:sp>
        <p:nvSpPr>
          <p:cNvPr id="2" name="竖排标题 1"/>
          <p:cNvSpPr/>
          <p:nvPr>
            <p:ph type="title"/>
          </p:nvPr>
        </p:nvSpPr>
        <p:spPr>
          <a:xfrm>
            <a:off x="6724650" y="228600"/>
            <a:ext cx="2114550" cy="6324600"/>
          </a:xfrm>
        </p:spPr>
        <p:txBody>
          <a:bodyPr vert="eaVert"/>
          <a:lstStyle/>
          <a:p>
            <a:r>
              <a:rPr lang="zh-CN"/>
              <a:t>单击此处编辑母版标题样式</a:t>
            </a:r>
            <a:endParaRPr lang="zh-CN"/>
          </a:p>
        </p:txBody>
      </p:sp>
      <p:sp>
        <p:nvSpPr>
          <p:cNvPr id="3" name="竖排文字占位符 2"/>
          <p:cNvSpPr/>
          <p:nvPr>
            <p:ph type="body" idx="1"/>
          </p:nvPr>
        </p:nvSpPr>
        <p:spPr>
          <a:xfrm>
            <a:off x="381000" y="228600"/>
            <a:ext cx="6191250" cy="6324600"/>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xfrm>
      </p:grpSpPr>
      <p:sp>
        <p:nvSpPr>
          <p:cNvPr id="2" name="标题 1"/>
          <p:cNvSpPr/>
          <p:nvPr>
            <p:ph type="title"/>
          </p:nvPr>
        </p:nvSpPr>
        <p:spPr/>
        <p:txBody>
          <a:bodyPr/>
          <a:lstStyle/>
          <a:p>
            <a:r>
              <a:rPr lang="zh-CN"/>
              <a:t>单击此处编辑母版标题样式</a:t>
            </a:r>
            <a:endParaRPr lang="zh-CN"/>
          </a:p>
        </p:txBody>
      </p:sp>
      <p:sp>
        <p:nvSpPr>
          <p:cNvPr id="3" name="内容占位符 2"/>
          <p:cNvSpPr/>
          <p:nvPr>
            <p:ph idx="1"/>
          </p:nvPr>
        </p:nvSpPr>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xfrm>
      </p:grpSpPr>
      <p:sp>
        <p:nvSpPr>
          <p:cNvPr id="2" name="标题 1"/>
          <p:cNvSpPr/>
          <p:nvPr>
            <p:ph type="title"/>
          </p:nvPr>
        </p:nvSpPr>
        <p:spPr>
          <a:xfrm>
            <a:off x="722313" y="4406900"/>
            <a:ext cx="7772400" cy="1362075"/>
          </a:xfrm>
        </p:spPr>
        <p:txBody>
          <a:bodyPr anchor="t"/>
          <a:lstStyle>
            <a:lvl1pPr lvl="0" algn="l">
              <a:defRPr sz="4000" b="1"/>
            </a:lvl1pPr>
          </a:lstStyle>
          <a:p>
            <a:r>
              <a:rPr lang="zh-CN"/>
              <a:t>单击此处编辑母版标题样式</a:t>
            </a:r>
            <a:endParaRPr lang="zh-CN"/>
          </a:p>
        </p:txBody>
      </p:sp>
      <p:sp>
        <p:nvSpPr>
          <p:cNvPr id="3" name="文本占位符 2"/>
          <p:cNvSpPr/>
          <p:nvPr>
            <p:ph type="body" idx="1"/>
          </p:nvPr>
        </p:nvSpPr>
        <p:spPr>
          <a:xfrm>
            <a:off x="722313" y="2906713"/>
            <a:ext cx="7772400" cy="1500187"/>
          </a:xfrm>
        </p:spPr>
        <p:txBody>
          <a:bodyPr anchor="b"/>
          <a:lstStyle>
            <a:lvl1pPr marL="0" lvl="0" indent="0">
              <a:buNone/>
              <a:defRPr sz="2000"/>
            </a:lvl1pPr>
            <a:lvl2pPr marL="457200" lvl="1" indent="0">
              <a:buNone/>
              <a:defRPr sz="1800"/>
            </a:lvl2pPr>
            <a:lvl3pPr marL="914400" lvl="2" indent="0">
              <a:buNone/>
              <a:defRPr sz="1600"/>
            </a:lvl3pPr>
            <a:lvl4pPr marL="1371600" lvl="3" indent="0">
              <a:buNone/>
              <a:defRPr sz="1400"/>
            </a:lvl4pPr>
            <a:lvl5pPr marL="1828800" lvl="4" indent="0">
              <a:buNone/>
              <a:defRPr sz="1400"/>
            </a:lvl5pPr>
            <a:lvl6pPr marL="2286000" lvl="5" indent="0">
              <a:buNone/>
              <a:defRPr sz="1400"/>
            </a:lvl6pPr>
            <a:lvl7pPr marL="2743200" lvl="6" indent="0">
              <a:buNone/>
              <a:defRPr sz="1400"/>
            </a:lvl7pPr>
            <a:lvl8pPr marL="3200400" lvl="7" indent="0">
              <a:buNone/>
              <a:defRPr sz="1400"/>
            </a:lvl8pPr>
            <a:lvl9pPr marL="3657600" lvl="8" indent="0">
              <a:buNone/>
              <a:defRPr sz="1400"/>
            </a:lvl9pPr>
          </a:lstStyle>
          <a:p>
            <a:pPr lvl="0"/>
            <a:r>
              <a:rPr lang="zh-CN"/>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xfrm>
      </p:grpSpPr>
      <p:sp>
        <p:nvSpPr>
          <p:cNvPr id="2" name="标题 1"/>
          <p:cNvSpPr/>
          <p:nvPr>
            <p:ph type="title"/>
          </p:nvPr>
        </p:nvSpPr>
        <p:spPr/>
        <p:txBody>
          <a:bodyPr/>
          <a:lstStyle/>
          <a:p>
            <a:r>
              <a:rPr lang="zh-CN"/>
              <a:t>单击此处编辑母版标题样式</a:t>
            </a:r>
            <a:endParaRPr lang="zh-CN"/>
          </a:p>
        </p:txBody>
      </p:sp>
      <p:sp>
        <p:nvSpPr>
          <p:cNvPr id="3" name="内容占位符 2"/>
          <p:cNvSpPr/>
          <p:nvPr>
            <p:ph idx="1"/>
          </p:nvPr>
        </p:nvSpPr>
        <p:spPr>
          <a:xfrm>
            <a:off x="381000" y="1447800"/>
            <a:ext cx="4152900" cy="51054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zh-CN"/>
          </a:p>
        </p:txBody>
      </p:sp>
      <p:sp>
        <p:nvSpPr>
          <p:cNvPr id="4" name="内容占位符 3"/>
          <p:cNvSpPr/>
          <p:nvPr>
            <p:ph idx="2"/>
          </p:nvPr>
        </p:nvSpPr>
        <p:spPr>
          <a:xfrm>
            <a:off x="4686300" y="1447800"/>
            <a:ext cx="4152900" cy="51054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xfrm>
      </p:grpSpPr>
      <p:sp>
        <p:nvSpPr>
          <p:cNvPr id="2" name="标题 1"/>
          <p:cNvSpPr/>
          <p:nvPr>
            <p:ph type="title"/>
          </p:nvPr>
        </p:nvSpPr>
        <p:spPr>
          <a:xfrm>
            <a:off x="457200" y="274638"/>
            <a:ext cx="8229600" cy="1143000"/>
          </a:xfrm>
        </p:spPr>
        <p:txBody>
          <a:bodyPr/>
          <a:lstStyle/>
          <a:p>
            <a:r>
              <a:rPr lang="zh-CN"/>
              <a:t>单击此处编辑母版标题样式</a:t>
            </a:r>
            <a:endParaRPr lang="zh-CN"/>
          </a:p>
        </p:txBody>
      </p:sp>
      <p:sp>
        <p:nvSpPr>
          <p:cNvPr id="3" name="文本占位符 2"/>
          <p:cNvSpPr/>
          <p:nvPr>
            <p:ph type="body" idx="1"/>
          </p:nvPr>
        </p:nvSpPr>
        <p:spPr>
          <a:xfrm>
            <a:off x="457200" y="1535113"/>
            <a:ext cx="4040188"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p:nvPr>
            <p:ph idx="2"/>
          </p:nvPr>
        </p:nvSpPr>
        <p:spPr>
          <a:xfrm>
            <a:off x="457200" y="2174875"/>
            <a:ext cx="4040188"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zh-CN"/>
          </a:p>
        </p:txBody>
      </p:sp>
      <p:sp>
        <p:nvSpPr>
          <p:cNvPr id="5" name="文本占位符 4"/>
          <p:cNvSpPr/>
          <p:nvPr>
            <p:ph type="body" idx="3"/>
          </p:nvPr>
        </p:nvSpPr>
        <p:spPr>
          <a:xfrm>
            <a:off x="4645025" y="1535113"/>
            <a:ext cx="4041775"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p:nvPr>
            <p:ph idx="4"/>
          </p:nvPr>
        </p:nvSpPr>
        <p:spPr>
          <a:xfrm>
            <a:off x="4645025" y="2174875"/>
            <a:ext cx="4041775"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xfrm>
      </p:grpSpPr>
      <p:sp>
        <p:nvSpPr>
          <p:cNvPr id="2" name="标题 1"/>
          <p:cNvSpPr/>
          <p:nvPr>
            <p:ph type="title"/>
          </p:nvPr>
        </p:nvSpPr>
        <p:spPr/>
        <p:txBody>
          <a:bodyPr/>
          <a:lstStyle/>
          <a:p>
            <a:r>
              <a:rPr lang="zh-CN"/>
              <a:t>单击此处编辑母版标题样式</a:t>
            </a: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xfrm>
      </p:grpSpPr>
      <p:sp>
        <p:nvSpPr>
          <p:cNvPr id="2" name="标题 1"/>
          <p:cNvSpPr/>
          <p:nvPr>
            <p:ph type="title"/>
          </p:nvPr>
        </p:nvSpPr>
        <p:spPr>
          <a:xfrm>
            <a:off x="457200" y="273050"/>
            <a:ext cx="3008313" cy="1162050"/>
          </a:xfrm>
        </p:spPr>
        <p:txBody>
          <a:bodyPr/>
          <a:lstStyle>
            <a:lvl1pPr lvl="0" algn="l">
              <a:defRPr sz="2000" b="1"/>
            </a:lvl1pPr>
          </a:lstStyle>
          <a:p>
            <a:r>
              <a:rPr lang="zh-CN"/>
              <a:t>单击此处编辑母版标题样式</a:t>
            </a:r>
            <a:endParaRPr lang="zh-CN"/>
          </a:p>
        </p:txBody>
      </p:sp>
      <p:sp>
        <p:nvSpPr>
          <p:cNvPr id="3" name="内容占位符 2"/>
          <p:cNvSpPr/>
          <p:nvPr>
            <p:ph idx="1"/>
          </p:nvPr>
        </p:nvSpPr>
        <p:spPr>
          <a:xfrm>
            <a:off x="3575050" y="273050"/>
            <a:ext cx="5111750"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zh-CN"/>
          </a:p>
        </p:txBody>
      </p:sp>
      <p:sp>
        <p:nvSpPr>
          <p:cNvPr id="4" name="文本占位符 3"/>
          <p:cNvSpPr/>
          <p:nvPr>
            <p:ph type="body" idx="2"/>
          </p:nvPr>
        </p:nvSpPr>
        <p:spPr>
          <a:xfrm>
            <a:off x="457200" y="1435100"/>
            <a:ext cx="3008313"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xfrm>
      </p:grpSpPr>
      <p:sp>
        <p:nvSpPr>
          <p:cNvPr id="2" name="标题 1"/>
          <p:cNvSpPr/>
          <p:nvPr>
            <p:ph type="title"/>
          </p:nvPr>
        </p:nvSpPr>
        <p:spPr>
          <a:xfrm>
            <a:off x="1792288" y="4800600"/>
            <a:ext cx="5486400" cy="566738"/>
          </a:xfrm>
        </p:spPr>
        <p:txBody>
          <a:bodyPr/>
          <a:lstStyle>
            <a:lvl1pPr lvl="0" algn="l">
              <a:defRPr sz="2000" b="1"/>
            </a:lvl1pPr>
          </a:lstStyle>
          <a:p>
            <a:r>
              <a:rPr lang="zh-CN"/>
              <a:t>单击此处编辑母版标题样式</a:t>
            </a:r>
            <a:endParaRPr lang="zh-CN"/>
          </a:p>
        </p:txBody>
      </p:sp>
      <p:sp>
        <p:nvSpPr>
          <p:cNvPr id="3" name="图片占位符 2"/>
          <p:cNvSpPr/>
          <p:nvPr>
            <p:ph type="pic" idx="1"/>
          </p:nvPr>
        </p:nvSpPr>
        <p:spPr>
          <a:xfrm>
            <a:off x="1792288" y="612775"/>
            <a:ext cx="5486400" cy="4114800"/>
          </a:xfrm>
        </p:spPr>
        <p:txBody>
          <a:bodyPr vert="horz" wrap="square" lIns="91440" tIns="45720" rIns="91440" bIns="45720" numCol="1" anchor="t" anchorCtr="0"/>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marL="0" lvl="0" indent="0" algn="l" defTabSz="914400">
              <a:lnSpc>
                <a:spcPct val="80000"/>
              </a:lnSpc>
              <a:spcBef>
                <a:spcPct val="20000"/>
              </a:spcBef>
              <a:spcAft>
                <a:spcPct val="0"/>
              </a:spcAft>
              <a:buClr>
                <a:schemeClr val="folHlink"/>
              </a:buClr>
              <a:buFont typeface="Wingdings" charset="2"/>
              <a:buNone/>
            </a:pPr>
            <a:endParaRPr lang="zh-CN" sz="3200" b="0" i="0" u="none" strike="noStrike" kern="0" spc="0" baseline="0">
              <a:solidFill>
                <a:schemeClr val="tx1"/>
              </a:solidFill>
              <a:latin typeface="Tahoma"/>
              <a:ea typeface="Arial"/>
            </a:endParaRPr>
          </a:p>
        </p:txBody>
      </p:sp>
      <p:sp>
        <p:nvSpPr>
          <p:cNvPr id="4" name="文本占位符 3"/>
          <p:cNvSpPr/>
          <p:nvPr>
            <p:ph type="body" idx="2"/>
          </p:nvPr>
        </p:nvSpPr>
        <p:spPr>
          <a:xfrm>
            <a:off x="1792288" y="5367338"/>
            <a:ext cx="54864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slideMasters/theme/theme1.xml" Id="rId12" /><Relationship Type="http://schemas.openxmlformats.org/officeDocument/2006/relationships/image" Target="/ppt/media/image.png" Id="rId13"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9"/>
          <p:cNvSpPr/>
          <p:nvPr>
            <p:ph type="title"/>
          </p:nvPr>
        </p:nvSpPr>
        <p:spPr>
          <a:xfrm>
            <a:off x="762000" y="228600"/>
            <a:ext cx="7716838" cy="762000"/>
          </a:xfrm>
          <a:prstGeom prst="rect">
            <a:avLst/>
          </a:prstGeom>
          <a:noFill/>
          <a:ln>
            <a:noFill/>
          </a:ln>
        </p:spPr>
        <p:txBody>
          <a:bodyPr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t>Click to edit Master title style</a:t>
            </a:r>
          </a:p>
        </p:txBody>
      </p:sp>
      <p:sp>
        <p:nvSpPr>
          <p:cNvPr id="1027" name="Rectangle 10"/>
          <p:cNvSpPr/>
          <p:nvPr>
            <p:ph type="body" idx="1"/>
          </p:nvPr>
        </p:nvSpPr>
        <p:spPr>
          <a:xfrm>
            <a:off x="381000" y="1447800"/>
            <a:ext cx="8458200" cy="5105400"/>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t>Click to edit Master text styles</a:t>
            </a:r>
          </a:p>
          <a:p>
            <a:pPr lvl="1"/>
            <a:r>
              <a:t>Second level</a:t>
            </a:r>
          </a:p>
          <a:p>
            <a:pPr lvl="2"/>
            <a:r>
              <a:t>Third level</a:t>
            </a:r>
          </a:p>
          <a:p>
            <a:pPr lvl="3"/>
            <a:r>
              <a:t>Fourth level</a:t>
            </a:r>
          </a:p>
          <a:p>
            <a:pPr lvl="4"/>
            <a:r>
              <a:t>Fifth level</a:t>
            </a:r>
          </a:p>
        </p:txBody>
      </p:sp>
      <p:pic>
        <p:nvPicPr>
          <p:cNvPr id="1031" name="Object 23"/>
          <p:cNvPicPr/>
          <p:nvPr/>
        </p:nvPicPr>
        <p:blipFill>
          <a:blip r:embed="rId13"/>
          <a:stretch/>
        </p:blipFill>
        <p:spPr>
          <a:xfrm>
            <a:off x="381000" y="1143000"/>
            <a:ext cx="8382000" cy="762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lvl="0" indent="0" algn="ctr" defTabSz="914400">
        <a:lnSpc>
          <a:spcPct val="100000"/>
        </a:lnSpc>
        <a:spcBef>
          <a:spcPct val="0"/>
        </a:spcBef>
        <a:spcAft>
          <a:spcPct val="0"/>
        </a:spcAft>
        <a:buNone/>
        <a:defRPr sz="4000" b="1" i="0" u="none" baseline="0">
          <a:solidFill>
            <a:schemeClr val="tx2"/>
          </a:solidFill>
          <a:latin typeface="Tahoma"/>
          <a:ea typeface="Arial"/>
        </a:defRPr>
      </a:lvl1pPr>
      <a:lvl2pPr lvl="1" algn="ctr">
        <a:spcBef>
          <a:spcPct val="0"/>
        </a:spcBef>
        <a:spcAft>
          <a:spcPct val="0"/>
        </a:spcAft>
        <a:defRPr sz="4000" b="1">
          <a:solidFill>
            <a:schemeClr val="tx2"/>
          </a:solidFill>
          <a:latin typeface="Tahoma"/>
        </a:defRPr>
      </a:lvl2pPr>
      <a:lvl3pPr lvl="2" algn="ctr">
        <a:spcBef>
          <a:spcPct val="0"/>
        </a:spcBef>
        <a:spcAft>
          <a:spcPct val="0"/>
        </a:spcAft>
        <a:defRPr sz="4000" b="1">
          <a:solidFill>
            <a:schemeClr val="tx2"/>
          </a:solidFill>
          <a:latin typeface="Tahoma"/>
        </a:defRPr>
      </a:lvl3pPr>
      <a:lvl4pPr lvl="3" algn="ctr">
        <a:spcBef>
          <a:spcPct val="0"/>
        </a:spcBef>
        <a:spcAft>
          <a:spcPct val="0"/>
        </a:spcAft>
        <a:defRPr sz="4000" b="1">
          <a:solidFill>
            <a:schemeClr val="tx2"/>
          </a:solidFill>
          <a:latin typeface="Tahoma"/>
        </a:defRPr>
      </a:lvl4pPr>
      <a:lvl5pPr lvl="4" algn="ctr">
        <a:spcBef>
          <a:spcPct val="0"/>
        </a:spcBef>
        <a:spcAft>
          <a:spcPct val="0"/>
        </a:spcAft>
        <a:defRPr sz="4000" b="1">
          <a:solidFill>
            <a:schemeClr val="tx2"/>
          </a:solidFill>
          <a:latin typeface="Tahoma"/>
        </a:defRPr>
      </a:lvl5pPr>
      <a:lvl6pPr marL="457200" lvl="5" algn="ctr">
        <a:spcBef>
          <a:spcPct val="0"/>
        </a:spcBef>
        <a:spcAft>
          <a:spcPct val="0"/>
        </a:spcAft>
        <a:defRPr sz="4000" b="1">
          <a:solidFill>
            <a:schemeClr val="tx2"/>
          </a:solidFill>
          <a:latin typeface="Tahoma"/>
        </a:defRPr>
      </a:lvl6pPr>
      <a:lvl7pPr marL="914400" lvl="6" algn="ctr">
        <a:spcBef>
          <a:spcPct val="0"/>
        </a:spcBef>
        <a:spcAft>
          <a:spcPct val="0"/>
        </a:spcAft>
        <a:defRPr sz="4000" b="1">
          <a:solidFill>
            <a:schemeClr val="tx2"/>
          </a:solidFill>
          <a:latin typeface="Tahoma"/>
        </a:defRPr>
      </a:lvl7pPr>
      <a:lvl8pPr marL="1371600" lvl="7" algn="ctr">
        <a:spcBef>
          <a:spcPct val="0"/>
        </a:spcBef>
        <a:spcAft>
          <a:spcPct val="0"/>
        </a:spcAft>
        <a:defRPr sz="4000" b="1">
          <a:solidFill>
            <a:schemeClr val="tx2"/>
          </a:solidFill>
          <a:latin typeface="Tahoma"/>
        </a:defRPr>
      </a:lvl8pPr>
      <a:lvl9pPr marL="1828800" lvl="8" algn="ctr">
        <a:spcBef>
          <a:spcPct val="0"/>
        </a:spcBef>
        <a:spcAft>
          <a:spcPct val="0"/>
        </a:spcAft>
        <a:defRPr sz="4000" b="1">
          <a:solidFill>
            <a:schemeClr val="tx2"/>
          </a:solidFill>
          <a:latin typeface="Tahoma"/>
        </a:defRPr>
      </a:lvl9pPr>
    </p:titleStyle>
    <p:bodyStyle>
      <a:lvl1pPr marL="342900" lvl="0" indent="-342900" algn="l" defTabSz="914400">
        <a:lnSpc>
          <a:spcPct val="80000"/>
        </a:lnSpc>
        <a:spcBef>
          <a:spcPct val="20000"/>
        </a:spcBef>
        <a:spcAft>
          <a:spcPct val="0"/>
        </a:spcAft>
        <a:buClr>
          <a:schemeClr val="folHlink"/>
        </a:buClr>
        <a:buFont typeface="Wingdings" charset="2"/>
        <a:buChar char="n"/>
        <a:defRPr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sz="2000">
          <a:solidFill>
            <a:schemeClr val="tx1"/>
          </a:solidFill>
          <a:latin typeface="Tahoma"/>
        </a:defRPr>
      </a:lvl9pPr>
    </p:bodyStyle>
    <p:otherStyle>
      <a:lvl1pPr marL="0" lvl="0" indent="0" algn="l" defTabSz="914400">
        <a:lnSpc>
          <a:spcPct val="100000"/>
        </a:lnSpc>
        <a:spcBef>
          <a:spcPct val="0"/>
        </a:spcBef>
        <a:spcAft>
          <a:spcPct val="0"/>
        </a:spcAft>
        <a:buNone/>
        <a:defRPr sz="1800" b="0" i="0" u="none" kern="1200" baseline="0">
          <a:solidFill>
            <a:schemeClr val="tx1"/>
          </a:solidFill>
          <a:latin typeface="Tahoma"/>
          <a:ea typeface="Arial"/>
        </a:defRPr>
      </a:lvl1pPr>
      <a:lvl2pPr marL="457200" lvl="1" indent="0" algn="l" defTabSz="914400">
        <a:lnSpc>
          <a:spcPct val="100000"/>
        </a:lnSpc>
        <a:spcBef>
          <a:spcPct val="0"/>
        </a:spcBef>
        <a:spcAft>
          <a:spcPct val="0"/>
        </a:spcAft>
        <a:buNone/>
        <a:defRPr sz="1800" b="0" i="0" u="none" kern="1200" baseline="0">
          <a:solidFill>
            <a:schemeClr val="tx1"/>
          </a:solidFill>
          <a:latin typeface="Tahoma"/>
          <a:ea typeface="Arial"/>
        </a:defRPr>
      </a:lvl2pPr>
      <a:lvl3pPr marL="914400" lvl="2" indent="0" algn="l" defTabSz="914400">
        <a:lnSpc>
          <a:spcPct val="100000"/>
        </a:lnSpc>
        <a:spcBef>
          <a:spcPct val="0"/>
        </a:spcBef>
        <a:spcAft>
          <a:spcPct val="0"/>
        </a:spcAft>
        <a:buNone/>
        <a:defRPr sz="1800" b="0" i="0" u="none" kern="1200" baseline="0">
          <a:solidFill>
            <a:schemeClr val="tx1"/>
          </a:solidFill>
          <a:latin typeface="Tahoma"/>
          <a:ea typeface="Arial"/>
        </a:defRPr>
      </a:lvl3pPr>
      <a:lvl4pPr marL="1371600" lvl="3" indent="0" algn="l" defTabSz="914400">
        <a:lnSpc>
          <a:spcPct val="100000"/>
        </a:lnSpc>
        <a:spcBef>
          <a:spcPct val="0"/>
        </a:spcBef>
        <a:spcAft>
          <a:spcPct val="0"/>
        </a:spcAft>
        <a:buNone/>
        <a:defRPr sz="1800" b="0" i="0" u="none" kern="1200" baseline="0">
          <a:solidFill>
            <a:schemeClr val="tx1"/>
          </a:solidFill>
          <a:latin typeface="Tahoma"/>
          <a:ea typeface="Arial"/>
        </a:defRPr>
      </a:lvl4pPr>
      <a:lvl5pPr marL="1828800" lvl="4" indent="0" algn="l" defTabSz="914400">
        <a:lnSpc>
          <a:spcPct val="100000"/>
        </a:lnSpc>
        <a:spcBef>
          <a:spcPct val="0"/>
        </a:spcBef>
        <a:spcAft>
          <a:spcPct val="0"/>
        </a:spcAft>
        <a:buNone/>
        <a:defRPr sz="1800" b="0" i="0" u="none" kern="1200" baseline="0">
          <a:solidFill>
            <a:schemeClr val="tx1"/>
          </a:solidFill>
          <a:latin typeface="Tahoma"/>
          <a:ea typeface="Arial"/>
        </a:defRPr>
      </a:lvl5pPr>
      <a:lvl6pPr marL="2286000" lvl="5" algn="l" defTabSz="914400">
        <a:defRPr sz="1800" kern="1200">
          <a:solidFill>
            <a:schemeClr val="tx1"/>
          </a:solidFill>
          <a:latin typeface="Tahoma"/>
          <a:ea typeface="Arial"/>
        </a:defRPr>
      </a:lvl6pPr>
      <a:lvl7pPr marL="2743200" lvl="6" algn="l" defTabSz="914400">
        <a:defRPr sz="1800" kern="1200">
          <a:solidFill>
            <a:schemeClr val="tx1"/>
          </a:solidFill>
          <a:latin typeface="Tahoma"/>
          <a:ea typeface="Arial"/>
        </a:defRPr>
      </a:lvl7pPr>
      <a:lvl8pPr marL="3200400" lvl="7" algn="l" defTabSz="914400">
        <a:defRPr sz="1800" kern="1200">
          <a:solidFill>
            <a:schemeClr val="tx1"/>
          </a:solidFill>
          <a:latin typeface="Tahoma"/>
          <a:ea typeface="Arial"/>
        </a:defRPr>
      </a:lvl8pPr>
      <a:lvl9pPr marL="3657600" lvl="8" algn="l" defTabSz="914400">
        <a:defRPr sz="1800" kern="1200">
          <a:solidFill>
            <a:schemeClr val="tx1"/>
          </a:solidFill>
          <a:latin typeface="Tahoma"/>
          <a:ea typeface="Arial"/>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2.png" Id="rId2" /><Relationship Type="http://schemas.openxmlformats.org/officeDocument/2006/relationships/image" Target="/ppt/media/image3.png" Id="rId3"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xml" Id="rId2"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6.png" Id="rId2" /><Relationship Type="http://schemas.openxmlformats.org/officeDocument/2006/relationships/image" Target="/ppt/media/image6.png" Id="rId3" /><Relationship Type="http://schemas.openxmlformats.org/officeDocument/2006/relationships/image" Target="/ppt/media/image6.png" Id="rId4" /><Relationship Type="http://schemas.openxmlformats.org/officeDocument/2006/relationships/image" Target="/ppt/media/image6.png" Id="rId5" /><Relationship Type="http://schemas.openxmlformats.org/officeDocument/2006/relationships/image" Target="/ppt/media/image6.png" Id="rId6" /><Relationship Type="http://schemas.openxmlformats.org/officeDocument/2006/relationships/image" Target="/ppt/media/image6.png" Id="rId7" /><Relationship Type="http://schemas.openxmlformats.org/officeDocument/2006/relationships/image" Target="/ppt/media/image6.png" Id="rId8" /><Relationship Type="http://schemas.openxmlformats.org/officeDocument/2006/relationships/image" Target="/ppt/media/image6.png" Id="rId9" /><Relationship Type="http://schemas.openxmlformats.org/officeDocument/2006/relationships/image" Target="/ppt/media/image7.png" Id="rId10" /><Relationship Type="http://schemas.openxmlformats.org/officeDocument/2006/relationships/image" Target="/ppt/media/image7.png" Id="rId11" /><Relationship Type="http://schemas.openxmlformats.org/officeDocument/2006/relationships/image" Target="/ppt/media/image7.png" Id="rId12" /><Relationship Type="http://schemas.openxmlformats.org/officeDocument/2006/relationships/image" Target="/ppt/media/image7.png" Id="rId13" /><Relationship Type="http://schemas.openxmlformats.org/officeDocument/2006/relationships/image" Target="/ppt/media/image8.png" Id="rId14" /><Relationship Type="http://schemas.openxmlformats.org/officeDocument/2006/relationships/image" Target="/ppt/media/image8.png" Id="rId15" /><Relationship Type="http://schemas.openxmlformats.org/officeDocument/2006/relationships/image" Target="/ppt/media/image8.png" Id="rId16" /><Relationship Type="http://schemas.openxmlformats.org/officeDocument/2006/relationships/image" Target="/ppt/media/image8.png" Id="rId17" /><Relationship Type="http://schemas.openxmlformats.org/officeDocument/2006/relationships/image" Target="/ppt/media/image7.png" Id="rId18" /><Relationship Type="http://schemas.openxmlformats.org/officeDocument/2006/relationships/image" Target="/ppt/media/image7.png" Id="rId19" /><Relationship Type="http://schemas.openxmlformats.org/officeDocument/2006/relationships/image" Target="/ppt/media/image7.png" Id="rId20" /><Relationship Type="http://schemas.openxmlformats.org/officeDocument/2006/relationships/image" Target="/ppt/media/image7.png" Id="rId21" /></Relationships>
</file>

<file path=ppt/slides/_rels/slide3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xml" Id="rId2" /></Relationships>
</file>

<file path=ppt/slides/_rels/slide4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hyperlink" Target="http://www.cs.uiuc.edu/homes/hanj/" TargetMode="External" Id="rId2" /><Relationship Type="http://schemas.openxmlformats.org/officeDocument/2006/relationships/hyperlink" Target="http://www.comp.nus.edu.sg/~atung/" TargetMode="External" Id="rId3"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png" Id="rId2" /><Relationship Type="http://schemas.openxmlformats.org/officeDocument/2006/relationships/image" Target="/ppt/media/image5.png" Id="rId3"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122" name="Rectangle 2"/>
          <p:cNvSpPr/>
          <p:nvPr>
            <p:ph type="ctrTitle"/>
          </p:nvPr>
        </p:nvSpPr>
        <p:spPr>
          <a:xfrm>
            <a:off x="990600" y="838200"/>
            <a:ext cx="7772400" cy="23622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defRPr>
            </a:lvl1pPr>
          </a:lstStyle>
          <a:p>
            <a:pPr lvl="0">
              <a:lnSpc>
                <a:spcPct val="120000"/>
              </a:lnSpc>
            </a:pPr>
            <a:r>
              <a:rPr lang="zh-CN" sz="5400">
                <a:latin typeface="隶书"/>
                <a:ea typeface="隶书"/>
              </a:rPr>
              <a:t>数据仓库与数据挖掘</a:t>
            </a:r>
            <a:br>
              <a:rPr lang="en-US" sz="5400">
                <a:latin typeface="隶书"/>
                <a:ea typeface="隶书"/>
              </a:rPr>
            </a:br>
            <a:r>
              <a:rPr lang="en-US" sz="5400">
                <a:latin typeface="隶书"/>
                <a:ea typeface="隶书"/>
              </a:rPr>
              <a:t>DBMS</a:t>
            </a:r>
            <a:r>
              <a:rPr lang="zh-CN" sz="5400">
                <a:latin typeface="隶书"/>
                <a:ea typeface="隶书"/>
              </a:rPr>
              <a:t>原理与设计</a:t>
            </a:r>
            <a:endParaRPr lang="en-US" sz="5400">
              <a:latin typeface="Times New Roman"/>
              <a:ea typeface="宋体"/>
            </a:endParaRPr>
          </a:p>
        </p:txBody>
      </p:sp>
      <p:sp>
        <p:nvSpPr>
          <p:cNvPr id="5123" name="Text Box 3"/>
          <p:cNvSpPr/>
          <p:nvPr/>
        </p:nvSpPr>
        <p:spPr>
          <a:xfrm>
            <a:off x="1752600" y="4572000"/>
            <a:ext cx="6096000" cy="584200"/>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50000"/>
              </a:spcBef>
              <a:buNone/>
            </a:pPr>
            <a:r>
              <a:rPr lang="zh-CN" sz="3200" b="1">
                <a:solidFill>
                  <a:srgbClr val="000099"/>
                </a:solidFill>
                <a:ea typeface="宋体"/>
              </a:rPr>
              <a:t>中国人民大学信息学院  李翠平</a:t>
            </a:r>
            <a:endParaRPr lang="en-US" sz="3200" b="1">
              <a:solidFill>
                <a:srgbClr val="000099"/>
              </a:solidFill>
              <a:ea typeface="宋体"/>
            </a:endParaRPr>
          </a:p>
        </p:txBody>
      </p:sp>
      <p:pic>
        <p:nvPicPr>
          <p:cNvPr id="5124" name="音频 1"/>
          <p:cNvPicPr/>
          <p:nvPr/>
        </p:nvPicPr>
        <p:blipFill>
          <a:blip r:embed="rId2"/>
          <a:stretch/>
        </p:blipFill>
        <p:spPr>
          <a:xfrm>
            <a:off x="8686800" y="6400800"/>
            <a:ext cx="304800" cy="304800"/>
          </a:xfrm>
          <a:prstGeom prst="rect">
            <a:avLst/>
          </a:prstGeom>
          <a:noFill/>
          <a:ln>
            <a:noFill/>
          </a:ln>
        </p:spPr>
      </p:pic>
      <p:pic>
        <p:nvPicPr>
          <p:cNvPr id="5125" name="音频 3"/>
          <p:cNvPicPr/>
          <p:nvPr/>
        </p:nvPicPr>
        <p:blipFill>
          <a:blip r:embed="rId3"/>
          <a:stretch/>
        </p:blipFill>
        <p:spPr>
          <a:xfrm>
            <a:off x="8686800" y="6400800"/>
            <a:ext cx="304800" cy="30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4340"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数据挖掘的特点（</a:t>
            </a:r>
            <a:r>
              <a:rPr lang="en-US">
                <a:ea typeface="宋体"/>
              </a:rPr>
              <a:t>1</a:t>
            </a:r>
            <a:r>
              <a:rPr lang="zh-CN">
                <a:ea typeface="宋体"/>
              </a:rPr>
              <a:t>）</a:t>
            </a:r>
            <a:endParaRPr lang="zh-CN">
              <a:ea typeface="宋体"/>
            </a:endParaRPr>
          </a:p>
        </p:txBody>
      </p:sp>
      <p:sp>
        <p:nvSpPr>
          <p:cNvPr id="14341"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a:ea typeface="宋体"/>
              </a:rPr>
              <a:t>第一，数据挖掘的数据源必须是真实的。</a:t>
            </a:r>
            <a:endParaRPr lang="zh-CN">
              <a:ea typeface="宋体"/>
            </a:endParaRPr>
          </a:p>
          <a:p>
            <a:pPr lvl="1"/>
            <a:r>
              <a:rPr lang="zh-CN">
                <a:ea typeface="宋体"/>
              </a:rPr>
              <a:t>数据挖掘所处理的数据通常是已经存在的真实数据（如超市业务数据），而不是为了进行数据分析而专门收集的数据。因此，数据收集本身不属于数据挖掘所关注的焦点，这是数据挖掘区别于大多数统计任务的特征之一。</a:t>
            </a:r>
            <a:endParaRPr lang="zh-CN">
              <a:ea typeface="宋体"/>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5364"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数据挖掘的特点（</a:t>
            </a:r>
            <a:r>
              <a:rPr lang="en-US">
                <a:ea typeface="宋体"/>
              </a:rPr>
              <a:t>2</a:t>
            </a:r>
            <a:r>
              <a:rPr lang="zh-CN">
                <a:ea typeface="宋体"/>
              </a:rPr>
              <a:t>）</a:t>
            </a:r>
            <a:endParaRPr lang="zh-CN">
              <a:ea typeface="宋体"/>
            </a:endParaRPr>
          </a:p>
        </p:txBody>
      </p:sp>
      <p:sp>
        <p:nvSpPr>
          <p:cNvPr id="15365"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endParaRPr lang="zh-CN">
              <a:ea typeface="宋体"/>
            </a:endParaRPr>
          </a:p>
          <a:p>
            <a:pPr lvl="0"/>
            <a:r>
              <a:rPr lang="zh-CN">
                <a:ea typeface="宋体"/>
              </a:rPr>
              <a:t>第二，数据挖掘所处理的数据必须是海量的。</a:t>
            </a:r>
            <a:endParaRPr lang="zh-CN">
              <a:ea typeface="宋体"/>
            </a:endParaRPr>
          </a:p>
          <a:p>
            <a:pPr lvl="1"/>
            <a:r>
              <a:rPr lang="zh-CN">
                <a:ea typeface="宋体"/>
              </a:rPr>
              <a:t>如果数据集很小的话，采用单纯的统计分析方法就可以了。但是，当数据集很大时，会面临许多新的问题，诸如，数据的有效存储、快速访问、合理表示等。</a:t>
            </a:r>
            <a:endParaRPr lang="zh-CN">
              <a:ea typeface="宋体"/>
            </a:endParaRPr>
          </a:p>
          <a:p>
            <a:pPr lvl="0"/>
            <a:endParaRPr lang="zh-CN">
              <a:ea typeface="宋体"/>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6388"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数据挖掘的特点（</a:t>
            </a:r>
            <a:r>
              <a:rPr lang="en-US">
                <a:ea typeface="宋体"/>
              </a:rPr>
              <a:t>3</a:t>
            </a:r>
            <a:r>
              <a:rPr lang="zh-CN">
                <a:ea typeface="宋体"/>
              </a:rPr>
              <a:t>） </a:t>
            </a:r>
            <a:endParaRPr lang="zh-CN">
              <a:ea typeface="宋体"/>
            </a:endParaRPr>
          </a:p>
        </p:txBody>
      </p:sp>
      <p:sp>
        <p:nvSpPr>
          <p:cNvPr id="16389"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endParaRPr lang="zh-CN">
              <a:ea typeface="宋体"/>
            </a:endParaRPr>
          </a:p>
          <a:p>
            <a:pPr lvl="0"/>
            <a:r>
              <a:rPr lang="zh-CN">
                <a:ea typeface="宋体"/>
              </a:rPr>
              <a:t>第三，查询一般是决策制定者（用户）提出的随机查询。</a:t>
            </a:r>
            <a:endParaRPr lang="zh-CN">
              <a:ea typeface="宋体"/>
            </a:endParaRPr>
          </a:p>
          <a:p>
            <a:pPr lvl="1"/>
            <a:r>
              <a:rPr lang="zh-CN">
                <a:ea typeface="宋体"/>
              </a:rPr>
              <a:t>查询要求灵活，往往不能形成精确的查询要求，要靠数据挖掘技术来寻找可能的查询结果。</a:t>
            </a:r>
            <a:endParaRPr lang="zh-CN">
              <a:ea typeface="宋体"/>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7412"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数据挖掘的特点（</a:t>
            </a:r>
            <a:r>
              <a:rPr lang="en-US">
                <a:ea typeface="宋体"/>
              </a:rPr>
              <a:t>4</a:t>
            </a:r>
            <a:r>
              <a:rPr lang="zh-CN">
                <a:ea typeface="宋体"/>
              </a:rPr>
              <a:t>） </a:t>
            </a:r>
            <a:endParaRPr lang="zh-CN">
              <a:ea typeface="宋体"/>
            </a:endParaRPr>
          </a:p>
        </p:txBody>
      </p:sp>
      <p:sp>
        <p:nvSpPr>
          <p:cNvPr id="17413"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a:ea typeface="宋体"/>
              </a:rPr>
              <a:t>第四，挖掘出来的知识一般是不能预知的，数据挖掘发现的是潜在的、新颖的知识。</a:t>
            </a:r>
            <a:endParaRPr lang="zh-CN">
              <a:ea typeface="宋体"/>
            </a:endParaRPr>
          </a:p>
          <a:p>
            <a:pPr lvl="1"/>
            <a:r>
              <a:rPr lang="zh-CN">
                <a:ea typeface="宋体"/>
              </a:rPr>
              <a:t>这些知识在特定环境下是可以接受、可以理解、可以运用的，但不是放之四海皆准的。</a:t>
            </a:r>
            <a:endParaRPr lang="zh-CN">
              <a:ea typeface="宋体"/>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8436" name="Rectangle 2"/>
          <p:cNvSpPr/>
          <p:nvPr>
            <p:ph type="title"/>
          </p:nvPr>
        </p:nvSpPr>
        <p:spPr>
          <a:xfrm>
            <a:off x="1066800" y="457200"/>
            <a:ext cx="6496050" cy="485775"/>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600">
                <a:ea typeface="宋体"/>
              </a:rPr>
              <a:t>Data Mining Functionalities</a:t>
            </a:r>
            <a:endParaRPr lang="en-US" sz="3200" b="0">
              <a:ea typeface="宋体"/>
            </a:endParaRPr>
          </a:p>
        </p:txBody>
      </p:sp>
      <p:sp>
        <p:nvSpPr>
          <p:cNvPr id="18437" name="Rectangle 3"/>
          <p:cNvSpPr/>
          <p:nvPr>
            <p:ph type="body" idx="1"/>
          </p:nvPr>
        </p:nvSpPr>
        <p:spPr>
          <a:xfrm>
            <a:off x="381000" y="1295400"/>
            <a:ext cx="8458200" cy="51054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20000"/>
              </a:lnSpc>
            </a:pPr>
            <a:r>
              <a:rPr lang="en-US" sz="2400" u="sng">
                <a:ea typeface="宋体"/>
              </a:rPr>
              <a:t>Concept description: Characterization and discrimination</a:t>
            </a:r>
            <a:endParaRPr lang="en-US" sz="2000">
              <a:ea typeface="宋体"/>
            </a:endParaRPr>
          </a:p>
          <a:p>
            <a:pPr lvl="1">
              <a:lnSpc>
                <a:spcPct val="120000"/>
              </a:lnSpc>
            </a:pPr>
            <a:r>
              <a:rPr lang="en-US" sz="2000">
                <a:ea typeface="宋体"/>
              </a:rPr>
              <a:t>Generalize, summarize, and contrast data characteristics, e.g., dry vs. wet regions</a:t>
            </a:r>
            <a:endParaRPr lang="en-US" sz="2000">
              <a:ea typeface="宋体"/>
            </a:endParaRPr>
          </a:p>
          <a:p>
            <a:pPr lvl="0">
              <a:lnSpc>
                <a:spcPct val="120000"/>
              </a:lnSpc>
            </a:pPr>
            <a:r>
              <a:rPr lang="en-US" sz="2400" u="sng">
                <a:ea typeface="宋体"/>
              </a:rPr>
              <a:t>Association</a:t>
            </a:r>
            <a:r>
              <a:rPr lang="en-US" sz="2000">
                <a:ea typeface="宋体"/>
              </a:rPr>
              <a:t> (</a:t>
            </a:r>
            <a:r>
              <a:rPr lang="en-US" sz="2400">
                <a:ea typeface="宋体"/>
              </a:rPr>
              <a:t>correlation and causality)</a:t>
            </a:r>
            <a:endParaRPr lang="en-US" sz="2000">
              <a:ea typeface="宋体"/>
            </a:endParaRPr>
          </a:p>
          <a:p>
            <a:pPr lvl="1">
              <a:lnSpc>
                <a:spcPct val="120000"/>
              </a:lnSpc>
            </a:pPr>
            <a:r>
              <a:rPr lang="en-US" sz="2000">
                <a:ea typeface="宋体"/>
              </a:rPr>
              <a:t>Diaper </a:t>
            </a:r>
            <a:r>
              <a:rPr lang="en-US" sz="2000">
                <a:latin typeface="Wingdings"/>
                <a:ea typeface="宋体"/>
              </a:rPr>
              <a:t>à</a:t>
            </a:r>
            <a:r>
              <a:rPr lang="en-US" sz="2000">
                <a:ea typeface="宋体"/>
              </a:rPr>
              <a:t> Beer [0.5%, 75%]  (Correlation or causality?)</a:t>
            </a:r>
            <a:endParaRPr lang="en-US" sz="2000">
              <a:ea typeface="宋体"/>
            </a:endParaRPr>
          </a:p>
          <a:p>
            <a:pPr lvl="0">
              <a:lnSpc>
                <a:spcPct val="120000"/>
              </a:lnSpc>
            </a:pPr>
            <a:r>
              <a:rPr lang="en-US" sz="2400" u="sng">
                <a:ea typeface="宋体"/>
              </a:rPr>
              <a:t>Classification and Prediction</a:t>
            </a:r>
            <a:r>
              <a:rPr lang="en-US" sz="2000">
                <a:ea typeface="宋体"/>
              </a:rPr>
              <a:t>  </a:t>
            </a:r>
            <a:endParaRPr lang="en-US" sz="2000">
              <a:ea typeface="宋体"/>
            </a:endParaRPr>
          </a:p>
          <a:p>
            <a:pPr lvl="1">
              <a:lnSpc>
                <a:spcPct val="120000"/>
              </a:lnSpc>
            </a:pPr>
            <a:r>
              <a:rPr lang="en-US" sz="2000">
                <a:ea typeface="宋体"/>
              </a:rPr>
              <a:t>Construct models (functions) that describe and distinguish classes or concepts for future prediction</a:t>
            </a:r>
            <a:endParaRPr lang="en-US" sz="2000">
              <a:ea typeface="宋体"/>
            </a:endParaRPr>
          </a:p>
          <a:p>
            <a:pPr lvl="2">
              <a:lnSpc>
                <a:spcPct val="120000"/>
              </a:lnSpc>
            </a:pPr>
            <a:r>
              <a:rPr lang="en-US" sz="2000">
                <a:ea typeface="宋体"/>
              </a:rPr>
              <a:t>E.g., classify countries based on climate, or classify cars based on gas mileage</a:t>
            </a:r>
            <a:endParaRPr lang="en-US" sz="2000">
              <a:ea typeface="宋体"/>
            </a:endParaRPr>
          </a:p>
          <a:p>
            <a:pPr lvl="1">
              <a:lnSpc>
                <a:spcPct val="120000"/>
              </a:lnSpc>
            </a:pPr>
            <a:r>
              <a:rPr lang="en-US" sz="2000">
                <a:ea typeface="宋体"/>
              </a:rPr>
              <a:t>Presentation: decision-tree, classification rule, neural network</a:t>
            </a:r>
            <a:endParaRPr lang="en-US" sz="2000">
              <a:ea typeface="宋体"/>
            </a:endParaRPr>
          </a:p>
          <a:p>
            <a:pPr lvl="1">
              <a:lnSpc>
                <a:spcPct val="120000"/>
              </a:lnSpc>
            </a:pPr>
            <a:r>
              <a:rPr lang="en-US" sz="2000">
                <a:ea typeface="宋体"/>
              </a:rPr>
              <a:t>Predict some unknown or missing numerical values </a:t>
            </a:r>
            <a:endParaRPr lang="en-US" sz="2000">
              <a:ea typeface="宋体"/>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9460" name="Rectangle 2050"/>
          <p:cNvSpPr/>
          <p:nvPr>
            <p:ph type="title"/>
          </p:nvPr>
        </p:nvSpPr>
        <p:spPr>
          <a:xfrm>
            <a:off x="228600" y="457200"/>
            <a:ext cx="8686800" cy="482600"/>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600">
                <a:ea typeface="宋体"/>
              </a:rPr>
              <a:t>Data Mining Functionalities (2)</a:t>
            </a:r>
            <a:endParaRPr lang="en-US" sz="3600">
              <a:ea typeface="宋体"/>
            </a:endParaRPr>
          </a:p>
        </p:txBody>
      </p:sp>
      <p:sp>
        <p:nvSpPr>
          <p:cNvPr id="19461" name="Rectangle 2051"/>
          <p:cNvSpPr/>
          <p:nvPr>
            <p:ph type="body" idx="1"/>
          </p:nvPr>
        </p:nvSpPr>
        <p:spPr>
          <a:xfrm>
            <a:off x="304800" y="1295400"/>
            <a:ext cx="8534400" cy="51816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en-US" sz="2000" u="sng">
                <a:ea typeface="宋体"/>
              </a:rPr>
              <a:t>Cluster analysis</a:t>
            </a:r>
            <a:endParaRPr lang="en-US" sz="2000">
              <a:ea typeface="宋体"/>
            </a:endParaRPr>
          </a:p>
          <a:p>
            <a:pPr lvl="1">
              <a:lnSpc>
                <a:spcPct val="100000"/>
              </a:lnSpc>
            </a:pPr>
            <a:r>
              <a:rPr lang="en-US" sz="2000">
                <a:ea typeface="宋体"/>
              </a:rPr>
              <a:t>Class label is unknown: Group data to form new classes, e.g., cluster houses to find distribution patterns</a:t>
            </a:r>
            <a:endParaRPr lang="en-US" sz="2000">
              <a:ea typeface="宋体"/>
            </a:endParaRPr>
          </a:p>
          <a:p>
            <a:pPr lvl="1">
              <a:lnSpc>
                <a:spcPct val="100000"/>
              </a:lnSpc>
            </a:pPr>
            <a:r>
              <a:rPr lang="en-US" sz="2000">
                <a:ea typeface="宋体"/>
              </a:rPr>
              <a:t>Maximizing intra-class similarity &amp; minimizing interclass similarity</a:t>
            </a:r>
            <a:endParaRPr lang="en-US" sz="2000">
              <a:ea typeface="宋体"/>
            </a:endParaRPr>
          </a:p>
          <a:p>
            <a:pPr lvl="0">
              <a:lnSpc>
                <a:spcPct val="100000"/>
              </a:lnSpc>
            </a:pPr>
            <a:r>
              <a:rPr lang="en-US" sz="2000" u="sng">
                <a:ea typeface="宋体"/>
              </a:rPr>
              <a:t>Outlier analysis</a:t>
            </a:r>
            <a:endParaRPr lang="en-US" sz="2000" u="sng">
              <a:ea typeface="宋体"/>
            </a:endParaRPr>
          </a:p>
          <a:p>
            <a:pPr lvl="1">
              <a:lnSpc>
                <a:spcPct val="100000"/>
              </a:lnSpc>
            </a:pPr>
            <a:r>
              <a:rPr lang="en-US" sz="2000">
                <a:ea typeface="宋体"/>
              </a:rPr>
              <a:t>Outlier: a data object that does not comply with the general behavior of the data</a:t>
            </a:r>
            <a:endParaRPr lang="en-US" sz="2000">
              <a:ea typeface="宋体"/>
            </a:endParaRPr>
          </a:p>
          <a:p>
            <a:pPr lvl="1">
              <a:lnSpc>
                <a:spcPct val="100000"/>
              </a:lnSpc>
            </a:pPr>
            <a:r>
              <a:rPr lang="en-US" sz="2000">
                <a:ea typeface="宋体"/>
              </a:rPr>
              <a:t>Noise or exception? No! useful in fraud detection, rare events analysis</a:t>
            </a:r>
            <a:endParaRPr lang="en-US" sz="2000">
              <a:ea typeface="宋体"/>
            </a:endParaRPr>
          </a:p>
          <a:p>
            <a:pPr lvl="0">
              <a:lnSpc>
                <a:spcPct val="100000"/>
              </a:lnSpc>
            </a:pPr>
            <a:r>
              <a:rPr lang="en-US" sz="2000" u="sng">
                <a:ea typeface="宋体"/>
              </a:rPr>
              <a:t>Trend and evolution analysis</a:t>
            </a:r>
            <a:endParaRPr lang="en-US" sz="2000" u="sng">
              <a:ea typeface="宋体"/>
            </a:endParaRPr>
          </a:p>
          <a:p>
            <a:pPr lvl="1">
              <a:lnSpc>
                <a:spcPct val="100000"/>
              </a:lnSpc>
            </a:pPr>
            <a:r>
              <a:rPr lang="en-US" sz="2000">
                <a:ea typeface="宋体"/>
              </a:rPr>
              <a:t>Trend and deviation:  regression analysis</a:t>
            </a:r>
            <a:endParaRPr lang="en-US" sz="2000">
              <a:ea typeface="宋体"/>
            </a:endParaRPr>
          </a:p>
          <a:p>
            <a:pPr lvl="1">
              <a:lnSpc>
                <a:spcPct val="100000"/>
              </a:lnSpc>
            </a:pPr>
            <a:r>
              <a:rPr lang="en-US" sz="2000">
                <a:ea typeface="宋体"/>
              </a:rPr>
              <a:t>Sequential pattern mining, periodicity analysis</a:t>
            </a:r>
            <a:endParaRPr lang="en-US" sz="2000">
              <a:ea typeface="宋体"/>
            </a:endParaRPr>
          </a:p>
          <a:p>
            <a:pPr lvl="1">
              <a:lnSpc>
                <a:spcPct val="100000"/>
              </a:lnSpc>
            </a:pPr>
            <a:r>
              <a:rPr lang="en-US" sz="2000">
                <a:ea typeface="宋体"/>
              </a:rPr>
              <a:t>Similarity-based analysis</a:t>
            </a:r>
            <a:endParaRPr lang="en-US" sz="2000">
              <a:ea typeface="宋体"/>
            </a:endParaRPr>
          </a:p>
          <a:p>
            <a:pPr lvl="0">
              <a:lnSpc>
                <a:spcPct val="100000"/>
              </a:lnSpc>
            </a:pPr>
            <a:r>
              <a:rPr lang="en-US" sz="2000" u="sng">
                <a:ea typeface="宋体"/>
              </a:rPr>
              <a:t>Other pattern-directed or statistical analyses</a:t>
            </a:r>
            <a:endParaRPr lang="en-US" sz="2000">
              <a:ea typeface="宋体"/>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0484" name="Rectangle 2"/>
          <p:cNvSpPr/>
          <p:nvPr>
            <p:ph type="title"/>
          </p:nvPr>
        </p:nvSpPr>
        <p:spPr>
          <a:xfrm>
            <a:off x="0" y="304800"/>
            <a:ext cx="9220200" cy="704850"/>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2800">
                <a:ea typeface="宋体"/>
              </a:rPr>
              <a:t>Are All the “Discovered” Patterns Interesting?</a:t>
            </a:r>
            <a:endParaRPr lang="en-US" sz="2400" b="0">
              <a:ea typeface="宋体"/>
            </a:endParaRPr>
          </a:p>
        </p:txBody>
      </p:sp>
      <p:sp>
        <p:nvSpPr>
          <p:cNvPr id="20485" name="Rectangle 3"/>
          <p:cNvSpPr/>
          <p:nvPr>
            <p:ph type="body" idx="1"/>
          </p:nvPr>
        </p:nvSpPr>
        <p:spPr>
          <a:xfrm>
            <a:off x="381000" y="1371600"/>
            <a:ext cx="8305800" cy="51816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30000"/>
              </a:lnSpc>
            </a:pPr>
            <a:r>
              <a:rPr lang="en-US" sz="2000">
                <a:ea typeface="宋体"/>
              </a:rPr>
              <a:t>Data mining may generate thousands of patterns: Not all of them are interesting</a:t>
            </a:r>
            <a:endParaRPr lang="en-US" sz="2000">
              <a:ea typeface="宋体"/>
            </a:endParaRPr>
          </a:p>
          <a:p>
            <a:pPr lvl="1">
              <a:lnSpc>
                <a:spcPct val="130000"/>
              </a:lnSpc>
            </a:pPr>
            <a:r>
              <a:rPr lang="en-US" sz="1800">
                <a:ea typeface="宋体"/>
              </a:rPr>
              <a:t>Suggested approach: Human-centered, query-based, focused mining</a:t>
            </a:r>
            <a:endParaRPr lang="en-US" sz="1800">
              <a:ea typeface="宋体"/>
            </a:endParaRPr>
          </a:p>
          <a:p>
            <a:pPr lvl="0">
              <a:lnSpc>
                <a:spcPct val="130000"/>
              </a:lnSpc>
            </a:pPr>
            <a:r>
              <a:rPr lang="en-US" sz="2000" b="1" u="sng">
                <a:ea typeface="宋体"/>
              </a:rPr>
              <a:t>Interestingness measures</a:t>
            </a:r>
            <a:endParaRPr lang="en-US" sz="2000">
              <a:ea typeface="宋体"/>
            </a:endParaRPr>
          </a:p>
          <a:p>
            <a:pPr lvl="1">
              <a:lnSpc>
                <a:spcPct val="130000"/>
              </a:lnSpc>
            </a:pPr>
            <a:r>
              <a:rPr lang="en-US" sz="1800">
                <a:ea typeface="宋体"/>
              </a:rPr>
              <a:t>A pattern is </a:t>
            </a:r>
            <a:r>
              <a:rPr lang="en-US" sz="1800">
                <a:solidFill>
                  <a:schemeClr val="hlink"/>
                </a:solidFill>
                <a:ea typeface="宋体"/>
              </a:rPr>
              <a:t>interesting</a:t>
            </a:r>
            <a:r>
              <a:rPr lang="en-US" sz="1800">
                <a:ea typeface="宋体"/>
              </a:rPr>
              <a:t> if it is </a:t>
            </a:r>
            <a:r>
              <a:rPr lang="en-US" sz="1800" u="sng">
                <a:solidFill>
                  <a:schemeClr val="hlink"/>
                </a:solidFill>
                <a:ea typeface="宋体"/>
              </a:rPr>
              <a:t>easily understood</a:t>
            </a:r>
            <a:r>
              <a:rPr lang="en-US" sz="1800">
                <a:ea typeface="宋体"/>
              </a:rPr>
              <a:t> by humans, </a:t>
            </a:r>
            <a:r>
              <a:rPr lang="en-US" sz="1800" u="sng">
                <a:solidFill>
                  <a:schemeClr val="hlink"/>
                </a:solidFill>
                <a:ea typeface="宋体"/>
              </a:rPr>
              <a:t>valid</a:t>
            </a:r>
            <a:r>
              <a:rPr lang="en-US" sz="1800">
                <a:solidFill>
                  <a:schemeClr val="hlink"/>
                </a:solidFill>
                <a:ea typeface="宋体"/>
              </a:rPr>
              <a:t> </a:t>
            </a:r>
            <a:r>
              <a:rPr lang="en-US" sz="1800">
                <a:ea typeface="宋体"/>
              </a:rPr>
              <a:t>on new</a:t>
            </a:r>
            <a:r>
              <a:rPr lang="en-US" sz="1800" u="sng">
                <a:ea typeface="宋体"/>
              </a:rPr>
              <a:t> </a:t>
            </a:r>
            <a:r>
              <a:rPr lang="en-US" sz="1800">
                <a:ea typeface="宋体"/>
              </a:rPr>
              <a:t>or test data with some degree of </a:t>
            </a:r>
            <a:r>
              <a:rPr lang="en-US" sz="1800">
                <a:solidFill>
                  <a:schemeClr val="hlink"/>
                </a:solidFill>
                <a:ea typeface="宋体"/>
              </a:rPr>
              <a:t>certainty</a:t>
            </a:r>
            <a:r>
              <a:rPr lang="en-US" sz="1800">
                <a:ea typeface="宋体"/>
              </a:rPr>
              <a:t>, </a:t>
            </a:r>
            <a:r>
              <a:rPr lang="en-US" sz="1800" u="sng">
                <a:solidFill>
                  <a:schemeClr val="hlink"/>
                </a:solidFill>
                <a:ea typeface="宋体"/>
              </a:rPr>
              <a:t>potentially useful</a:t>
            </a:r>
            <a:r>
              <a:rPr lang="en-US" sz="1800">
                <a:ea typeface="宋体"/>
              </a:rPr>
              <a:t>, </a:t>
            </a:r>
            <a:r>
              <a:rPr lang="en-US" sz="1800" u="sng">
                <a:solidFill>
                  <a:schemeClr val="hlink"/>
                </a:solidFill>
                <a:ea typeface="宋体"/>
              </a:rPr>
              <a:t>novel,</a:t>
            </a:r>
            <a:r>
              <a:rPr lang="en-US" sz="1800" u="sng">
                <a:ea typeface="宋体"/>
              </a:rPr>
              <a:t> or </a:t>
            </a:r>
            <a:r>
              <a:rPr lang="en-US" sz="1800" u="sng">
                <a:solidFill>
                  <a:schemeClr val="hlink"/>
                </a:solidFill>
                <a:ea typeface="宋体"/>
              </a:rPr>
              <a:t>validates some hypothesis</a:t>
            </a:r>
            <a:r>
              <a:rPr lang="en-US" sz="1800">
                <a:ea typeface="宋体"/>
              </a:rPr>
              <a:t> that a user seeks to confirm </a:t>
            </a:r>
            <a:endParaRPr lang="en-US" sz="1800">
              <a:ea typeface="宋体"/>
            </a:endParaRPr>
          </a:p>
          <a:p>
            <a:pPr lvl="0">
              <a:lnSpc>
                <a:spcPct val="130000"/>
              </a:lnSpc>
            </a:pPr>
            <a:r>
              <a:rPr lang="en-US" sz="2000" b="1" u="sng">
                <a:ea typeface="宋体"/>
              </a:rPr>
              <a:t>Objective vs. subjective interestingness measures</a:t>
            </a:r>
            <a:endParaRPr lang="en-US" sz="2000" u="sng">
              <a:ea typeface="宋体"/>
            </a:endParaRPr>
          </a:p>
          <a:p>
            <a:pPr lvl="1">
              <a:lnSpc>
                <a:spcPct val="130000"/>
              </a:lnSpc>
            </a:pPr>
            <a:r>
              <a:rPr lang="en-US" sz="1800" u="sng">
                <a:solidFill>
                  <a:schemeClr val="hlink"/>
                </a:solidFill>
                <a:ea typeface="宋体"/>
              </a:rPr>
              <a:t>Objective</a:t>
            </a:r>
            <a:r>
              <a:rPr lang="en-US" sz="1800" u="sng">
                <a:ea typeface="宋体"/>
              </a:rPr>
              <a:t>:</a:t>
            </a:r>
            <a:r>
              <a:rPr lang="en-US" sz="1800">
                <a:ea typeface="宋体"/>
              </a:rPr>
              <a:t> based on </a:t>
            </a:r>
            <a:r>
              <a:rPr lang="en-US" sz="1800">
                <a:solidFill>
                  <a:schemeClr val="hlink"/>
                </a:solidFill>
                <a:ea typeface="宋体"/>
              </a:rPr>
              <a:t>statistics and structures of patterns</a:t>
            </a:r>
            <a:r>
              <a:rPr lang="en-US" sz="1800">
                <a:ea typeface="宋体"/>
              </a:rPr>
              <a:t>, e.g., support, confidence, etc.</a:t>
            </a:r>
            <a:endParaRPr lang="en-US" sz="1800">
              <a:ea typeface="宋体"/>
            </a:endParaRPr>
          </a:p>
          <a:p>
            <a:pPr lvl="1">
              <a:lnSpc>
                <a:spcPct val="130000"/>
              </a:lnSpc>
            </a:pPr>
            <a:r>
              <a:rPr lang="en-US" sz="1800" u="sng">
                <a:solidFill>
                  <a:schemeClr val="hlink"/>
                </a:solidFill>
                <a:ea typeface="宋体"/>
              </a:rPr>
              <a:t>Subjective</a:t>
            </a:r>
            <a:r>
              <a:rPr lang="en-US" sz="1800" u="sng">
                <a:ea typeface="宋体"/>
              </a:rPr>
              <a:t>:</a:t>
            </a:r>
            <a:r>
              <a:rPr lang="en-US" sz="1800">
                <a:ea typeface="宋体"/>
              </a:rPr>
              <a:t> based on </a:t>
            </a:r>
            <a:r>
              <a:rPr lang="en-US" sz="1800">
                <a:solidFill>
                  <a:schemeClr val="hlink"/>
                </a:solidFill>
                <a:ea typeface="宋体"/>
              </a:rPr>
              <a:t>user’s belief</a:t>
            </a:r>
            <a:r>
              <a:rPr lang="en-US" sz="1800">
                <a:ea typeface="宋体"/>
              </a:rPr>
              <a:t> in the data, e.g., unexpectedness, novelty, actionability, etc.</a:t>
            </a:r>
            <a:endParaRPr lang="en-US" sz="1800">
              <a:ea typeface="宋体"/>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1508" name="Rectangle 2"/>
          <p:cNvSpPr/>
          <p:nvPr>
            <p:ph type="title"/>
          </p:nvPr>
        </p:nvSpPr>
        <p:spPr>
          <a:xfrm>
            <a:off x="838200" y="457200"/>
            <a:ext cx="8305800" cy="6096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600">
                <a:ea typeface="宋体"/>
              </a:rPr>
              <a:t>Data Mining: A Generalized Framework</a:t>
            </a:r>
            <a:endParaRPr lang="en-US" sz="3600">
              <a:ea typeface="宋体"/>
            </a:endParaRPr>
          </a:p>
        </p:txBody>
      </p:sp>
      <p:sp>
        <p:nvSpPr>
          <p:cNvPr id="21509" name="Text Box 3"/>
          <p:cNvSpPr/>
          <p:nvPr/>
        </p:nvSpPr>
        <p:spPr>
          <a:xfrm>
            <a:off x="4724400" y="1428750"/>
            <a:ext cx="2209800" cy="519113"/>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50000"/>
              </a:spcBef>
              <a:buNone/>
            </a:pPr>
            <a:r>
              <a:rPr lang="en-US">
                <a:latin typeface="Times New Roman"/>
                <a:ea typeface="宋体"/>
              </a:rPr>
              <a:t>Applications</a:t>
            </a:r>
            <a:endParaRPr lang="en-US">
              <a:latin typeface="Times New Roman"/>
              <a:ea typeface="宋体"/>
            </a:endParaRPr>
          </a:p>
        </p:txBody>
      </p:sp>
      <p:sp>
        <p:nvSpPr>
          <p:cNvPr id="21510" name="Text Box 4"/>
          <p:cNvSpPr/>
          <p:nvPr/>
        </p:nvSpPr>
        <p:spPr>
          <a:xfrm>
            <a:off x="228600" y="1123950"/>
            <a:ext cx="1828800" cy="519113"/>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50000"/>
              </a:spcBef>
              <a:buNone/>
            </a:pPr>
            <a:r>
              <a:rPr lang="en-US">
                <a:latin typeface="Times New Roman"/>
                <a:ea typeface="宋体"/>
              </a:rPr>
              <a:t>Techniques</a:t>
            </a:r>
            <a:endParaRPr lang="en-US">
              <a:latin typeface="Times New Roman"/>
              <a:ea typeface="宋体"/>
            </a:endParaRPr>
          </a:p>
        </p:txBody>
      </p:sp>
      <p:sp>
        <p:nvSpPr>
          <p:cNvPr id="21511" name="Text Box 5"/>
          <p:cNvSpPr/>
          <p:nvPr/>
        </p:nvSpPr>
        <p:spPr>
          <a:xfrm>
            <a:off x="1066800" y="5086350"/>
            <a:ext cx="1676400" cy="519113"/>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50000"/>
              </a:spcBef>
              <a:buNone/>
            </a:pPr>
            <a:r>
              <a:rPr lang="en-US">
                <a:latin typeface="Times New Roman"/>
                <a:ea typeface="宋体"/>
              </a:rPr>
              <a:t>Principles</a:t>
            </a:r>
            <a:endParaRPr lang="en-US">
              <a:latin typeface="Times New Roman"/>
              <a:ea typeface="宋体"/>
            </a:endParaRPr>
          </a:p>
        </p:txBody>
      </p:sp>
      <p:graphicFrame>
        <p:nvGraphicFramePr>
          <p:cNvPr id="21512" name="Group 14"/>
          <p:cNvGraphicFramePr/>
          <p:nvPr/>
        </p:nvGraphicFramePr>
        <p:xfrm>
          <a:off x="2819400" y="3790950"/>
          <a:ext cx="4419600" cy="2457450"/>
        </p:xfrm>
        <a:graphic>
          <a:graphicData uri="http://schemas.openxmlformats.org/drawingml/2006/table">
            <a:tbl>
              <a:tblGrid>
                <a:gridCol w="4419600"/>
              </a:tblGrid>
              <a:tr h="2457450">
                <a:tc>
                  <a:txBody>
                    <a:bodyPr/>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lnSpc>
                          <a:spcPct val="80000"/>
                        </a:lnSpc>
                        <a:buClr>
                          <a:schemeClr val="folHlink"/>
                        </a:buClr>
                        <a:buFont typeface="Wingdings" charset="2"/>
                        <a:buChar char="n"/>
                      </a:pPr>
                      <a:r>
                        <a:rPr lang="en-US" sz="1800" b="1">
                          <a:latin typeface="Arial Narrow"/>
                          <a:ea typeface="宋体"/>
                        </a:rPr>
                        <a:t>Database Technology:</a:t>
                      </a:r>
                      <a:endParaRPr lang="en-US" sz="1800" b="1">
                        <a:latin typeface="Arial Narrow"/>
                        <a:ea typeface="宋体"/>
                      </a:endParaRPr>
                    </a:p>
                    <a:p>
                      <a:pPr marL="457200" lvl="1" indent="0">
                        <a:lnSpc>
                          <a:spcPct val="80000"/>
                        </a:lnSpc>
                        <a:buClr>
                          <a:schemeClr val="hlink"/>
                        </a:buClr>
                        <a:buFont typeface="Wingdings" charset="2"/>
                        <a:buChar char="n"/>
                      </a:pPr>
                      <a:r>
                        <a:rPr lang="en-US" sz="1800" b="1">
                          <a:latin typeface="Arial Narrow"/>
                          <a:ea typeface="宋体"/>
                        </a:rPr>
                        <a:t>Indexing, Compression, Data Structure</a:t>
                      </a:r>
                      <a:endParaRPr lang="en-US" sz="1800" b="1">
                        <a:latin typeface="Arial Narrow"/>
                        <a:ea typeface="宋体"/>
                      </a:endParaRPr>
                    </a:p>
                    <a:p>
                      <a:pPr marL="0" lvl="0" indent="0">
                        <a:lnSpc>
                          <a:spcPct val="80000"/>
                        </a:lnSpc>
                        <a:buClr>
                          <a:schemeClr val="folHlink"/>
                        </a:buClr>
                        <a:buFont typeface="Wingdings" charset="2"/>
                        <a:buChar char="n"/>
                      </a:pPr>
                      <a:r>
                        <a:rPr lang="en-US" sz="1800" b="1">
                          <a:latin typeface="Arial Narrow"/>
                          <a:ea typeface="宋体"/>
                        </a:rPr>
                        <a:t>AI/ Machine Learning</a:t>
                      </a:r>
                      <a:endParaRPr lang="en-US" sz="1800" b="1">
                        <a:latin typeface="Arial Narrow"/>
                        <a:ea typeface="宋体"/>
                      </a:endParaRPr>
                    </a:p>
                    <a:p>
                      <a:pPr marL="0" lvl="0" indent="0">
                        <a:lnSpc>
                          <a:spcPct val="80000"/>
                        </a:lnSpc>
                        <a:buClr>
                          <a:schemeClr val="folHlink"/>
                        </a:buClr>
                        <a:buFont typeface="Wingdings" charset="2"/>
                        <a:buChar char="n"/>
                      </a:pPr>
                      <a:r>
                        <a:rPr lang="en-US" sz="1800" b="1">
                          <a:latin typeface="Arial Narrow"/>
                          <a:ea typeface="宋体"/>
                        </a:rPr>
                        <a:t>Statistics</a:t>
                      </a:r>
                      <a:endParaRPr lang="en-US" sz="1800" b="1">
                        <a:latin typeface="Arial Narrow"/>
                        <a:ea typeface="宋体"/>
                      </a:endParaRPr>
                    </a:p>
                    <a:p>
                      <a:pPr marL="0" lvl="0" indent="0">
                        <a:lnSpc>
                          <a:spcPct val="80000"/>
                        </a:lnSpc>
                        <a:buClr>
                          <a:schemeClr val="folHlink"/>
                        </a:buClr>
                        <a:buFont typeface="Wingdings" charset="2"/>
                        <a:buChar char="n"/>
                      </a:pPr>
                      <a:r>
                        <a:rPr lang="en-US" sz="1800" b="1">
                          <a:latin typeface="Arial Narrow"/>
                          <a:ea typeface="宋体"/>
                        </a:rPr>
                        <a:t>Information Theory</a:t>
                      </a:r>
                      <a:endParaRPr lang="en-US" sz="1800" b="1">
                        <a:latin typeface="Arial Narrow"/>
                        <a:ea typeface="宋体"/>
                      </a:endParaRPr>
                    </a:p>
                    <a:p>
                      <a:pPr marL="0" lvl="0" indent="0">
                        <a:lnSpc>
                          <a:spcPct val="80000"/>
                        </a:lnSpc>
                        <a:buClr>
                          <a:schemeClr val="folHlink"/>
                        </a:buClr>
                        <a:buFont typeface="Wingdings" charset="2"/>
                        <a:buChar char="n"/>
                      </a:pPr>
                      <a:r>
                        <a:rPr lang="en-US" sz="1800" b="1">
                          <a:latin typeface="Arial Narrow"/>
                          <a:ea typeface="宋体"/>
                        </a:rPr>
                        <a:t>Theoretical CS :</a:t>
                      </a:r>
                      <a:endParaRPr lang="en-US" sz="1800" b="1">
                        <a:latin typeface="Arial Narrow"/>
                        <a:ea typeface="宋体"/>
                      </a:endParaRPr>
                    </a:p>
                    <a:p>
                      <a:pPr marL="457200" lvl="1" indent="0">
                        <a:lnSpc>
                          <a:spcPct val="80000"/>
                        </a:lnSpc>
                        <a:buClr>
                          <a:schemeClr val="hlink"/>
                        </a:buClr>
                        <a:buFont typeface="Wingdings" charset="2"/>
                        <a:buChar char="n"/>
                      </a:pPr>
                      <a:r>
                        <a:rPr lang="en-US" sz="1800" b="1">
                          <a:latin typeface="Arial Narrow"/>
                          <a:ea typeface="宋体"/>
                        </a:rPr>
                        <a:t> Approximate, Random, Online Algorithms</a:t>
                      </a:r>
                      <a:endParaRPr lang="en-US" sz="1800" b="1">
                        <a:latin typeface="Arial Narrow"/>
                        <a:ea typeface="宋体"/>
                      </a:endParaRPr>
                    </a:p>
                    <a:p>
                      <a:pPr marL="0" lvl="0" indent="0">
                        <a:lnSpc>
                          <a:spcPct val="80000"/>
                        </a:lnSpc>
                        <a:buClr>
                          <a:schemeClr val="folHlink"/>
                        </a:buClr>
                        <a:buFont typeface="Wingdings" charset="2"/>
                        <a:buChar char="n"/>
                      </a:pPr>
                      <a:r>
                        <a:rPr lang="en-US" sz="1800" b="1">
                          <a:latin typeface="Arial Narrow"/>
                          <a:ea typeface="宋体"/>
                        </a:rPr>
                        <a:t>Mathematical Programming</a:t>
                      </a:r>
                      <a:endParaRPr lang="en-US" sz="1800" b="1">
                        <a:latin typeface="Arial Narrow"/>
                        <a:ea typeface="宋体"/>
                      </a:endParaRPr>
                    </a:p>
                    <a:p>
                      <a:pPr marL="0" lvl="0" indent="0">
                        <a:lnSpc>
                          <a:spcPct val="80000"/>
                        </a:lnSpc>
                        <a:buClr>
                          <a:schemeClr val="folHlink"/>
                        </a:buClr>
                        <a:buFont typeface="Wingdings" charset="2"/>
                        <a:buChar char="n"/>
                      </a:pPr>
                      <a:r>
                        <a:rPr lang="en-US" sz="1800" b="1">
                          <a:latin typeface="Arial Narrow"/>
                          <a:ea typeface="宋体"/>
                        </a:rPr>
                        <a:t>Computational Geometry  …</a:t>
                      </a:r>
                      <a:endParaRPr lang="en-US" sz="1800" b="1">
                        <a:latin typeface="Arial Narrow"/>
                        <a:ea typeface="宋体"/>
                      </a:endParaRPr>
                    </a:p>
                  </a:txBody>
                  <a:tcPr>
                    <a:lnL w="28575">
                      <a:solidFill>
                        <a:schemeClr val="tx1"/>
                      </a:solidFill>
                      <a:miter/>
                    </a:lnL>
                    <a:lnR w="28575">
                      <a:solidFill>
                        <a:schemeClr val="tx1"/>
                      </a:solidFill>
                      <a:miter/>
                    </a:lnR>
                    <a:lnT w="28575">
                      <a:solidFill>
                        <a:schemeClr val="tx1"/>
                      </a:solidFill>
                      <a:miter/>
                    </a:lnT>
                    <a:lnB w="28575">
                      <a:solidFill>
                        <a:schemeClr val="tx1"/>
                      </a:solidFill>
                      <a:miter/>
                    </a:lnB>
                    <a:solidFill>
                      <a:srgbClr val="FF66CC"/>
                    </a:solidFill>
                  </a:tcPr>
                </a:tc>
              </a:tr>
            </a:tbl>
          </a:graphicData>
        </a:graphic>
      </p:graphicFrame>
      <p:sp>
        <p:nvSpPr>
          <p:cNvPr id="21518" name="Rectangle 12"/>
          <p:cNvSpPr/>
          <p:nvPr/>
        </p:nvSpPr>
        <p:spPr>
          <a:xfrm>
            <a:off x="4724400" y="1962150"/>
            <a:ext cx="4191000" cy="1477963"/>
          </a:xfrm>
          <a:prstGeom prst="rect">
            <a:avLst/>
          </a:prstGeom>
          <a:solidFill>
            <a:srgbClr val="FFFF00"/>
          </a:solidFill>
          <a:ln w="12700">
            <a:solidFill>
              <a:schemeClr val="tx1"/>
            </a:solidFill>
            <a:miter/>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pPr>
            <a:r>
              <a:rPr lang="en-US" sz="1800" b="1">
                <a:latin typeface="Arial Narrow"/>
                <a:ea typeface="宋体"/>
              </a:rPr>
              <a:t>Customer Relationship Management (CRM)</a:t>
            </a:r>
            <a:endParaRPr lang="en-US" sz="1800" b="1">
              <a:latin typeface="Arial Narrow"/>
              <a:ea typeface="宋体"/>
            </a:endParaRPr>
          </a:p>
          <a:p>
            <a:pPr marL="0" lvl="0" indent="0">
              <a:lnSpc>
                <a:spcPct val="100000"/>
              </a:lnSpc>
              <a:spcBef>
                <a:spcPct val="0"/>
              </a:spcBef>
            </a:pPr>
            <a:r>
              <a:rPr lang="en-US" sz="1800" b="1">
                <a:latin typeface="Arial Narrow"/>
                <a:ea typeface="宋体"/>
              </a:rPr>
              <a:t>Web pages Searches and Analysis </a:t>
            </a:r>
            <a:endParaRPr lang="en-US" sz="1800" b="1">
              <a:latin typeface="Arial Narrow"/>
              <a:ea typeface="宋体"/>
            </a:endParaRPr>
          </a:p>
          <a:p>
            <a:pPr marL="0" lvl="0" indent="0">
              <a:lnSpc>
                <a:spcPct val="100000"/>
              </a:lnSpc>
              <a:spcBef>
                <a:spcPct val="0"/>
              </a:spcBef>
            </a:pPr>
            <a:r>
              <a:rPr lang="en-US" sz="1800" b="1">
                <a:latin typeface="Arial Narrow"/>
                <a:ea typeface="宋体"/>
              </a:rPr>
              <a:t>Network Security</a:t>
            </a:r>
            <a:endParaRPr lang="en-US" sz="1800" b="1">
              <a:latin typeface="Arial Narrow"/>
              <a:ea typeface="宋体"/>
            </a:endParaRPr>
          </a:p>
          <a:p>
            <a:pPr marL="0" lvl="0" indent="0">
              <a:lnSpc>
                <a:spcPct val="100000"/>
              </a:lnSpc>
              <a:spcBef>
                <a:spcPct val="0"/>
              </a:spcBef>
            </a:pPr>
            <a:r>
              <a:rPr lang="en-US" sz="1800" b="1">
                <a:latin typeface="Arial Narrow"/>
                <a:ea typeface="宋体"/>
              </a:rPr>
              <a:t>Geographical Data Analysis</a:t>
            </a:r>
            <a:endParaRPr lang="en-US" sz="1800" b="1">
              <a:latin typeface="Arial Narrow"/>
              <a:ea typeface="宋体"/>
            </a:endParaRPr>
          </a:p>
          <a:p>
            <a:pPr marL="0" lvl="0" indent="0">
              <a:lnSpc>
                <a:spcPct val="100000"/>
              </a:lnSpc>
              <a:spcBef>
                <a:spcPct val="0"/>
              </a:spcBef>
            </a:pPr>
            <a:r>
              <a:rPr lang="en-US" sz="1800" b="1">
                <a:latin typeface="Arial Narrow"/>
                <a:ea typeface="宋体"/>
              </a:rPr>
              <a:t>Genomic Database  …</a:t>
            </a:r>
            <a:endParaRPr lang="en-US" sz="1800" b="1">
              <a:latin typeface="Arial Narrow"/>
              <a:ea typeface="宋体"/>
            </a:endParaRPr>
          </a:p>
        </p:txBody>
      </p:sp>
      <p:sp>
        <p:nvSpPr>
          <p:cNvPr id="21519" name="Rectangle 13"/>
          <p:cNvSpPr/>
          <p:nvPr/>
        </p:nvSpPr>
        <p:spPr>
          <a:xfrm>
            <a:off x="304800" y="1581150"/>
            <a:ext cx="4038600" cy="2027238"/>
          </a:xfrm>
          <a:prstGeom prst="rect">
            <a:avLst/>
          </a:prstGeom>
          <a:solidFill>
            <a:srgbClr val="00CC00"/>
          </a:solidFill>
          <a:ln w="12700">
            <a:solidFill>
              <a:schemeClr val="tx1"/>
            </a:solidFill>
            <a:miter/>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pPr>
            <a:r>
              <a:rPr lang="en-US" sz="1800" b="1">
                <a:latin typeface="Arial Narrow"/>
                <a:ea typeface="宋体"/>
              </a:rPr>
              <a:t>Association rules discovery</a:t>
            </a:r>
            <a:endParaRPr lang="en-US" sz="1800" b="1">
              <a:latin typeface="Arial Narrow"/>
              <a:ea typeface="宋体"/>
            </a:endParaRPr>
          </a:p>
          <a:p>
            <a:pPr marL="0" lvl="0" indent="0">
              <a:lnSpc>
                <a:spcPct val="100000"/>
              </a:lnSpc>
              <a:spcBef>
                <a:spcPct val="0"/>
              </a:spcBef>
            </a:pPr>
            <a:r>
              <a:rPr lang="en-US" sz="1800" b="1">
                <a:latin typeface="Arial Narrow"/>
                <a:ea typeface="宋体"/>
              </a:rPr>
              <a:t>Sequential Pattern Discovery</a:t>
            </a:r>
            <a:endParaRPr lang="en-US" sz="1800" b="1">
              <a:latin typeface="Arial Narrow"/>
              <a:ea typeface="宋体"/>
            </a:endParaRPr>
          </a:p>
          <a:p>
            <a:pPr marL="0" lvl="0" indent="0">
              <a:lnSpc>
                <a:spcPct val="100000"/>
              </a:lnSpc>
              <a:spcBef>
                <a:spcPct val="0"/>
              </a:spcBef>
            </a:pPr>
            <a:r>
              <a:rPr lang="en-US" sz="1800" b="1">
                <a:latin typeface="Arial Narrow"/>
                <a:ea typeface="宋体"/>
              </a:rPr>
              <a:t>Cluster analysis </a:t>
            </a:r>
            <a:endParaRPr lang="en-US" sz="1800" b="1">
              <a:latin typeface="Arial Narrow"/>
              <a:ea typeface="宋体"/>
            </a:endParaRPr>
          </a:p>
          <a:p>
            <a:pPr marL="0" lvl="0" indent="0">
              <a:lnSpc>
                <a:spcPct val="100000"/>
              </a:lnSpc>
              <a:spcBef>
                <a:spcPct val="0"/>
              </a:spcBef>
            </a:pPr>
            <a:r>
              <a:rPr lang="en-US" sz="1800" b="1">
                <a:latin typeface="Arial Narrow"/>
                <a:ea typeface="宋体"/>
              </a:rPr>
              <a:t>Outlier Detection</a:t>
            </a:r>
            <a:endParaRPr lang="en-US" sz="1800" b="1">
              <a:latin typeface="Arial Narrow"/>
              <a:ea typeface="宋体"/>
            </a:endParaRPr>
          </a:p>
          <a:p>
            <a:pPr marL="0" lvl="0" indent="0">
              <a:lnSpc>
                <a:spcPct val="100000"/>
              </a:lnSpc>
              <a:spcBef>
                <a:spcPct val="0"/>
              </a:spcBef>
            </a:pPr>
            <a:r>
              <a:rPr lang="en-US" sz="1800" b="1">
                <a:latin typeface="Arial Narrow"/>
                <a:ea typeface="宋体"/>
              </a:rPr>
              <a:t>Classifier Building</a:t>
            </a:r>
            <a:endParaRPr lang="en-US" sz="1800" b="1">
              <a:latin typeface="Arial Narrow"/>
              <a:ea typeface="宋体"/>
            </a:endParaRPr>
          </a:p>
          <a:p>
            <a:pPr marL="0" lvl="0" indent="0">
              <a:lnSpc>
                <a:spcPct val="100000"/>
              </a:lnSpc>
              <a:spcBef>
                <a:spcPct val="0"/>
              </a:spcBef>
            </a:pPr>
            <a:r>
              <a:rPr lang="en-US" sz="1800" b="1">
                <a:latin typeface="Arial Narrow"/>
                <a:ea typeface="宋体"/>
              </a:rPr>
              <a:t>Data Cube/Data Warehouse Construction</a:t>
            </a:r>
            <a:endParaRPr lang="en-US" sz="1800" b="1">
              <a:latin typeface="Arial Narrow"/>
              <a:ea typeface="宋体"/>
            </a:endParaRPr>
          </a:p>
          <a:p>
            <a:pPr marL="0" lvl="0" indent="0">
              <a:lnSpc>
                <a:spcPct val="100000"/>
              </a:lnSpc>
              <a:spcBef>
                <a:spcPct val="0"/>
              </a:spcBef>
            </a:pPr>
            <a:r>
              <a:rPr lang="en-US" sz="1800" b="1">
                <a:latin typeface="Arial Narrow"/>
                <a:ea typeface="宋体"/>
              </a:rPr>
              <a:t>Visualization …</a:t>
            </a:r>
            <a:endParaRPr lang="en-US" sz="1800" b="1">
              <a:latin typeface="Arial Narrow"/>
              <a:ea typeface="宋体"/>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3556"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数据挖掘的分类 （</a:t>
            </a:r>
            <a:r>
              <a:rPr lang="en-US">
                <a:ea typeface="宋体"/>
              </a:rPr>
              <a:t>1</a:t>
            </a:r>
            <a:r>
              <a:rPr lang="zh-CN">
                <a:ea typeface="宋体"/>
              </a:rPr>
              <a:t>）</a:t>
            </a:r>
            <a:endParaRPr lang="zh-CN">
              <a:ea typeface="宋体"/>
            </a:endParaRPr>
          </a:p>
        </p:txBody>
      </p:sp>
      <p:sp>
        <p:nvSpPr>
          <p:cNvPr id="23557"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b="1">
                <a:ea typeface="宋体"/>
              </a:rPr>
              <a:t>根据挖掘的数据库类型分类</a:t>
            </a:r>
            <a:endParaRPr lang="zh-CN">
              <a:ea typeface="宋体"/>
            </a:endParaRPr>
          </a:p>
          <a:p>
            <a:pPr lvl="1"/>
            <a:r>
              <a:rPr lang="zh-CN">
                <a:ea typeface="宋体"/>
              </a:rPr>
              <a:t>数据库系统本身可以根据不同的标准分类，例如</a:t>
            </a:r>
            <a:r>
              <a:rPr lang="en-US">
                <a:ea typeface="宋体"/>
              </a:rPr>
              <a:t>,</a:t>
            </a:r>
            <a:r>
              <a:rPr lang="zh-CN">
                <a:ea typeface="宋体"/>
              </a:rPr>
              <a:t>按照数据模型或处理的数据所涉及的应用类型分类。每一类可能需要不同的数据挖掘技术。例如，根据数据模型分类，可以有关系的、面向对象的、对象</a:t>
            </a:r>
            <a:r>
              <a:rPr lang="en-US">
                <a:ea typeface="宋体"/>
              </a:rPr>
              <a:t>-</a:t>
            </a:r>
            <a:r>
              <a:rPr lang="zh-CN">
                <a:ea typeface="宋体"/>
              </a:rPr>
              <a:t>关系的、或数据仓库的数据挖掘。</a:t>
            </a:r>
            <a:endParaRPr lang="zh-CN">
              <a:ea typeface="宋体"/>
            </a:endParaRPr>
          </a:p>
          <a:p>
            <a:pPr lvl="1"/>
            <a:r>
              <a:rPr lang="zh-CN">
                <a:ea typeface="宋体"/>
              </a:rPr>
              <a:t>如果根据所处理的数据的特定类型分类，有空间的、时间序列的、文本的、多媒体、或</a:t>
            </a:r>
            <a:r>
              <a:rPr lang="en-US">
                <a:ea typeface="宋体"/>
              </a:rPr>
              <a:t>Web</a:t>
            </a:r>
            <a:r>
              <a:rPr lang="zh-CN">
                <a:ea typeface="宋体"/>
              </a:rPr>
              <a:t>数据等数据挖掘。</a:t>
            </a:r>
            <a:endParaRPr lang="zh-CN">
              <a:ea typeface="宋体"/>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4580"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数据挖掘的分类 （</a:t>
            </a:r>
            <a:r>
              <a:rPr lang="en-US">
                <a:ea typeface="宋体"/>
              </a:rPr>
              <a:t>2</a:t>
            </a:r>
            <a:r>
              <a:rPr lang="zh-CN">
                <a:ea typeface="宋体"/>
              </a:rPr>
              <a:t>）</a:t>
            </a:r>
            <a:endParaRPr lang="zh-CN">
              <a:ea typeface="宋体"/>
            </a:endParaRPr>
          </a:p>
        </p:txBody>
      </p:sp>
      <p:sp>
        <p:nvSpPr>
          <p:cNvPr id="24581"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b="1">
                <a:ea typeface="宋体"/>
              </a:rPr>
              <a:t>根据挖掘的知识类型分类</a:t>
            </a:r>
            <a:endParaRPr lang="zh-CN">
              <a:ea typeface="宋体"/>
            </a:endParaRPr>
          </a:p>
          <a:p>
            <a:pPr lvl="1"/>
            <a:r>
              <a:rPr lang="zh-CN">
                <a:ea typeface="宋体"/>
              </a:rPr>
              <a:t>例如特征分析、关联分析、分类分析、聚类分析、异常点分析、趋势和演化分析、偏差分析、类似性分析等。</a:t>
            </a:r>
            <a:endParaRPr lang="zh-CN">
              <a:ea typeface="宋体"/>
            </a:endParaRPr>
          </a:p>
          <a:p>
            <a:pPr lvl="1"/>
            <a:r>
              <a:rPr lang="zh-CN">
                <a:ea typeface="宋体"/>
              </a:rPr>
              <a:t>此外，数据挖掘也可以根据所挖掘的知识的粒度或抽象级别进行区分，包括泛化知识（在高抽象层），原始层知识（在原始数据层），或多层知识（考虑若干抽象层）。</a:t>
            </a:r>
            <a:endParaRPr lang="zh-CN">
              <a:ea typeface="宋体"/>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6146" name="标题 1"/>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数据的全生命周期</a:t>
            </a:r>
            <a:endParaRPr lang="zh-CN">
              <a:ea typeface="宋体"/>
            </a:endParaRPr>
          </a:p>
        </p:txBody>
      </p:sp>
      <p:sp>
        <p:nvSpPr>
          <p:cNvPr id="6147" name="内容占位符 2"/>
          <p:cNvSpPr/>
          <p:nvPr>
            <p:ph idx="1"/>
          </p:nvPr>
        </p:nvSpPr>
        <p:spPr>
          <a:xfrm>
            <a:off x="76200" y="2017713"/>
            <a:ext cx="9429750" cy="41148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sz="2400">
                <a:ea typeface="宋体"/>
              </a:rPr>
              <a:t>产生、收集、预处理（不讲）</a:t>
            </a:r>
            <a:endParaRPr lang="en-US" sz="2400">
              <a:ea typeface="宋体"/>
            </a:endParaRPr>
          </a:p>
          <a:p>
            <a:pPr lvl="0"/>
            <a:r>
              <a:rPr lang="zh-CN" sz="2400">
                <a:ea typeface="宋体"/>
              </a:rPr>
              <a:t>组织、存储、查询</a:t>
            </a:r>
            <a:endParaRPr lang="en-US" sz="2400">
              <a:ea typeface="宋体"/>
            </a:endParaRPr>
          </a:p>
          <a:p>
            <a:pPr lvl="1"/>
            <a:r>
              <a:rPr lang="zh-CN">
                <a:ea typeface="宋体"/>
              </a:rPr>
              <a:t>数据库（</a:t>
            </a:r>
            <a:r>
              <a:rPr lang="en-US">
                <a:ea typeface="宋体"/>
              </a:rPr>
              <a:t>Database</a:t>
            </a:r>
            <a:r>
              <a:rPr lang="zh-CN">
                <a:ea typeface="宋体"/>
              </a:rPr>
              <a:t>）（不讲）</a:t>
            </a:r>
            <a:endParaRPr lang="en-US">
              <a:ea typeface="宋体"/>
            </a:endParaRPr>
          </a:p>
          <a:p>
            <a:pPr lvl="1"/>
            <a:r>
              <a:rPr lang="zh-CN">
                <a:ea typeface="宋体"/>
              </a:rPr>
              <a:t>数据仓库（</a:t>
            </a:r>
            <a:r>
              <a:rPr lang="en-US">
                <a:ea typeface="宋体"/>
              </a:rPr>
              <a:t>Data Warehouse</a:t>
            </a:r>
            <a:r>
              <a:rPr lang="zh-CN">
                <a:ea typeface="宋体"/>
              </a:rPr>
              <a:t>）（</a:t>
            </a:r>
            <a:r>
              <a:rPr lang="en-US">
                <a:solidFill>
                  <a:srgbClr val="FF0000"/>
                </a:solidFill>
                <a:ea typeface="宋体"/>
              </a:rPr>
              <a:t>DBMS</a:t>
            </a:r>
            <a:r>
              <a:rPr lang="zh-CN">
                <a:solidFill>
                  <a:srgbClr val="FF0000"/>
                </a:solidFill>
                <a:ea typeface="宋体"/>
              </a:rPr>
              <a:t>原理与设计课程讲</a:t>
            </a:r>
            <a:r>
              <a:rPr lang="zh-CN">
                <a:ea typeface="宋体"/>
              </a:rPr>
              <a:t>）</a:t>
            </a:r>
            <a:endParaRPr lang="en-US">
              <a:ea typeface="宋体"/>
            </a:endParaRPr>
          </a:p>
          <a:p>
            <a:pPr lvl="1"/>
            <a:r>
              <a:rPr lang="zh-CN">
                <a:ea typeface="宋体"/>
              </a:rPr>
              <a:t>大数据系统（</a:t>
            </a:r>
            <a:r>
              <a:rPr lang="en-US">
                <a:ea typeface="宋体"/>
              </a:rPr>
              <a:t>NewSQL</a:t>
            </a:r>
            <a:r>
              <a:rPr lang="zh-CN">
                <a:ea typeface="宋体"/>
              </a:rPr>
              <a:t>、</a:t>
            </a:r>
            <a:r>
              <a:rPr lang="en-US">
                <a:ea typeface="宋体"/>
              </a:rPr>
              <a:t>NoSQL</a:t>
            </a:r>
            <a:r>
              <a:rPr lang="zh-CN">
                <a:ea typeface="宋体"/>
              </a:rPr>
              <a:t>、</a:t>
            </a:r>
            <a:r>
              <a:rPr lang="en-US">
                <a:ea typeface="宋体"/>
              </a:rPr>
              <a:t>Cloud DB</a:t>
            </a:r>
            <a:r>
              <a:rPr lang="zh-CN">
                <a:ea typeface="宋体"/>
              </a:rPr>
              <a:t>）（不讲）</a:t>
            </a:r>
            <a:endParaRPr lang="en-US">
              <a:ea typeface="宋体"/>
            </a:endParaRPr>
          </a:p>
          <a:p>
            <a:pPr lvl="0"/>
            <a:r>
              <a:rPr lang="zh-CN" sz="2400">
                <a:ea typeface="宋体"/>
              </a:rPr>
              <a:t>数据分析和挖掘（</a:t>
            </a:r>
            <a:r>
              <a:rPr lang="en-US" sz="2400">
                <a:ea typeface="宋体"/>
              </a:rPr>
              <a:t>Data Analysis and Mining</a:t>
            </a:r>
            <a:r>
              <a:rPr lang="zh-CN" sz="2400">
                <a:ea typeface="宋体"/>
              </a:rPr>
              <a:t>）（</a:t>
            </a:r>
            <a:r>
              <a:rPr lang="zh-CN" sz="2400">
                <a:solidFill>
                  <a:srgbClr val="FF0000"/>
                </a:solidFill>
                <a:ea typeface="宋体"/>
              </a:rPr>
              <a:t>本课程重点讲</a:t>
            </a:r>
            <a:r>
              <a:rPr lang="zh-CN" sz="2400">
                <a:ea typeface="宋体"/>
              </a:rPr>
              <a:t>）</a:t>
            </a:r>
            <a:endParaRPr lang="en-US" sz="2400">
              <a:ea typeface="宋体"/>
            </a:endParaRPr>
          </a:p>
          <a:p>
            <a:pPr lvl="1"/>
            <a:r>
              <a:rPr lang="zh-CN">
                <a:ea typeface="宋体"/>
              </a:rPr>
              <a:t>机器学习（</a:t>
            </a:r>
            <a:r>
              <a:rPr lang="en-US">
                <a:ea typeface="宋体"/>
              </a:rPr>
              <a:t>Machine Learning</a:t>
            </a:r>
            <a:r>
              <a:rPr lang="zh-CN">
                <a:ea typeface="宋体"/>
              </a:rPr>
              <a:t>）</a:t>
            </a:r>
            <a:endParaRPr lang="en-US">
              <a:ea typeface="宋体"/>
            </a:endParaRPr>
          </a:p>
          <a:p>
            <a:pPr lvl="1"/>
            <a:r>
              <a:rPr lang="zh-CN">
                <a:ea typeface="宋体"/>
              </a:rPr>
              <a:t>数据挖掘（</a:t>
            </a:r>
            <a:r>
              <a:rPr lang="en-US">
                <a:ea typeface="宋体"/>
              </a:rPr>
              <a:t>Data Mining</a:t>
            </a:r>
            <a:r>
              <a:rPr lang="zh-CN">
                <a:ea typeface="宋体"/>
              </a:rPr>
              <a:t>）</a:t>
            </a:r>
            <a:endParaRPr lang="en-US">
              <a:ea typeface="宋体"/>
            </a:endParaRPr>
          </a:p>
          <a:p>
            <a:pPr lvl="1"/>
            <a:r>
              <a:rPr lang="zh-CN">
                <a:ea typeface="宋体"/>
              </a:rPr>
              <a:t>推荐系统（ </a:t>
            </a:r>
            <a:r>
              <a:rPr lang="en-US">
                <a:ea typeface="宋体"/>
              </a:rPr>
              <a:t>Recommender Systems</a:t>
            </a:r>
            <a:r>
              <a:rPr lang="zh-CN">
                <a:ea typeface="宋体"/>
              </a:rPr>
              <a:t>）</a:t>
            </a:r>
            <a:endParaRPr lang="en-US">
              <a:ea typeface="宋体"/>
            </a:endParaRPr>
          </a:p>
          <a:p>
            <a:pPr lvl="0"/>
            <a:r>
              <a:rPr lang="zh-CN" sz="2400">
                <a:ea typeface="宋体"/>
              </a:rPr>
              <a:t>可视化（</a:t>
            </a:r>
            <a:r>
              <a:rPr lang="en-US" sz="2400">
                <a:ea typeface="宋体"/>
              </a:rPr>
              <a:t>Visualization</a:t>
            </a:r>
            <a:r>
              <a:rPr lang="zh-CN" sz="2400">
                <a:ea typeface="宋体"/>
              </a:rPr>
              <a:t>）（不讲）</a:t>
            </a:r>
            <a:endParaRPr lang="en-US" sz="2400">
              <a:ea typeface="宋体"/>
            </a:endParaRPr>
          </a:p>
          <a:p>
            <a:pPr lvl="0"/>
            <a:endParaRPr lang="en-US">
              <a:ea typeface="宋体"/>
            </a:endParaRPr>
          </a:p>
          <a:p>
            <a:pPr lvl="1">
              <a:buNone/>
            </a:pPr>
            <a:endParaRPr lang="zh-CN">
              <a:ea typeface="宋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5604"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数据挖掘的分类 （</a:t>
            </a:r>
            <a:r>
              <a:rPr lang="en-US">
                <a:ea typeface="宋体"/>
              </a:rPr>
              <a:t>3</a:t>
            </a:r>
            <a:r>
              <a:rPr lang="zh-CN">
                <a:ea typeface="宋体"/>
              </a:rPr>
              <a:t>）</a:t>
            </a:r>
            <a:endParaRPr lang="zh-CN">
              <a:ea typeface="宋体"/>
            </a:endParaRPr>
          </a:p>
        </p:txBody>
      </p:sp>
      <p:sp>
        <p:nvSpPr>
          <p:cNvPr id="25605"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b="1">
                <a:ea typeface="宋体"/>
              </a:rPr>
              <a:t>根据所用的技术分类</a:t>
            </a:r>
            <a:endParaRPr lang="zh-CN">
              <a:ea typeface="宋体"/>
            </a:endParaRPr>
          </a:p>
          <a:p>
            <a:pPr lvl="1"/>
            <a:r>
              <a:rPr lang="zh-CN">
                <a:ea typeface="宋体"/>
              </a:rPr>
              <a:t>这些技术可以根据用户交互程度（例如，自动系统、交互探查系统、查询驱动系统）</a:t>
            </a:r>
            <a:endParaRPr lang="zh-CN">
              <a:ea typeface="宋体"/>
            </a:endParaRPr>
          </a:p>
          <a:p>
            <a:pPr lvl="1"/>
            <a:r>
              <a:rPr lang="zh-CN">
                <a:ea typeface="宋体"/>
              </a:rPr>
              <a:t>或所用的数据分析方法（例如，面向数据库或数据仓库的技术、机器学习、统计、可视化、模式识别、神经网络等等）描述。</a:t>
            </a:r>
            <a:endParaRPr lang="zh-CN">
              <a:ea typeface="宋体"/>
            </a:endParaRPr>
          </a:p>
          <a:p>
            <a:pPr lvl="1"/>
            <a:r>
              <a:rPr lang="zh-CN">
                <a:ea typeface="宋体"/>
              </a:rPr>
              <a:t>复杂的数据挖掘通常采用多种数据挖掘技术，或采用有效的、集成的技术，以综合若干不同方法的优点。</a:t>
            </a:r>
            <a:endParaRPr lang="zh-CN">
              <a:ea typeface="宋体"/>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6628"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数据挖掘的分类 （</a:t>
            </a:r>
            <a:r>
              <a:rPr lang="en-US">
                <a:ea typeface="宋体"/>
              </a:rPr>
              <a:t>4</a:t>
            </a:r>
            <a:r>
              <a:rPr lang="zh-CN">
                <a:ea typeface="宋体"/>
              </a:rPr>
              <a:t>）</a:t>
            </a:r>
            <a:endParaRPr lang="zh-CN">
              <a:ea typeface="宋体"/>
            </a:endParaRPr>
          </a:p>
        </p:txBody>
      </p:sp>
      <p:sp>
        <p:nvSpPr>
          <p:cNvPr id="26629"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b="1">
                <a:ea typeface="宋体"/>
              </a:rPr>
              <a:t>根据数据挖掘的应用领域分类</a:t>
            </a:r>
            <a:endParaRPr lang="zh-CN">
              <a:ea typeface="宋体"/>
            </a:endParaRPr>
          </a:p>
          <a:p>
            <a:pPr lvl="1"/>
            <a:r>
              <a:rPr lang="zh-CN">
                <a:ea typeface="宋体"/>
              </a:rPr>
              <a:t>例如，可能有些数据挖掘方法特别适合财政、电讯，有些数据挖掘方法特别适合</a:t>
            </a:r>
            <a:r>
              <a:rPr lang="en-US">
                <a:ea typeface="宋体"/>
              </a:rPr>
              <a:t>DNA</a:t>
            </a:r>
            <a:r>
              <a:rPr lang="zh-CN">
                <a:ea typeface="宋体"/>
              </a:rPr>
              <a:t>、股票市场等。</a:t>
            </a:r>
            <a:endParaRPr lang="zh-CN">
              <a:ea typeface="宋体"/>
            </a:endParaRPr>
          </a:p>
          <a:p>
            <a:pPr lvl="1"/>
            <a:r>
              <a:rPr lang="zh-CN">
                <a:ea typeface="宋体"/>
              </a:rPr>
              <a:t>不同的应用有适合该应用不同的</a:t>
            </a:r>
            <a:r>
              <a:rPr lang="zh-CN" b="1">
                <a:ea typeface="宋体"/>
              </a:rPr>
              <a:t>数据挖掘</a:t>
            </a:r>
            <a:r>
              <a:rPr lang="zh-CN">
                <a:ea typeface="宋体"/>
              </a:rPr>
              <a:t>方法。而通用的、全面的数据挖掘可能并不适合特定领域的挖掘任务。</a:t>
            </a:r>
            <a:endParaRPr lang="zh-CN">
              <a:ea typeface="宋体"/>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7652"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数据挖掘算法太多（</a:t>
            </a:r>
            <a:r>
              <a:rPr lang="en-US">
                <a:ea typeface="宋体"/>
              </a:rPr>
              <a:t>1</a:t>
            </a:r>
            <a:r>
              <a:rPr lang="zh-CN">
                <a:ea typeface="宋体"/>
              </a:rPr>
              <a:t>）</a:t>
            </a:r>
            <a:endParaRPr lang="zh-CN">
              <a:ea typeface="宋体"/>
            </a:endParaRPr>
          </a:p>
        </p:txBody>
      </p:sp>
      <p:sp>
        <p:nvSpPr>
          <p:cNvPr id="27653"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a:ea typeface="宋体"/>
              </a:rPr>
              <a:t>聚类分析：</a:t>
            </a:r>
            <a:endParaRPr lang="zh-CN">
              <a:ea typeface="宋体"/>
            </a:endParaRPr>
          </a:p>
          <a:p>
            <a:pPr lvl="1"/>
            <a:r>
              <a:rPr lang="zh-CN">
                <a:ea typeface="宋体"/>
              </a:rPr>
              <a:t>基于划分的算法</a:t>
            </a:r>
            <a:endParaRPr lang="zh-CN">
              <a:ea typeface="宋体"/>
            </a:endParaRPr>
          </a:p>
          <a:p>
            <a:pPr lvl="2"/>
            <a:r>
              <a:rPr lang="en-US">
                <a:ea typeface="宋体"/>
              </a:rPr>
              <a:t>K-Means</a:t>
            </a:r>
            <a:r>
              <a:rPr lang="zh-CN">
                <a:ea typeface="宋体"/>
              </a:rPr>
              <a:t>、</a:t>
            </a:r>
            <a:r>
              <a:rPr lang="en-US">
                <a:ea typeface="宋体"/>
              </a:rPr>
              <a:t>K-Medoids</a:t>
            </a:r>
            <a:r>
              <a:rPr lang="zh-CN">
                <a:ea typeface="宋体"/>
              </a:rPr>
              <a:t>、</a:t>
            </a:r>
            <a:r>
              <a:rPr lang="en-US">
                <a:ea typeface="宋体"/>
              </a:rPr>
              <a:t>K-Modes</a:t>
            </a:r>
            <a:r>
              <a:rPr lang="zh-CN">
                <a:ea typeface="宋体"/>
              </a:rPr>
              <a:t>、</a:t>
            </a:r>
            <a:r>
              <a:rPr lang="en-US">
                <a:ea typeface="宋体"/>
              </a:rPr>
              <a:t>K-Prototypes</a:t>
            </a:r>
            <a:r>
              <a:rPr lang="zh-CN">
                <a:ea typeface="宋体"/>
              </a:rPr>
              <a:t>、</a:t>
            </a:r>
            <a:r>
              <a:rPr lang="en-US">
                <a:ea typeface="宋体"/>
              </a:rPr>
              <a:t>CLARA</a:t>
            </a:r>
            <a:r>
              <a:rPr lang="zh-CN">
                <a:ea typeface="宋体"/>
              </a:rPr>
              <a:t>、</a:t>
            </a:r>
            <a:r>
              <a:rPr lang="en-US">
                <a:ea typeface="宋体"/>
              </a:rPr>
              <a:t>CLARANS</a:t>
            </a:r>
            <a:r>
              <a:rPr lang="zh-CN">
                <a:ea typeface="宋体"/>
              </a:rPr>
              <a:t>、</a:t>
            </a:r>
            <a:r>
              <a:rPr lang="en-US">
                <a:ea typeface="宋体"/>
              </a:rPr>
              <a:t>focused CLARANS</a:t>
            </a:r>
            <a:endParaRPr lang="zh-CN">
              <a:ea typeface="宋体"/>
            </a:endParaRPr>
          </a:p>
          <a:p>
            <a:pPr lvl="1"/>
            <a:r>
              <a:rPr lang="zh-CN">
                <a:ea typeface="宋体"/>
              </a:rPr>
              <a:t>基于层次的算法</a:t>
            </a:r>
            <a:endParaRPr lang="zh-CN">
              <a:ea typeface="宋体"/>
            </a:endParaRPr>
          </a:p>
          <a:p>
            <a:pPr lvl="1"/>
            <a:r>
              <a:rPr lang="zh-CN">
                <a:ea typeface="宋体"/>
              </a:rPr>
              <a:t>基于密度的算法</a:t>
            </a:r>
            <a:endParaRPr lang="zh-CN">
              <a:ea typeface="宋体"/>
            </a:endParaRPr>
          </a:p>
          <a:p>
            <a:pPr lvl="1"/>
            <a:r>
              <a:rPr lang="zh-CN">
                <a:ea typeface="宋体"/>
              </a:rPr>
              <a:t>基于方格的算法</a:t>
            </a:r>
            <a:endParaRPr lang="zh-CN">
              <a:ea typeface="宋体"/>
            </a:endParaRPr>
          </a:p>
          <a:p>
            <a:pPr lvl="1"/>
            <a:r>
              <a:rPr lang="zh-CN">
                <a:ea typeface="宋体"/>
              </a:rPr>
              <a:t>基于模型的算法</a:t>
            </a:r>
            <a:endParaRPr lang="zh-CN">
              <a:ea typeface="宋体"/>
            </a:endParaRPr>
          </a:p>
          <a:p>
            <a:pPr lvl="1">
              <a:buNone/>
            </a:pPr>
            <a:endParaRPr lang="zh-CN">
              <a:ea typeface="宋体"/>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8676"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数据挖掘算法太多（</a:t>
            </a:r>
            <a:r>
              <a:rPr lang="en-US">
                <a:ea typeface="宋体"/>
              </a:rPr>
              <a:t>2</a:t>
            </a:r>
            <a:r>
              <a:rPr lang="zh-CN">
                <a:ea typeface="宋体"/>
              </a:rPr>
              <a:t>）</a:t>
            </a:r>
            <a:endParaRPr lang="zh-CN">
              <a:ea typeface="宋体"/>
            </a:endParaRPr>
          </a:p>
        </p:txBody>
      </p:sp>
      <p:sp>
        <p:nvSpPr>
          <p:cNvPr id="28677"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a:ea typeface="宋体"/>
              </a:rPr>
              <a:t>分类分析</a:t>
            </a:r>
            <a:endParaRPr lang="zh-CN">
              <a:ea typeface="宋体"/>
            </a:endParaRPr>
          </a:p>
          <a:p>
            <a:pPr lvl="1"/>
            <a:r>
              <a:rPr lang="zh-CN">
                <a:ea typeface="宋体"/>
              </a:rPr>
              <a:t>决策树算法</a:t>
            </a:r>
            <a:endParaRPr lang="zh-CN">
              <a:ea typeface="宋体"/>
            </a:endParaRPr>
          </a:p>
          <a:p>
            <a:pPr lvl="2"/>
            <a:r>
              <a:rPr lang="en-US">
                <a:ea typeface="宋体"/>
              </a:rPr>
              <a:t>ID3</a:t>
            </a:r>
            <a:r>
              <a:rPr lang="zh-CN">
                <a:ea typeface="宋体"/>
              </a:rPr>
              <a:t>、</a:t>
            </a:r>
            <a:r>
              <a:rPr lang="en-US">
                <a:ea typeface="宋体"/>
              </a:rPr>
              <a:t>C4.5</a:t>
            </a:r>
            <a:r>
              <a:rPr lang="zh-CN">
                <a:ea typeface="宋体"/>
              </a:rPr>
              <a:t>、</a:t>
            </a:r>
            <a:r>
              <a:rPr lang="en-US">
                <a:ea typeface="宋体"/>
              </a:rPr>
              <a:t>EC4.5</a:t>
            </a:r>
            <a:r>
              <a:rPr lang="zh-CN">
                <a:ea typeface="宋体"/>
              </a:rPr>
              <a:t>、</a:t>
            </a:r>
            <a:r>
              <a:rPr lang="en-US">
                <a:ea typeface="宋体"/>
              </a:rPr>
              <a:t>PC4.5</a:t>
            </a:r>
            <a:r>
              <a:rPr lang="zh-CN">
                <a:ea typeface="宋体"/>
              </a:rPr>
              <a:t>、</a:t>
            </a:r>
            <a:r>
              <a:rPr lang="en-US">
                <a:ea typeface="宋体"/>
              </a:rPr>
              <a:t>CHAID</a:t>
            </a:r>
            <a:r>
              <a:rPr lang="zh-CN">
                <a:ea typeface="宋体"/>
              </a:rPr>
              <a:t>、</a:t>
            </a:r>
            <a:r>
              <a:rPr lang="en-US">
                <a:ea typeface="宋体"/>
              </a:rPr>
              <a:t>CART</a:t>
            </a:r>
            <a:r>
              <a:rPr lang="zh-CN">
                <a:ea typeface="宋体"/>
              </a:rPr>
              <a:t>、</a:t>
            </a:r>
            <a:r>
              <a:rPr lang="en-US">
                <a:ea typeface="宋体"/>
              </a:rPr>
              <a:t>Elisee</a:t>
            </a:r>
            <a:r>
              <a:rPr lang="zh-CN">
                <a:ea typeface="宋体"/>
              </a:rPr>
              <a:t>、</a:t>
            </a:r>
            <a:r>
              <a:rPr lang="en-US">
                <a:ea typeface="宋体"/>
              </a:rPr>
              <a:t>SIPINA</a:t>
            </a:r>
            <a:r>
              <a:rPr lang="zh-CN">
                <a:ea typeface="宋体"/>
              </a:rPr>
              <a:t>、</a:t>
            </a:r>
            <a:r>
              <a:rPr lang="en-US">
                <a:ea typeface="宋体"/>
              </a:rPr>
              <a:t>QR-MDL</a:t>
            </a:r>
            <a:r>
              <a:rPr lang="zh-CN">
                <a:ea typeface="宋体"/>
              </a:rPr>
              <a:t>等近</a:t>
            </a:r>
            <a:r>
              <a:rPr lang="en-US">
                <a:ea typeface="宋体"/>
              </a:rPr>
              <a:t>20</a:t>
            </a:r>
            <a:r>
              <a:rPr lang="zh-CN">
                <a:ea typeface="宋体"/>
              </a:rPr>
              <a:t>种</a:t>
            </a:r>
            <a:endParaRPr lang="zh-CN">
              <a:ea typeface="宋体"/>
            </a:endParaRPr>
          </a:p>
          <a:p>
            <a:pPr lvl="1"/>
            <a:r>
              <a:rPr lang="zh-CN">
                <a:ea typeface="宋体"/>
              </a:rPr>
              <a:t>贝叶斯算法</a:t>
            </a:r>
            <a:endParaRPr lang="zh-CN">
              <a:ea typeface="宋体"/>
            </a:endParaRPr>
          </a:p>
          <a:p>
            <a:pPr lvl="1"/>
            <a:r>
              <a:rPr lang="zh-CN">
                <a:ea typeface="宋体"/>
              </a:rPr>
              <a:t>支持向量机</a:t>
            </a:r>
            <a:endParaRPr lang="zh-CN">
              <a:ea typeface="宋体"/>
            </a:endParaRPr>
          </a:p>
          <a:p>
            <a:pPr lvl="1"/>
            <a:r>
              <a:rPr lang="zh-CN">
                <a:ea typeface="宋体"/>
              </a:rPr>
              <a:t>人工神经网络</a:t>
            </a:r>
            <a:endParaRPr lang="zh-CN">
              <a:ea typeface="宋体"/>
            </a:endParaRPr>
          </a:p>
          <a:p>
            <a:pPr lvl="1"/>
            <a:r>
              <a:rPr lang="en-US">
                <a:ea typeface="宋体"/>
              </a:rPr>
              <a:t>…</a:t>
            </a:r>
            <a:endParaRPr lang="en-US">
              <a:ea typeface="宋体"/>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9700"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数据挖掘算法的组件化思想</a:t>
            </a:r>
            <a:r>
              <a:rPr lang="en-US">
                <a:ea typeface="宋体"/>
              </a:rPr>
              <a:t>(1)</a:t>
            </a:r>
            <a:endParaRPr lang="en-US">
              <a:ea typeface="宋体"/>
            </a:endParaRPr>
          </a:p>
        </p:txBody>
      </p:sp>
      <p:sp>
        <p:nvSpPr>
          <p:cNvPr id="29701"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a:ea typeface="宋体"/>
              </a:rPr>
              <a:t>与此同时，每年仍有大批新的算法产生。对数据挖掘初学者来说，要搞清这些算法之间的区别和联系，是非常困难，但又是必须的。</a:t>
            </a:r>
            <a:endParaRPr lang="zh-CN">
              <a:ea typeface="宋体"/>
            </a:endParaRPr>
          </a:p>
          <a:p>
            <a:pPr lvl="0"/>
            <a:endParaRPr lang="zh-CN">
              <a:ea typeface="宋体"/>
            </a:endParaRPr>
          </a:p>
          <a:p>
            <a:pPr lvl="0"/>
            <a:r>
              <a:rPr lang="zh-CN">
                <a:ea typeface="宋体"/>
              </a:rPr>
              <a:t>数据挖掘算法的组件化思想：许多著名的数据挖掘算法都是由五个“标准组件”构成的，即：</a:t>
            </a:r>
            <a:endParaRPr lang="zh-CN">
              <a:ea typeface="宋体"/>
            </a:endParaRPr>
          </a:p>
          <a:p>
            <a:pPr lvl="1"/>
            <a:r>
              <a:rPr lang="zh-CN">
                <a:ea typeface="宋体"/>
              </a:rPr>
              <a:t>模型或模式结构</a:t>
            </a:r>
            <a:endParaRPr lang="zh-CN">
              <a:ea typeface="宋体"/>
            </a:endParaRPr>
          </a:p>
          <a:p>
            <a:pPr lvl="1"/>
            <a:r>
              <a:rPr lang="zh-CN">
                <a:ea typeface="宋体"/>
              </a:rPr>
              <a:t>数据挖掘任务</a:t>
            </a:r>
            <a:endParaRPr lang="zh-CN">
              <a:ea typeface="宋体"/>
            </a:endParaRPr>
          </a:p>
          <a:p>
            <a:pPr lvl="1"/>
            <a:r>
              <a:rPr lang="zh-CN">
                <a:ea typeface="宋体"/>
              </a:rPr>
              <a:t>评分函数 </a:t>
            </a:r>
            <a:endParaRPr lang="zh-CN">
              <a:ea typeface="宋体"/>
            </a:endParaRPr>
          </a:p>
          <a:p>
            <a:pPr lvl="1"/>
            <a:r>
              <a:rPr lang="zh-CN">
                <a:ea typeface="宋体"/>
              </a:rPr>
              <a:t>搜索和优化方法</a:t>
            </a:r>
            <a:endParaRPr lang="zh-CN">
              <a:ea typeface="宋体"/>
            </a:endParaRPr>
          </a:p>
          <a:p>
            <a:pPr lvl="1"/>
            <a:r>
              <a:rPr lang="zh-CN">
                <a:ea typeface="宋体"/>
              </a:rPr>
              <a:t>数据管理策略 </a:t>
            </a:r>
            <a:endParaRPr lang="zh-CN">
              <a:ea typeface="宋体"/>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0724"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数据挖掘算法的组件化思想</a:t>
            </a:r>
            <a:r>
              <a:rPr lang="en-US">
                <a:ea typeface="宋体"/>
              </a:rPr>
              <a:t>(2)</a:t>
            </a:r>
            <a:endParaRPr lang="zh-CN">
              <a:ea typeface="宋体"/>
            </a:endParaRPr>
          </a:p>
        </p:txBody>
      </p:sp>
      <p:sp>
        <p:nvSpPr>
          <p:cNvPr id="30725"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a:ea typeface="宋体"/>
              </a:rPr>
              <a:t>每一种组件都蕴含着一些非常通用的系统原理，例如，广泛使用的评分函数有：似然、误差平方和、准确率等。</a:t>
            </a:r>
            <a:endParaRPr lang="zh-CN">
              <a:ea typeface="宋体"/>
            </a:endParaRPr>
          </a:p>
          <a:p>
            <a:pPr lvl="0"/>
            <a:endParaRPr lang="zh-CN">
              <a:ea typeface="宋体"/>
            </a:endParaRPr>
          </a:p>
          <a:p>
            <a:pPr lvl="0"/>
            <a:r>
              <a:rPr lang="zh-CN">
                <a:ea typeface="宋体"/>
              </a:rPr>
              <a:t>掌握了每一种组件的基本原理之后，再来理解由不同组件“装配”起来的算法就变得相对轻松一些。</a:t>
            </a:r>
            <a:endParaRPr lang="zh-CN">
              <a:ea typeface="宋体"/>
            </a:endParaRPr>
          </a:p>
          <a:p>
            <a:pPr lvl="0"/>
            <a:endParaRPr lang="zh-CN">
              <a:ea typeface="宋体"/>
            </a:endParaRPr>
          </a:p>
          <a:p>
            <a:pPr lvl="0"/>
            <a:r>
              <a:rPr lang="zh-CN">
                <a:ea typeface="宋体"/>
              </a:rPr>
              <a:t>而且，不同算法之间的比较也变得更加容易，因为能从组件这个层面看出算法之间的异同。 </a:t>
            </a:r>
            <a:endParaRPr lang="zh-CN">
              <a:ea typeface="宋体"/>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1748"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1</a:t>
            </a:r>
            <a:r>
              <a:rPr lang="zh-CN">
                <a:ea typeface="宋体"/>
              </a:rPr>
              <a:t>：模型或模式结构</a:t>
            </a:r>
            <a:endParaRPr lang="zh-CN">
              <a:ea typeface="宋体"/>
            </a:endParaRPr>
          </a:p>
        </p:txBody>
      </p:sp>
      <p:sp>
        <p:nvSpPr>
          <p:cNvPr id="31749"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a:ea typeface="宋体"/>
              </a:rPr>
              <a:t>通过数据挖掘过程所得到的知识通常被称为模型（</a:t>
            </a:r>
            <a:r>
              <a:rPr lang="en-US">
                <a:ea typeface="宋体"/>
              </a:rPr>
              <a:t>model</a:t>
            </a:r>
            <a:r>
              <a:rPr lang="zh-CN">
                <a:ea typeface="宋体"/>
              </a:rPr>
              <a:t>）或模式</a:t>
            </a:r>
            <a:r>
              <a:rPr lang="en-US">
                <a:ea typeface="宋体"/>
              </a:rPr>
              <a:t>(pattern)</a:t>
            </a:r>
            <a:r>
              <a:rPr lang="zh-CN">
                <a:ea typeface="宋体"/>
              </a:rPr>
              <a:t>。例如</a:t>
            </a:r>
            <a:r>
              <a:rPr lang="en-US">
                <a:ea typeface="宋体"/>
              </a:rPr>
              <a:t>:</a:t>
            </a:r>
            <a:endParaRPr lang="en-US">
              <a:ea typeface="宋体"/>
            </a:endParaRPr>
          </a:p>
          <a:p>
            <a:pPr lvl="1">
              <a:lnSpc>
                <a:spcPct val="100000"/>
              </a:lnSpc>
            </a:pPr>
            <a:r>
              <a:rPr lang="zh-CN">
                <a:ea typeface="宋体"/>
              </a:rPr>
              <a:t>线性回归模型</a:t>
            </a:r>
            <a:endParaRPr lang="zh-CN">
              <a:ea typeface="宋体"/>
            </a:endParaRPr>
          </a:p>
          <a:p>
            <a:pPr lvl="1">
              <a:lnSpc>
                <a:spcPct val="100000"/>
              </a:lnSpc>
            </a:pPr>
            <a:r>
              <a:rPr lang="zh-CN">
                <a:ea typeface="宋体"/>
              </a:rPr>
              <a:t>层次聚类模型</a:t>
            </a:r>
            <a:endParaRPr lang="zh-CN">
              <a:ea typeface="宋体"/>
            </a:endParaRPr>
          </a:p>
          <a:p>
            <a:pPr lvl="1">
              <a:lnSpc>
                <a:spcPct val="100000"/>
              </a:lnSpc>
            </a:pPr>
            <a:r>
              <a:rPr lang="zh-CN">
                <a:ea typeface="宋体"/>
              </a:rPr>
              <a:t>频繁序列模式</a:t>
            </a:r>
            <a:endParaRPr lang="zh-CN">
              <a:ea typeface="宋体"/>
            </a:endParaRPr>
          </a:p>
          <a:p>
            <a:pPr lvl="1">
              <a:lnSpc>
                <a:spcPct val="100000"/>
              </a:lnSpc>
            </a:pPr>
            <a:r>
              <a:rPr lang="zh-CN">
                <a:ea typeface="宋体"/>
              </a:rPr>
              <a:t>等等</a:t>
            </a:r>
            <a:endParaRPr lang="zh-CN">
              <a:ea typeface="宋体"/>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2772"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1</a:t>
            </a:r>
            <a:r>
              <a:rPr lang="zh-CN">
                <a:ea typeface="宋体"/>
              </a:rPr>
              <a:t>：模型或模式结构</a:t>
            </a:r>
            <a:endParaRPr lang="zh-CN">
              <a:ea typeface="宋体"/>
            </a:endParaRPr>
          </a:p>
        </p:txBody>
      </p:sp>
      <p:sp>
        <p:nvSpPr>
          <p:cNvPr id="32773"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a:solidFill>
                  <a:schemeClr val="folHlink"/>
                </a:solidFill>
                <a:ea typeface="宋体"/>
              </a:rPr>
              <a:t>模型</a:t>
            </a:r>
            <a:r>
              <a:rPr lang="zh-CN">
                <a:ea typeface="宋体"/>
              </a:rPr>
              <a:t>是对</a:t>
            </a:r>
            <a:r>
              <a:rPr lang="zh-CN">
                <a:solidFill>
                  <a:schemeClr val="folHlink"/>
                </a:solidFill>
                <a:ea typeface="宋体"/>
              </a:rPr>
              <a:t>整个</a:t>
            </a:r>
            <a:r>
              <a:rPr lang="zh-CN">
                <a:ea typeface="宋体"/>
              </a:rPr>
              <a:t>数据集的高层次、</a:t>
            </a:r>
            <a:r>
              <a:rPr lang="zh-CN">
                <a:solidFill>
                  <a:schemeClr val="folHlink"/>
                </a:solidFill>
                <a:ea typeface="宋体"/>
              </a:rPr>
              <a:t>全局性</a:t>
            </a:r>
            <a:r>
              <a:rPr lang="zh-CN">
                <a:ea typeface="宋体"/>
              </a:rPr>
              <a:t>的描述或总结。</a:t>
            </a:r>
            <a:endParaRPr lang="zh-CN">
              <a:ea typeface="宋体"/>
            </a:endParaRPr>
          </a:p>
          <a:p>
            <a:pPr lvl="1">
              <a:lnSpc>
                <a:spcPct val="100000"/>
              </a:lnSpc>
            </a:pPr>
            <a:r>
              <a:rPr lang="zh-CN">
                <a:ea typeface="宋体"/>
              </a:rPr>
              <a:t>例如，模型可以将数据集中的每一个对象分配到某个聚类中。</a:t>
            </a:r>
            <a:endParaRPr lang="zh-CN">
              <a:ea typeface="宋体"/>
            </a:endParaRPr>
          </a:p>
          <a:p>
            <a:pPr lvl="1">
              <a:lnSpc>
                <a:spcPct val="100000"/>
              </a:lnSpc>
            </a:pPr>
            <a:endParaRPr lang="zh-CN">
              <a:ea typeface="宋体"/>
            </a:endParaRPr>
          </a:p>
          <a:p>
            <a:pPr lvl="0">
              <a:lnSpc>
                <a:spcPct val="100000"/>
              </a:lnSpc>
            </a:pPr>
            <a:r>
              <a:rPr lang="zh-CN">
                <a:solidFill>
                  <a:schemeClr val="folHlink"/>
                </a:solidFill>
                <a:ea typeface="宋体"/>
              </a:rPr>
              <a:t>模型</a:t>
            </a:r>
            <a:r>
              <a:rPr lang="zh-CN">
                <a:ea typeface="宋体"/>
              </a:rPr>
              <a:t>是对现实世界的抽象描述</a:t>
            </a:r>
            <a:endParaRPr lang="zh-CN">
              <a:ea typeface="宋体"/>
            </a:endParaRPr>
          </a:p>
          <a:p>
            <a:pPr lvl="1">
              <a:lnSpc>
                <a:spcPct val="100000"/>
              </a:lnSpc>
            </a:pPr>
            <a:r>
              <a:rPr lang="zh-CN">
                <a:ea typeface="宋体"/>
              </a:rPr>
              <a:t>例如，</a:t>
            </a:r>
            <a:r>
              <a:rPr lang="en-US">
                <a:ea typeface="宋体"/>
              </a:rPr>
              <a:t>Y=aX+b</a:t>
            </a:r>
            <a:r>
              <a:rPr lang="zh-CN">
                <a:ea typeface="宋体"/>
              </a:rPr>
              <a:t>就是一个简单的模型，其中</a:t>
            </a:r>
            <a:r>
              <a:rPr lang="en-US">
                <a:ea typeface="宋体"/>
              </a:rPr>
              <a:t>X</a:t>
            </a:r>
            <a:r>
              <a:rPr lang="zh-CN">
                <a:ea typeface="宋体"/>
              </a:rPr>
              <a:t>和</a:t>
            </a:r>
            <a:r>
              <a:rPr lang="en-US">
                <a:ea typeface="宋体"/>
              </a:rPr>
              <a:t>Y</a:t>
            </a:r>
            <a:r>
              <a:rPr lang="zh-CN">
                <a:ea typeface="宋体"/>
              </a:rPr>
              <a:t>是变量，</a:t>
            </a:r>
            <a:r>
              <a:rPr lang="en-US">
                <a:ea typeface="宋体"/>
              </a:rPr>
              <a:t>a</a:t>
            </a:r>
            <a:r>
              <a:rPr lang="zh-CN">
                <a:ea typeface="宋体"/>
              </a:rPr>
              <a:t>和</a:t>
            </a:r>
            <a:r>
              <a:rPr lang="en-US">
                <a:ea typeface="宋体"/>
              </a:rPr>
              <a:t>c</a:t>
            </a:r>
            <a:r>
              <a:rPr lang="zh-CN">
                <a:ea typeface="宋体"/>
              </a:rPr>
              <a:t>是模型的参数。</a:t>
            </a:r>
            <a:endParaRPr lang="zh-CN">
              <a:ea typeface="宋体"/>
            </a:endParaRPr>
          </a:p>
          <a:p>
            <a:pPr lvl="1"/>
            <a:endParaRPr lang="zh-CN">
              <a:ea typeface="宋体"/>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3796"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1</a:t>
            </a:r>
            <a:r>
              <a:rPr lang="zh-CN">
                <a:ea typeface="宋体"/>
              </a:rPr>
              <a:t>：模型或模式结构</a:t>
            </a:r>
            <a:endParaRPr lang="zh-CN">
              <a:ea typeface="宋体"/>
            </a:endParaRPr>
          </a:p>
        </p:txBody>
      </p:sp>
      <p:sp>
        <p:nvSpPr>
          <p:cNvPr id="33797"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a:solidFill>
                  <a:schemeClr val="folHlink"/>
                </a:solidFill>
                <a:ea typeface="宋体"/>
              </a:rPr>
              <a:t>模式</a:t>
            </a:r>
            <a:r>
              <a:rPr lang="zh-CN">
                <a:ea typeface="宋体"/>
              </a:rPr>
              <a:t>是</a:t>
            </a:r>
            <a:r>
              <a:rPr lang="zh-CN">
                <a:solidFill>
                  <a:schemeClr val="folHlink"/>
                </a:solidFill>
                <a:ea typeface="宋体"/>
              </a:rPr>
              <a:t>局部</a:t>
            </a:r>
            <a:r>
              <a:rPr lang="zh-CN">
                <a:ea typeface="宋体"/>
              </a:rPr>
              <a:t>的，它仅对</a:t>
            </a:r>
            <a:r>
              <a:rPr lang="zh-CN">
                <a:solidFill>
                  <a:schemeClr val="folHlink"/>
                </a:solidFill>
                <a:ea typeface="宋体"/>
              </a:rPr>
              <a:t>一小部分</a:t>
            </a:r>
            <a:r>
              <a:rPr lang="zh-CN">
                <a:ea typeface="宋体"/>
              </a:rPr>
              <a:t>数据做出描述。</a:t>
            </a:r>
            <a:endParaRPr lang="zh-CN">
              <a:ea typeface="宋体"/>
            </a:endParaRPr>
          </a:p>
          <a:p>
            <a:pPr lvl="1">
              <a:lnSpc>
                <a:spcPct val="100000"/>
              </a:lnSpc>
            </a:pPr>
            <a:r>
              <a:rPr lang="zh-CN">
                <a:ea typeface="宋体"/>
              </a:rPr>
              <a:t>例如，购买商品</a:t>
            </a:r>
            <a:r>
              <a:rPr lang="en-US">
                <a:ea typeface="宋体"/>
              </a:rPr>
              <a:t>A</a:t>
            </a:r>
            <a:r>
              <a:rPr lang="zh-CN">
                <a:ea typeface="宋体"/>
              </a:rPr>
              <a:t>和</a:t>
            </a:r>
            <a:r>
              <a:rPr lang="en-US">
                <a:ea typeface="宋体"/>
              </a:rPr>
              <a:t>B</a:t>
            </a:r>
            <a:r>
              <a:rPr lang="zh-CN">
                <a:ea typeface="宋体"/>
              </a:rPr>
              <a:t>的人也可能经常购买</a:t>
            </a:r>
            <a:r>
              <a:rPr lang="en-US">
                <a:ea typeface="宋体"/>
              </a:rPr>
              <a:t>C</a:t>
            </a:r>
            <a:r>
              <a:rPr lang="zh-CN">
                <a:ea typeface="宋体"/>
              </a:rPr>
              <a:t>，就是一个模式。</a:t>
            </a:r>
            <a:endParaRPr lang="zh-CN">
              <a:ea typeface="宋体"/>
            </a:endParaRPr>
          </a:p>
          <a:p>
            <a:pPr lvl="0">
              <a:lnSpc>
                <a:spcPct val="100000"/>
              </a:lnSpc>
            </a:pPr>
            <a:r>
              <a:rPr lang="zh-CN">
                <a:ea typeface="宋体"/>
              </a:rPr>
              <a:t>模式有可能只支持</a:t>
            </a:r>
            <a:r>
              <a:rPr lang="zh-CN">
                <a:solidFill>
                  <a:schemeClr val="folHlink"/>
                </a:solidFill>
                <a:ea typeface="宋体"/>
              </a:rPr>
              <a:t>几</a:t>
            </a:r>
            <a:r>
              <a:rPr lang="zh-CN">
                <a:ea typeface="宋体"/>
              </a:rPr>
              <a:t>个对象或对象的</a:t>
            </a:r>
            <a:r>
              <a:rPr lang="zh-CN">
                <a:solidFill>
                  <a:schemeClr val="folHlink"/>
                </a:solidFill>
                <a:ea typeface="宋体"/>
              </a:rPr>
              <a:t>几</a:t>
            </a:r>
            <a:r>
              <a:rPr lang="zh-CN">
                <a:ea typeface="宋体"/>
              </a:rPr>
              <a:t>个属性。</a:t>
            </a:r>
            <a:endParaRPr lang="zh-CN">
              <a:ea typeface="宋体"/>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4820"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1</a:t>
            </a:r>
            <a:r>
              <a:rPr lang="zh-CN">
                <a:ea typeface="宋体"/>
              </a:rPr>
              <a:t>：模型或模式结构</a:t>
            </a:r>
            <a:endParaRPr lang="zh-CN">
              <a:ea typeface="宋体"/>
            </a:endParaRPr>
          </a:p>
        </p:txBody>
      </p:sp>
      <p:sp>
        <p:nvSpPr>
          <p:cNvPr id="34821"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a:ea typeface="宋体"/>
              </a:rPr>
              <a:t>全局的模型和局部的模式是相互联系的，就好比一个硬币的两个面。</a:t>
            </a:r>
            <a:endParaRPr lang="zh-CN">
              <a:ea typeface="宋体"/>
            </a:endParaRPr>
          </a:p>
          <a:p>
            <a:pPr lvl="1">
              <a:lnSpc>
                <a:spcPct val="100000"/>
              </a:lnSpc>
            </a:pPr>
            <a:r>
              <a:rPr lang="zh-CN">
                <a:ea typeface="宋体"/>
              </a:rPr>
              <a:t>例如，为了检测出数据集内的异常对象（局部模式），需要一种对数据集内正常对象的描述（全局模型）。</a:t>
            </a:r>
            <a:endParaRPr lang="zh-CN">
              <a:ea typeface="宋体"/>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7172" name="Rectangle 2"/>
          <p:cNvSpPr/>
          <p:nvPr>
            <p:ph type="title"/>
          </p:nvPr>
        </p:nvSpPr>
        <p:spPr>
          <a:xfrm>
            <a:off x="762000" y="311150"/>
            <a:ext cx="7716838" cy="582613"/>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课程要求、参考书</a:t>
            </a:r>
            <a:endParaRPr lang="zh-CN">
              <a:ea typeface="宋体"/>
            </a:endParaRPr>
          </a:p>
        </p:txBody>
      </p:sp>
      <p:sp>
        <p:nvSpPr>
          <p:cNvPr id="7173" name="Rectangle 3"/>
          <p:cNvSpPr/>
          <p:nvPr>
            <p:ph type="body" idx="1"/>
          </p:nvPr>
        </p:nvSpPr>
        <p:spPr>
          <a:xfrm>
            <a:off x="684213" y="1371600"/>
            <a:ext cx="7772400" cy="4659313"/>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buNone/>
            </a:pPr>
            <a:r>
              <a:rPr lang="zh-CN" sz="2400">
                <a:ea typeface="宋体"/>
              </a:rPr>
              <a:t>课程要求：</a:t>
            </a:r>
            <a:endParaRPr lang="zh-CN" sz="2400">
              <a:ea typeface="宋体"/>
            </a:endParaRPr>
          </a:p>
          <a:p>
            <a:pPr lvl="0"/>
            <a:r>
              <a:rPr lang="zh-CN" sz="2400">
                <a:ea typeface="宋体"/>
              </a:rPr>
              <a:t>按时上课和完成作业，积极参与课堂讨论，</a:t>
            </a:r>
            <a:endParaRPr lang="zh-CN" sz="2400">
              <a:ea typeface="宋体"/>
            </a:endParaRPr>
          </a:p>
          <a:p>
            <a:pPr lvl="0">
              <a:buNone/>
            </a:pPr>
            <a:endParaRPr lang="zh-CN" sz="2400">
              <a:ea typeface="宋体"/>
            </a:endParaRPr>
          </a:p>
          <a:p>
            <a:pPr lvl="0">
              <a:buNone/>
            </a:pPr>
            <a:endParaRPr lang="zh-CN" sz="2400">
              <a:ea typeface="宋体"/>
            </a:endParaRPr>
          </a:p>
          <a:p>
            <a:pPr lvl="0">
              <a:buNone/>
            </a:pPr>
            <a:r>
              <a:rPr lang="zh-CN" sz="2400">
                <a:ea typeface="宋体"/>
              </a:rPr>
              <a:t>参考书：</a:t>
            </a:r>
            <a:endParaRPr lang="zh-CN" sz="2400">
              <a:ea typeface="宋体"/>
            </a:endParaRPr>
          </a:p>
          <a:p>
            <a:pPr lvl="0"/>
            <a:r>
              <a:rPr lang="zh-CN" sz="2400">
                <a:ea typeface="宋体"/>
              </a:rPr>
              <a:t>王珊，李翠平等，数据仓库与数据分析原理 </a:t>
            </a:r>
            <a:endParaRPr lang="zh-CN" sz="2400">
              <a:ea typeface="宋体"/>
            </a:endParaRPr>
          </a:p>
          <a:p>
            <a:pPr lvl="0"/>
            <a:r>
              <a:rPr lang="en-US" sz="2400">
                <a:ea typeface="宋体"/>
              </a:rPr>
              <a:t>Jiawei Han: Data Mining: Concept and Techniques</a:t>
            </a:r>
            <a:r>
              <a:rPr lang="zh-CN" sz="2400">
                <a:ea typeface="宋体"/>
              </a:rPr>
              <a:t>（数据库视角看数据挖掘）</a:t>
            </a:r>
            <a:endParaRPr lang="zh-CN" sz="2400">
              <a:ea typeface="宋体"/>
            </a:endParaRPr>
          </a:p>
          <a:p>
            <a:pPr lvl="0"/>
            <a:r>
              <a:rPr lang="en-US" sz="2400">
                <a:ea typeface="宋体"/>
              </a:rPr>
              <a:t>David J. Hand</a:t>
            </a:r>
            <a:r>
              <a:rPr lang="zh-CN" sz="2400">
                <a:ea typeface="宋体"/>
              </a:rPr>
              <a:t>等，</a:t>
            </a:r>
            <a:r>
              <a:rPr lang="en-US" sz="2400">
                <a:ea typeface="宋体"/>
              </a:rPr>
              <a:t>Principles of Data Mining</a:t>
            </a:r>
            <a:r>
              <a:rPr lang="zh-CN" sz="2400">
                <a:ea typeface="宋体"/>
              </a:rPr>
              <a:t>（统计视角看数据挖掘）</a:t>
            </a:r>
            <a:endParaRPr lang="zh-CN" sz="2400">
              <a:ea typeface="宋体"/>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5844"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1</a:t>
            </a:r>
            <a:r>
              <a:rPr lang="zh-CN">
                <a:ea typeface="宋体"/>
              </a:rPr>
              <a:t>：模型或模式结构</a:t>
            </a:r>
            <a:endParaRPr lang="zh-CN">
              <a:ea typeface="宋体"/>
            </a:endParaRPr>
          </a:p>
        </p:txBody>
      </p:sp>
      <p:sp>
        <p:nvSpPr>
          <p:cNvPr id="35845"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sz="2400">
                <a:latin typeface="宋体"/>
                <a:ea typeface="宋体"/>
              </a:rPr>
              <a:t>模型和模式都有参数与之相关，如模型</a:t>
            </a:r>
            <a:r>
              <a:rPr lang="en-US" sz="2400">
                <a:solidFill>
                  <a:schemeClr val="folHlink"/>
                </a:solidFill>
                <a:latin typeface="宋体"/>
                <a:ea typeface="宋体"/>
              </a:rPr>
              <a:t>	Y=aX+b</a:t>
            </a:r>
            <a:endParaRPr lang="en-US" sz="2400">
              <a:solidFill>
                <a:schemeClr val="folHlink"/>
              </a:solidFill>
              <a:latin typeface="宋体"/>
              <a:ea typeface="宋体"/>
            </a:endParaRPr>
          </a:p>
          <a:p>
            <a:pPr lvl="0">
              <a:lnSpc>
                <a:spcPct val="100000"/>
              </a:lnSpc>
              <a:buNone/>
            </a:pPr>
            <a:r>
              <a:rPr lang="zh-CN" sz="2400">
                <a:latin typeface="宋体"/>
                <a:ea typeface="宋体"/>
              </a:rPr>
              <a:t>	的参数是</a:t>
            </a:r>
            <a:r>
              <a:rPr lang="en-US" sz="2400">
                <a:latin typeface="宋体"/>
                <a:ea typeface="宋体"/>
              </a:rPr>
              <a:t>a</a:t>
            </a:r>
            <a:r>
              <a:rPr lang="zh-CN" sz="2400">
                <a:latin typeface="宋体"/>
                <a:ea typeface="宋体"/>
              </a:rPr>
              <a:t>和</a:t>
            </a:r>
            <a:r>
              <a:rPr lang="en-US" sz="2400">
                <a:latin typeface="宋体"/>
                <a:ea typeface="宋体"/>
              </a:rPr>
              <a:t>b</a:t>
            </a:r>
            <a:r>
              <a:rPr lang="zh-CN" sz="2400">
                <a:latin typeface="宋体"/>
                <a:ea typeface="宋体"/>
              </a:rPr>
              <a:t>。</a:t>
            </a:r>
            <a:endParaRPr lang="zh-CN" sz="2400">
              <a:latin typeface="宋体"/>
              <a:ea typeface="宋体"/>
            </a:endParaRPr>
          </a:p>
          <a:p>
            <a:pPr lvl="0">
              <a:lnSpc>
                <a:spcPct val="100000"/>
              </a:lnSpc>
            </a:pPr>
            <a:endParaRPr lang="zh-CN" sz="2400">
              <a:latin typeface="宋体"/>
              <a:ea typeface="宋体"/>
            </a:endParaRPr>
          </a:p>
          <a:p>
            <a:pPr lvl="0">
              <a:lnSpc>
                <a:spcPct val="100000"/>
              </a:lnSpc>
            </a:pPr>
            <a:r>
              <a:rPr lang="zh-CN" sz="2400">
                <a:latin typeface="宋体"/>
                <a:ea typeface="宋体"/>
              </a:rPr>
              <a:t>模式（</a:t>
            </a:r>
            <a:r>
              <a:rPr lang="zh-CN" sz="2400">
                <a:solidFill>
                  <a:schemeClr val="folHlink"/>
                </a:solidFill>
                <a:latin typeface="宋体"/>
                <a:ea typeface="宋体"/>
              </a:rPr>
              <a:t>如果</a:t>
            </a:r>
            <a:r>
              <a:rPr lang="en-US" sz="2400">
                <a:solidFill>
                  <a:schemeClr val="folHlink"/>
                </a:solidFill>
                <a:latin typeface="宋体"/>
                <a:ea typeface="宋体"/>
              </a:rPr>
              <a:t>X&gt;c</a:t>
            </a:r>
            <a:r>
              <a:rPr lang="zh-CN" sz="2400">
                <a:solidFill>
                  <a:schemeClr val="folHlink"/>
                </a:solidFill>
                <a:latin typeface="宋体"/>
                <a:ea typeface="宋体"/>
              </a:rPr>
              <a:t>，则</a:t>
            </a:r>
            <a:r>
              <a:rPr lang="en-US" sz="2400">
                <a:solidFill>
                  <a:schemeClr val="folHlink"/>
                </a:solidFill>
                <a:latin typeface="宋体"/>
                <a:ea typeface="宋体"/>
              </a:rPr>
              <a:t>Y&gt;d</a:t>
            </a:r>
            <a:r>
              <a:rPr lang="zh-CN" sz="2400">
                <a:solidFill>
                  <a:schemeClr val="folHlink"/>
                </a:solidFill>
                <a:latin typeface="宋体"/>
                <a:ea typeface="宋体"/>
              </a:rPr>
              <a:t>的概率为</a:t>
            </a:r>
            <a:r>
              <a:rPr lang="en-US" sz="2400">
                <a:solidFill>
                  <a:schemeClr val="folHlink"/>
                </a:solidFill>
                <a:latin typeface="宋体"/>
                <a:ea typeface="宋体"/>
              </a:rPr>
              <a:t>p</a:t>
            </a:r>
            <a:r>
              <a:rPr lang="zh-CN" sz="2400">
                <a:latin typeface="宋体"/>
                <a:ea typeface="宋体"/>
              </a:rPr>
              <a:t>）的参数为</a:t>
            </a:r>
            <a:r>
              <a:rPr lang="en-US" sz="2400">
                <a:latin typeface="宋体"/>
                <a:ea typeface="宋体"/>
              </a:rPr>
              <a:t>c</a:t>
            </a:r>
            <a:r>
              <a:rPr lang="zh-CN" sz="2400">
                <a:latin typeface="宋体"/>
                <a:ea typeface="宋体"/>
              </a:rPr>
              <a:t>，</a:t>
            </a:r>
            <a:r>
              <a:rPr lang="en-US" sz="2400">
                <a:latin typeface="宋体"/>
                <a:ea typeface="宋体"/>
              </a:rPr>
              <a:t>d</a:t>
            </a:r>
            <a:r>
              <a:rPr lang="zh-CN" sz="2400">
                <a:latin typeface="宋体"/>
                <a:ea typeface="宋体"/>
              </a:rPr>
              <a:t>和</a:t>
            </a:r>
            <a:r>
              <a:rPr lang="en-US" sz="2400">
                <a:latin typeface="宋体"/>
                <a:ea typeface="宋体"/>
              </a:rPr>
              <a:t>p</a:t>
            </a:r>
            <a:r>
              <a:rPr lang="zh-CN" sz="2400">
                <a:latin typeface="宋体"/>
                <a:ea typeface="宋体"/>
              </a:rPr>
              <a:t>。</a:t>
            </a:r>
            <a:endParaRPr lang="zh-CN" sz="2400">
              <a:latin typeface="宋体"/>
              <a:ea typeface="宋体"/>
            </a:endParaRPr>
          </a:p>
          <a:p>
            <a:pPr lvl="0">
              <a:lnSpc>
                <a:spcPct val="100000"/>
              </a:lnSpc>
            </a:pPr>
            <a:endParaRPr lang="zh-CN" sz="2400">
              <a:latin typeface="宋体"/>
              <a:ea typeface="宋体"/>
            </a:endParaRPr>
          </a:p>
          <a:p>
            <a:pPr lvl="0">
              <a:lnSpc>
                <a:spcPct val="100000"/>
              </a:lnSpc>
            </a:pPr>
            <a:r>
              <a:rPr lang="zh-CN" sz="2400">
                <a:latin typeface="宋体"/>
                <a:ea typeface="宋体"/>
              </a:rPr>
              <a:t>通常把参数不确定的模型叫做模型的结构。把参数不确定的模式叫做模式的结构。（</a:t>
            </a:r>
            <a:r>
              <a:rPr lang="zh-CN" sz="2400">
                <a:solidFill>
                  <a:schemeClr val="folHlink"/>
                </a:solidFill>
                <a:latin typeface="宋体"/>
                <a:ea typeface="宋体"/>
              </a:rPr>
              <a:t>一般形式</a:t>
            </a:r>
            <a:r>
              <a:rPr lang="zh-CN" sz="2400">
                <a:latin typeface="宋体"/>
                <a:ea typeface="宋体"/>
              </a:rPr>
              <a:t>）</a:t>
            </a:r>
            <a:endParaRPr lang="zh-CN" sz="2400">
              <a:latin typeface="宋体"/>
              <a:ea typeface="宋体"/>
            </a:endParaRPr>
          </a:p>
          <a:p>
            <a:pPr lvl="0">
              <a:lnSpc>
                <a:spcPct val="100000"/>
              </a:lnSpc>
            </a:pPr>
            <a:endParaRPr lang="zh-CN" sz="2400">
              <a:latin typeface="宋体"/>
              <a:ea typeface="宋体"/>
            </a:endParaRPr>
          </a:p>
          <a:p>
            <a:pPr lvl="0">
              <a:lnSpc>
                <a:spcPct val="100000"/>
              </a:lnSpc>
            </a:pPr>
            <a:r>
              <a:rPr lang="zh-CN" sz="2400">
                <a:latin typeface="宋体"/>
                <a:ea typeface="宋体"/>
              </a:rPr>
              <a:t>一旦模型（模式）的参数被确定，便将这个特定的模型（模式）称为“已经拟合了的模型（模式）”，或者简称为模型（模式）</a:t>
            </a:r>
            <a:r>
              <a:rPr lang="zh-CN">
                <a:ea typeface="宋体"/>
              </a:rPr>
              <a:t> </a:t>
            </a:r>
            <a:endParaRPr lang="zh-CN">
              <a:ea typeface="宋体"/>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6868"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2</a:t>
            </a:r>
            <a:r>
              <a:rPr lang="zh-CN">
                <a:ea typeface="宋体"/>
              </a:rPr>
              <a:t>：数据挖掘任务 </a:t>
            </a:r>
            <a:endParaRPr lang="zh-CN">
              <a:ea typeface="宋体"/>
            </a:endParaRPr>
          </a:p>
        </p:txBody>
      </p:sp>
      <p:sp>
        <p:nvSpPr>
          <p:cNvPr id="36869"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a:ea typeface="宋体"/>
              </a:rPr>
              <a:t>根据数据分析者的目标，可以将数据挖掘任务分为：</a:t>
            </a:r>
            <a:endParaRPr lang="zh-CN">
              <a:ea typeface="宋体"/>
            </a:endParaRPr>
          </a:p>
          <a:p>
            <a:pPr lvl="1">
              <a:lnSpc>
                <a:spcPct val="100000"/>
              </a:lnSpc>
            </a:pPr>
            <a:r>
              <a:rPr lang="zh-CN">
                <a:ea typeface="宋体"/>
              </a:rPr>
              <a:t>模式挖掘</a:t>
            </a:r>
            <a:endParaRPr lang="zh-CN">
              <a:ea typeface="宋体"/>
            </a:endParaRPr>
          </a:p>
          <a:p>
            <a:pPr lvl="1">
              <a:lnSpc>
                <a:spcPct val="100000"/>
              </a:lnSpc>
            </a:pPr>
            <a:r>
              <a:rPr lang="zh-CN">
                <a:ea typeface="宋体"/>
              </a:rPr>
              <a:t>描述建模</a:t>
            </a:r>
            <a:endParaRPr lang="zh-CN">
              <a:ea typeface="宋体"/>
            </a:endParaRPr>
          </a:p>
          <a:p>
            <a:pPr lvl="1">
              <a:lnSpc>
                <a:spcPct val="100000"/>
              </a:lnSpc>
            </a:pPr>
            <a:r>
              <a:rPr lang="zh-CN">
                <a:ea typeface="宋体"/>
              </a:rPr>
              <a:t>预测建模</a:t>
            </a:r>
            <a:endParaRPr lang="zh-CN">
              <a:ea typeface="宋体"/>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7892"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2</a:t>
            </a:r>
            <a:r>
              <a:rPr lang="zh-CN">
                <a:ea typeface="宋体"/>
              </a:rPr>
              <a:t>：数据挖掘任务</a:t>
            </a:r>
            <a:endParaRPr lang="zh-CN">
              <a:ea typeface="宋体"/>
            </a:endParaRPr>
          </a:p>
        </p:txBody>
      </p:sp>
      <p:sp>
        <p:nvSpPr>
          <p:cNvPr id="37893"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b="1">
                <a:latin typeface="宋体"/>
                <a:ea typeface="宋体"/>
              </a:rPr>
              <a:t>模式挖掘：</a:t>
            </a:r>
            <a:r>
              <a:rPr lang="zh-CN">
                <a:latin typeface="宋体"/>
                <a:ea typeface="宋体"/>
              </a:rPr>
              <a:t>致力于从数据中寻找模式，比如寻找</a:t>
            </a:r>
            <a:r>
              <a:rPr lang="zh-CN" b="1">
                <a:latin typeface="宋体"/>
                <a:ea typeface="宋体"/>
              </a:rPr>
              <a:t>频繁模式，异常点</a:t>
            </a:r>
            <a:r>
              <a:rPr lang="zh-CN">
                <a:latin typeface="宋体"/>
                <a:ea typeface="宋体"/>
              </a:rPr>
              <a:t>等。</a:t>
            </a:r>
            <a:endParaRPr lang="zh-CN">
              <a:latin typeface="宋体"/>
              <a:ea typeface="宋体"/>
            </a:endParaRPr>
          </a:p>
          <a:p>
            <a:pPr lvl="1">
              <a:lnSpc>
                <a:spcPct val="100000"/>
              </a:lnSpc>
            </a:pPr>
            <a:r>
              <a:rPr lang="zh-CN">
                <a:latin typeface="宋体"/>
                <a:ea typeface="宋体"/>
              </a:rPr>
              <a:t>频繁模式指在某个数据集中频繁出现的模式，这些模式可以是一个项集、一个子序列或者一个子结构</a:t>
            </a:r>
            <a:r>
              <a:rPr lang="en-US">
                <a:latin typeface="宋体"/>
                <a:ea typeface="宋体"/>
              </a:rPr>
              <a:t>(</a:t>
            </a:r>
            <a:r>
              <a:rPr lang="zh-CN">
                <a:latin typeface="宋体"/>
                <a:ea typeface="宋体"/>
              </a:rPr>
              <a:t>子图</a:t>
            </a:r>
            <a:r>
              <a:rPr lang="en-US">
                <a:latin typeface="宋体"/>
                <a:ea typeface="宋体"/>
              </a:rPr>
              <a:t>)</a:t>
            </a:r>
            <a:r>
              <a:rPr lang="zh-CN">
                <a:latin typeface="宋体"/>
                <a:ea typeface="宋体"/>
              </a:rPr>
              <a:t>。</a:t>
            </a:r>
            <a:endParaRPr lang="zh-CN">
              <a:latin typeface="宋体"/>
              <a:ea typeface="宋体"/>
            </a:endParaRPr>
          </a:p>
          <a:p>
            <a:pPr lvl="2">
              <a:lnSpc>
                <a:spcPct val="100000"/>
              </a:lnSpc>
            </a:pPr>
            <a:r>
              <a:rPr lang="zh-CN">
                <a:latin typeface="宋体"/>
                <a:ea typeface="宋体"/>
              </a:rPr>
              <a:t>例如，在交易数据集中，牛奶和面包经常在一起出现，称之为频繁的项集。</a:t>
            </a:r>
            <a:endParaRPr lang="zh-CN">
              <a:latin typeface="宋体"/>
              <a:ea typeface="宋体"/>
            </a:endParaRPr>
          </a:p>
          <a:p>
            <a:pPr lvl="2">
              <a:lnSpc>
                <a:spcPct val="100000"/>
              </a:lnSpc>
            </a:pPr>
            <a:r>
              <a:rPr lang="zh-CN">
                <a:latin typeface="宋体"/>
                <a:ea typeface="宋体"/>
              </a:rPr>
              <a:t>又如，人们经常在购买了个人电脑之后，就会购买打印机，称之为频繁的子序列。</a:t>
            </a:r>
            <a:endParaRPr lang="zh-CN">
              <a:latin typeface="宋体"/>
              <a:ea typeface="宋体"/>
            </a:endParaRPr>
          </a:p>
          <a:p>
            <a:pPr lvl="2">
              <a:lnSpc>
                <a:spcPct val="100000"/>
              </a:lnSpc>
            </a:pPr>
            <a:r>
              <a:rPr lang="zh-CN">
                <a:latin typeface="宋体"/>
                <a:ea typeface="宋体"/>
              </a:rPr>
              <a:t>在某些图、树或格结构中频繁出现的一些子图、子树或子格则被称为频繁的子结构。</a:t>
            </a:r>
            <a:endParaRPr lang="zh-CN">
              <a:latin typeface="宋体"/>
              <a:ea typeface="宋体"/>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8916"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2</a:t>
            </a:r>
            <a:r>
              <a:rPr lang="zh-CN">
                <a:ea typeface="宋体"/>
              </a:rPr>
              <a:t>：数据挖掘任务</a:t>
            </a:r>
            <a:endParaRPr lang="zh-CN">
              <a:ea typeface="宋体"/>
            </a:endParaRPr>
          </a:p>
        </p:txBody>
      </p:sp>
      <p:sp>
        <p:nvSpPr>
          <p:cNvPr id="38917" name="Rectangle 3"/>
          <p:cNvSpPr/>
          <p:nvPr>
            <p:ph type="body" idx="1"/>
          </p:nvPr>
        </p:nvSpPr>
        <p:spPr>
          <a:xfrm>
            <a:off x="381000" y="1371600"/>
            <a:ext cx="8458200" cy="51816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sz="2000" b="1">
                <a:ea typeface="宋体"/>
              </a:rPr>
              <a:t>预测建模：</a:t>
            </a:r>
            <a:r>
              <a:rPr lang="zh-CN" sz="2000">
                <a:ea typeface="宋体"/>
              </a:rPr>
              <a:t>根据现有数据先建立一个模型，然后应用这个模型来对未来的数据进行预测。</a:t>
            </a:r>
            <a:endParaRPr lang="zh-CN" sz="2000">
              <a:ea typeface="宋体"/>
            </a:endParaRPr>
          </a:p>
          <a:p>
            <a:pPr lvl="1">
              <a:lnSpc>
                <a:spcPct val="100000"/>
              </a:lnSpc>
            </a:pPr>
            <a:r>
              <a:rPr lang="zh-CN" sz="1800">
                <a:ea typeface="宋体"/>
              </a:rPr>
              <a:t>当被预测的变量是范畴型</a:t>
            </a:r>
            <a:r>
              <a:rPr lang="en-US" sz="1800">
                <a:ea typeface="宋体"/>
              </a:rPr>
              <a:t>(category)</a:t>
            </a:r>
            <a:r>
              <a:rPr lang="zh-CN" sz="1800">
                <a:ea typeface="宋体"/>
              </a:rPr>
              <a:t>时，称之为</a:t>
            </a:r>
            <a:r>
              <a:rPr lang="zh-CN" sz="1800" b="1">
                <a:ea typeface="宋体"/>
              </a:rPr>
              <a:t>分类</a:t>
            </a:r>
            <a:r>
              <a:rPr lang="zh-CN" sz="1800">
                <a:ea typeface="宋体"/>
              </a:rPr>
              <a:t>；</a:t>
            </a:r>
            <a:endParaRPr lang="zh-CN" sz="1800">
              <a:ea typeface="宋体"/>
            </a:endParaRPr>
          </a:p>
          <a:p>
            <a:pPr lvl="1">
              <a:lnSpc>
                <a:spcPct val="100000"/>
              </a:lnSpc>
            </a:pPr>
            <a:r>
              <a:rPr lang="zh-CN" sz="1800">
                <a:ea typeface="宋体"/>
              </a:rPr>
              <a:t>当被预测的变量是数量型</a:t>
            </a:r>
            <a:r>
              <a:rPr lang="en-US" sz="1800">
                <a:ea typeface="宋体"/>
              </a:rPr>
              <a:t>(quantitative)</a:t>
            </a:r>
            <a:r>
              <a:rPr lang="zh-CN" sz="1800">
                <a:ea typeface="宋体"/>
              </a:rPr>
              <a:t>时，称之为</a:t>
            </a:r>
            <a:r>
              <a:rPr lang="zh-CN" sz="1800" b="1">
                <a:ea typeface="宋体"/>
              </a:rPr>
              <a:t>回归</a:t>
            </a:r>
            <a:r>
              <a:rPr lang="zh-CN" sz="1800">
                <a:ea typeface="宋体"/>
              </a:rPr>
              <a:t>。</a:t>
            </a:r>
            <a:endParaRPr lang="zh-CN" sz="1800">
              <a:ea typeface="宋体"/>
            </a:endParaRPr>
          </a:p>
          <a:p>
            <a:pPr lvl="0">
              <a:lnSpc>
                <a:spcPct val="100000"/>
              </a:lnSpc>
            </a:pPr>
            <a:endParaRPr lang="zh-CN" sz="2000">
              <a:ea typeface="宋体"/>
            </a:endParaRPr>
          </a:p>
          <a:p>
            <a:pPr lvl="0">
              <a:lnSpc>
                <a:spcPct val="100000"/>
              </a:lnSpc>
            </a:pPr>
            <a:r>
              <a:rPr lang="zh-CN" sz="2000">
                <a:ea typeface="宋体"/>
              </a:rPr>
              <a:t>分类模型有时也称作分类函数或分类器。分类的典型应用如，信用卡系统中的信用分级、市场调查、疗效诊断、寻找店址等。</a:t>
            </a:r>
            <a:endParaRPr lang="zh-CN" sz="2000">
              <a:ea typeface="宋体"/>
            </a:endParaRPr>
          </a:p>
          <a:p>
            <a:pPr lvl="0">
              <a:lnSpc>
                <a:spcPct val="100000"/>
              </a:lnSpc>
            </a:pPr>
            <a:endParaRPr lang="zh-CN" sz="2000">
              <a:ea typeface="宋体"/>
            </a:endParaRPr>
          </a:p>
          <a:p>
            <a:pPr lvl="0">
              <a:lnSpc>
                <a:spcPct val="100000"/>
              </a:lnSpc>
            </a:pPr>
            <a:r>
              <a:rPr lang="zh-CN" sz="2000">
                <a:ea typeface="宋体"/>
              </a:rPr>
              <a:t>因为分类的过程中，用到了训练集，进行了学习，所以分类是一个有监督的学习过程。</a:t>
            </a:r>
            <a:endParaRPr lang="zh-CN" sz="2000">
              <a:ea typeface="宋体"/>
            </a:endParaRPr>
          </a:p>
          <a:p>
            <a:pPr lvl="0">
              <a:lnSpc>
                <a:spcPct val="100000"/>
              </a:lnSpc>
            </a:pPr>
            <a:endParaRPr lang="zh-CN" sz="2000">
              <a:ea typeface="宋体"/>
            </a:endParaRPr>
          </a:p>
          <a:p>
            <a:pPr lvl="0">
              <a:lnSpc>
                <a:spcPct val="100000"/>
              </a:lnSpc>
            </a:pPr>
            <a:r>
              <a:rPr lang="zh-CN" sz="2000">
                <a:ea typeface="宋体"/>
              </a:rPr>
              <a:t>回归的典型应用如性能评测、概率估计等。</a:t>
            </a:r>
            <a:endParaRPr lang="zh-CN" sz="2000">
              <a:ea typeface="宋体"/>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9940"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2</a:t>
            </a:r>
            <a:r>
              <a:rPr lang="zh-CN">
                <a:ea typeface="宋体"/>
              </a:rPr>
              <a:t>：数据挖掘任务</a:t>
            </a:r>
            <a:endParaRPr lang="zh-CN">
              <a:ea typeface="宋体"/>
            </a:endParaRPr>
          </a:p>
        </p:txBody>
      </p:sp>
      <p:sp>
        <p:nvSpPr>
          <p:cNvPr id="39941"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b="1">
                <a:ea typeface="宋体"/>
              </a:rPr>
              <a:t>描述建模：</a:t>
            </a:r>
            <a:r>
              <a:rPr lang="zh-CN">
                <a:ea typeface="宋体"/>
              </a:rPr>
              <a:t>目标是描述数据的全局特征。</a:t>
            </a:r>
            <a:endParaRPr lang="zh-CN">
              <a:ea typeface="宋体"/>
            </a:endParaRPr>
          </a:p>
          <a:p>
            <a:pPr lvl="0">
              <a:lnSpc>
                <a:spcPct val="100000"/>
              </a:lnSpc>
            </a:pPr>
            <a:endParaRPr lang="zh-CN">
              <a:ea typeface="宋体"/>
            </a:endParaRPr>
          </a:p>
          <a:p>
            <a:pPr lvl="0">
              <a:lnSpc>
                <a:spcPct val="100000"/>
              </a:lnSpc>
            </a:pPr>
            <a:r>
              <a:rPr lang="zh-CN">
                <a:ea typeface="宋体"/>
              </a:rPr>
              <a:t>描述和预测的关键区别是：预测的目标是唯一的变量，如信用等级、疾病种类等，而描述并不以单一的变量为中心。</a:t>
            </a:r>
            <a:endParaRPr lang="zh-CN">
              <a:ea typeface="宋体"/>
            </a:endParaRPr>
          </a:p>
          <a:p>
            <a:pPr lvl="0">
              <a:lnSpc>
                <a:spcPct val="100000"/>
              </a:lnSpc>
            </a:pPr>
            <a:endParaRPr lang="zh-CN">
              <a:ea typeface="宋体"/>
            </a:endParaRPr>
          </a:p>
          <a:p>
            <a:pPr lvl="0">
              <a:lnSpc>
                <a:spcPct val="100000"/>
              </a:lnSpc>
            </a:pPr>
            <a:r>
              <a:rPr lang="zh-CN">
                <a:ea typeface="宋体"/>
              </a:rPr>
              <a:t>描述建模的典型例子是</a:t>
            </a:r>
            <a:r>
              <a:rPr lang="zh-CN" b="1">
                <a:ea typeface="宋体"/>
              </a:rPr>
              <a:t>聚类</a:t>
            </a:r>
            <a:r>
              <a:rPr lang="zh-CN">
                <a:ea typeface="宋体"/>
              </a:rPr>
              <a:t>分析。</a:t>
            </a:r>
            <a:endParaRPr lang="zh-CN">
              <a:ea typeface="宋体"/>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0962" name="标题 1"/>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2</a:t>
            </a:r>
            <a:r>
              <a:rPr lang="zh-CN">
                <a:ea typeface="宋体"/>
              </a:rPr>
              <a:t>：数据挖掘任务</a:t>
            </a:r>
            <a:endParaRPr lang="zh-CN">
              <a:ea typeface="宋体"/>
            </a:endParaRPr>
          </a:p>
        </p:txBody>
      </p:sp>
      <p:graphicFrame>
        <p:nvGraphicFramePr>
          <p:cNvPr id="40965" name="表格 5"/>
          <p:cNvGraphicFramePr/>
          <p:nvPr/>
        </p:nvGraphicFramePr>
        <p:xfrm>
          <a:off x="381000" y="3048000"/>
          <a:ext cx="3581400" cy="2491788"/>
        </p:xfrm>
        <a:graphic>
          <a:graphicData uri="http://schemas.openxmlformats.org/drawingml/2006/table">
            <a:tbl>
              <a:tblGrid>
                <a:gridCol w="715962"/>
                <a:gridCol w="715962"/>
                <a:gridCol w="717550"/>
                <a:gridCol w="715962"/>
                <a:gridCol w="715962"/>
              </a:tblGrid>
              <a:tr h="37147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400" b="1">
                          <a:solidFill>
                            <a:srgbClr val="FFFFFF"/>
                          </a:solidFill>
                          <a:ea typeface="宋体"/>
                        </a:rPr>
                        <a:t>特征</a:t>
                      </a:r>
                      <a:r>
                        <a:rPr lang="en-US" sz="1400" b="1">
                          <a:solidFill>
                            <a:srgbClr val="FFFFFF"/>
                          </a:solidFill>
                          <a:ea typeface="宋体"/>
                        </a:rPr>
                        <a:t>1</a:t>
                      </a:r>
                      <a:endParaRPr lang="zh-CN" sz="1400" b="1">
                        <a:solidFill>
                          <a:srgbClr val="FFFFFF"/>
                        </a:solidFill>
                        <a:ea typeface="宋体"/>
                      </a:endParaRPr>
                    </a:p>
                  </a:txBody>
                  <a:tcPr marT="45732" marB="45732">
                    <a:lnL w="12700">
                      <a:solidFill>
                        <a:schemeClr val="bg1"/>
                      </a:solidFill>
                      <a:miter/>
                    </a:lnL>
                    <a:lnR w="12700">
                      <a:solidFill>
                        <a:schemeClr val="bg1"/>
                      </a:solidFill>
                      <a:miter/>
                    </a:lnR>
                    <a:lnT w="12700">
                      <a:solidFill>
                        <a:schemeClr val="bg1"/>
                      </a:solidFill>
                      <a:miter/>
                    </a:lnT>
                    <a:lnB w="38100">
                      <a:solidFill>
                        <a:schemeClr val="bg1"/>
                      </a:solidFill>
                      <a:miter/>
                    </a:lnB>
                    <a:solidFill>
                      <a:schemeClr val="accent1"/>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400" b="1">
                          <a:solidFill>
                            <a:srgbClr val="FFFFFF"/>
                          </a:solidFill>
                          <a:ea typeface="宋体"/>
                        </a:rPr>
                        <a:t>特征</a:t>
                      </a:r>
                      <a:r>
                        <a:rPr lang="en-US" sz="1400" b="1">
                          <a:solidFill>
                            <a:srgbClr val="FFFFFF"/>
                          </a:solidFill>
                          <a:ea typeface="宋体"/>
                        </a:rPr>
                        <a:t>2</a:t>
                      </a:r>
                      <a:endParaRPr lang="zh-CN" sz="1400" b="1">
                        <a:solidFill>
                          <a:srgbClr val="FFFFFF"/>
                        </a:solidFill>
                        <a:ea typeface="宋体"/>
                      </a:endParaRPr>
                    </a:p>
                  </a:txBody>
                  <a:tcPr marT="45732" marB="45732">
                    <a:lnL w="12700">
                      <a:solidFill>
                        <a:schemeClr val="bg1"/>
                      </a:solidFill>
                      <a:miter/>
                    </a:lnL>
                    <a:lnR w="12700">
                      <a:solidFill>
                        <a:schemeClr val="bg1"/>
                      </a:solidFill>
                      <a:miter/>
                    </a:lnR>
                    <a:lnT w="12700">
                      <a:solidFill>
                        <a:schemeClr val="bg1"/>
                      </a:solidFill>
                      <a:miter/>
                    </a:lnT>
                    <a:lnB w="38100">
                      <a:solidFill>
                        <a:schemeClr val="bg1"/>
                      </a:solidFill>
                      <a:miter/>
                    </a:lnB>
                    <a:solidFill>
                      <a:schemeClr val="accent1"/>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400" b="1">
                          <a:solidFill>
                            <a:srgbClr val="FFFFFF"/>
                          </a:solidFill>
                          <a:ea typeface="宋体"/>
                        </a:rPr>
                        <a:t>…</a:t>
                      </a:r>
                      <a:endParaRPr lang="zh-CN" sz="1400" b="1">
                        <a:solidFill>
                          <a:srgbClr val="FFFFFF"/>
                        </a:solidFill>
                        <a:ea typeface="宋体"/>
                      </a:endParaRPr>
                    </a:p>
                  </a:txBody>
                  <a:tcPr marT="45732" marB="45732">
                    <a:lnL w="12700">
                      <a:solidFill>
                        <a:schemeClr val="bg1"/>
                      </a:solidFill>
                      <a:miter/>
                    </a:lnL>
                    <a:lnR w="12700">
                      <a:solidFill>
                        <a:schemeClr val="bg1"/>
                      </a:solidFill>
                      <a:miter/>
                    </a:lnR>
                    <a:lnT w="12700">
                      <a:solidFill>
                        <a:schemeClr val="bg1"/>
                      </a:solidFill>
                      <a:miter/>
                    </a:lnT>
                    <a:lnB w="38100">
                      <a:solidFill>
                        <a:schemeClr val="bg1"/>
                      </a:solidFill>
                      <a:miter/>
                    </a:lnB>
                    <a:solidFill>
                      <a:schemeClr val="accent1"/>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400" b="1">
                          <a:solidFill>
                            <a:srgbClr val="FFFFFF"/>
                          </a:solidFill>
                          <a:ea typeface="宋体"/>
                        </a:rPr>
                        <a:t>特征</a:t>
                      </a:r>
                      <a:r>
                        <a:rPr lang="en-US" sz="1400" b="1">
                          <a:solidFill>
                            <a:srgbClr val="FFFFFF"/>
                          </a:solidFill>
                          <a:ea typeface="宋体"/>
                        </a:rPr>
                        <a:t>n</a:t>
                      </a:r>
                      <a:endParaRPr lang="zh-CN" sz="1400" b="1">
                        <a:solidFill>
                          <a:srgbClr val="FFFFFF"/>
                        </a:solidFill>
                        <a:ea typeface="宋体"/>
                      </a:endParaRPr>
                    </a:p>
                  </a:txBody>
                  <a:tcPr marT="45732" marB="45732">
                    <a:lnL w="12700">
                      <a:solidFill>
                        <a:schemeClr val="bg1"/>
                      </a:solidFill>
                      <a:miter/>
                    </a:lnL>
                    <a:lnR w="12700">
                      <a:solidFill>
                        <a:schemeClr val="bg1"/>
                      </a:solidFill>
                      <a:miter/>
                    </a:lnR>
                    <a:lnT w="12700">
                      <a:solidFill>
                        <a:schemeClr val="bg1"/>
                      </a:solidFill>
                      <a:miter/>
                    </a:lnT>
                    <a:lnB w="38100">
                      <a:solidFill>
                        <a:schemeClr val="bg1"/>
                      </a:solidFill>
                      <a:miter/>
                    </a:lnB>
                    <a:solidFill>
                      <a:schemeClr val="accent1"/>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400" b="1">
                          <a:solidFill>
                            <a:srgbClr val="FFFFFF"/>
                          </a:solidFill>
                          <a:ea typeface="宋体"/>
                        </a:rPr>
                        <a:t>标签</a:t>
                      </a:r>
                      <a:endParaRPr lang="zh-CN" sz="1400" b="1">
                        <a:solidFill>
                          <a:srgbClr val="FFFFFF"/>
                        </a:solidFill>
                        <a:ea typeface="宋体"/>
                      </a:endParaRPr>
                    </a:p>
                  </a:txBody>
                  <a:tcPr marT="45732" marB="45732">
                    <a:lnL w="12700">
                      <a:solidFill>
                        <a:schemeClr val="bg1"/>
                      </a:solidFill>
                      <a:miter/>
                    </a:lnL>
                    <a:lnR w="12700">
                      <a:solidFill>
                        <a:schemeClr val="bg1"/>
                      </a:solidFill>
                      <a:miter/>
                    </a:lnR>
                    <a:lnT w="12700">
                      <a:solidFill>
                        <a:schemeClr val="bg1"/>
                      </a:solidFill>
                      <a:miter/>
                    </a:lnT>
                    <a:lnB w="38100">
                      <a:solidFill>
                        <a:schemeClr val="bg1"/>
                      </a:solidFill>
                      <a:miter/>
                    </a:lnB>
                    <a:solidFill>
                      <a:schemeClr val="accent1"/>
                    </a:solidFill>
                  </a:tcPr>
                </a:tc>
              </a:tr>
              <a:tr h="37147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381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381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381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381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38100">
                      <a:solidFill>
                        <a:schemeClr val="bg1"/>
                      </a:solidFill>
                      <a:miter/>
                    </a:lnT>
                    <a:lnB w="12700">
                      <a:solidFill>
                        <a:schemeClr val="bg1"/>
                      </a:solidFill>
                      <a:miter/>
                    </a:lnB>
                    <a:solidFill>
                      <a:srgbClr val="C7FFF0"/>
                    </a:solidFill>
                  </a:tcPr>
                </a:tc>
              </a:tr>
              <a:tr h="36512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r>
              <a:tr h="37147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r>
              <a:tr h="639762">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800">
                          <a:solidFill>
                            <a:srgbClr val="000000"/>
                          </a:solidFill>
                          <a:ea typeface="宋体"/>
                        </a:rPr>
                        <a:t>…</a:t>
                      </a:r>
                      <a:endParaRPr lang="zh-CN" sz="1800">
                        <a:solidFill>
                          <a:srgbClr val="000000"/>
                        </a:solidFill>
                        <a:ea typeface="宋体"/>
                      </a:endParaRPr>
                    </a:p>
                    <a:p>
                      <a:pPr marL="0" lvl="0" indent="0"/>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800">
                          <a:solidFill>
                            <a:srgbClr val="000000"/>
                          </a:solidFill>
                          <a:ea typeface="宋体"/>
                        </a:rPr>
                        <a:t>…</a:t>
                      </a:r>
                      <a:endParaRPr lang="zh-CN" sz="1800">
                        <a:solidFill>
                          <a:srgbClr val="000000"/>
                        </a:solidFill>
                        <a:ea typeface="宋体"/>
                      </a:endParaRPr>
                    </a:p>
                    <a:p>
                      <a:pPr marL="0" lvl="0" indent="0"/>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800">
                          <a:solidFill>
                            <a:srgbClr val="000000"/>
                          </a:solidFill>
                          <a:ea typeface="宋体"/>
                        </a:rPr>
                        <a:t>…</a:t>
                      </a:r>
                      <a:endParaRPr lang="zh-CN" sz="1800">
                        <a:solidFill>
                          <a:srgbClr val="000000"/>
                        </a:solidFill>
                        <a:ea typeface="宋体"/>
                      </a:endParaRPr>
                    </a:p>
                    <a:p>
                      <a:pPr marL="0" lvl="0" indent="0"/>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800">
                          <a:solidFill>
                            <a:srgbClr val="000000"/>
                          </a:solidFill>
                          <a:ea typeface="宋体"/>
                        </a:rPr>
                        <a:t>…</a:t>
                      </a:r>
                      <a:endParaRPr lang="zh-CN" sz="1800">
                        <a:solidFill>
                          <a:srgbClr val="000000"/>
                        </a:solidFill>
                        <a:ea typeface="宋体"/>
                      </a:endParaRPr>
                    </a:p>
                    <a:p>
                      <a:pPr marL="0" lvl="0" indent="0"/>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800">
                          <a:solidFill>
                            <a:srgbClr val="000000"/>
                          </a:solidFill>
                          <a:ea typeface="宋体"/>
                        </a:rPr>
                        <a:t>…</a:t>
                      </a:r>
                      <a:endParaRPr lang="zh-CN" sz="1800">
                        <a:solidFill>
                          <a:srgbClr val="000000"/>
                        </a:solidFill>
                        <a:ea typeface="宋体"/>
                      </a:endParaRPr>
                    </a:p>
                    <a:p>
                      <a:pPr marL="0" lvl="0" indent="0"/>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r>
              <a:tr h="37147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solidFill>
                      <a:srgbClr val="C7FFF0"/>
                    </a:solidFill>
                  </a:tcPr>
                </a:tc>
              </a:tr>
            </a:tbl>
          </a:graphicData>
        </a:graphic>
      </p:graphicFrame>
      <p:sp>
        <p:nvSpPr>
          <p:cNvPr id="41009" name="TextBox 6"/>
          <p:cNvSpPr/>
          <p:nvPr/>
        </p:nvSpPr>
        <p:spPr>
          <a:xfrm>
            <a:off x="685800" y="2133600"/>
            <a:ext cx="2667000" cy="523875"/>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a:ea typeface="宋体"/>
              </a:rPr>
              <a:t>分类</a:t>
            </a:r>
            <a:endParaRPr lang="zh-CN">
              <a:ea typeface="宋体"/>
            </a:endParaRPr>
          </a:p>
        </p:txBody>
      </p:sp>
      <p:graphicFrame>
        <p:nvGraphicFramePr>
          <p:cNvPr id="41010" name="表格 7"/>
          <p:cNvGraphicFramePr/>
          <p:nvPr/>
        </p:nvGraphicFramePr>
        <p:xfrm>
          <a:off x="4724400" y="3048000"/>
          <a:ext cx="3230562" cy="2491788"/>
        </p:xfrm>
        <a:graphic>
          <a:graphicData uri="http://schemas.openxmlformats.org/drawingml/2006/table">
            <a:tbl>
              <a:tblGrid>
                <a:gridCol w="808038"/>
                <a:gridCol w="808038"/>
                <a:gridCol w="806450"/>
                <a:gridCol w="808038"/>
              </a:tblGrid>
              <a:tr h="37147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400" b="1">
                          <a:solidFill>
                            <a:srgbClr val="FFFFFF"/>
                          </a:solidFill>
                          <a:ea typeface="宋体"/>
                        </a:rPr>
                        <a:t>特征</a:t>
                      </a:r>
                      <a:r>
                        <a:rPr lang="en-US" sz="1400" b="1">
                          <a:solidFill>
                            <a:srgbClr val="FFFFFF"/>
                          </a:solidFill>
                          <a:ea typeface="宋体"/>
                        </a:rPr>
                        <a:t>1</a:t>
                      </a:r>
                      <a:endParaRPr lang="zh-CN" sz="1400" b="1">
                        <a:solidFill>
                          <a:srgbClr val="FFFFFF"/>
                        </a:solidFill>
                        <a:ea typeface="宋体"/>
                      </a:endParaRPr>
                    </a:p>
                  </a:txBody>
                  <a:tcPr marT="45732" marB="45732">
                    <a:lnL w="12700">
                      <a:solidFill>
                        <a:schemeClr val="bg1"/>
                      </a:solidFill>
                      <a:miter/>
                    </a:lnL>
                    <a:lnR w="12700">
                      <a:solidFill>
                        <a:schemeClr val="bg1"/>
                      </a:solidFill>
                      <a:miter/>
                    </a:lnR>
                    <a:lnT w="12700">
                      <a:solidFill>
                        <a:schemeClr val="bg1"/>
                      </a:solidFill>
                      <a:miter/>
                    </a:lnT>
                    <a:lnB w="38100">
                      <a:solidFill>
                        <a:schemeClr val="bg1"/>
                      </a:solidFill>
                      <a:miter/>
                    </a:lnB>
                    <a:solidFill>
                      <a:schemeClr val="accent1"/>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400" b="1">
                          <a:solidFill>
                            <a:srgbClr val="FFFFFF"/>
                          </a:solidFill>
                          <a:ea typeface="宋体"/>
                        </a:rPr>
                        <a:t>特征</a:t>
                      </a:r>
                      <a:r>
                        <a:rPr lang="en-US" sz="1400" b="1">
                          <a:solidFill>
                            <a:srgbClr val="FFFFFF"/>
                          </a:solidFill>
                          <a:ea typeface="宋体"/>
                        </a:rPr>
                        <a:t>2</a:t>
                      </a:r>
                      <a:endParaRPr lang="zh-CN" sz="1400" b="1">
                        <a:solidFill>
                          <a:srgbClr val="FFFFFF"/>
                        </a:solidFill>
                        <a:ea typeface="宋体"/>
                      </a:endParaRPr>
                    </a:p>
                  </a:txBody>
                  <a:tcPr marT="45732" marB="45732">
                    <a:lnL w="12700">
                      <a:solidFill>
                        <a:schemeClr val="bg1"/>
                      </a:solidFill>
                      <a:miter/>
                    </a:lnL>
                    <a:lnR w="12700">
                      <a:solidFill>
                        <a:schemeClr val="bg1"/>
                      </a:solidFill>
                      <a:miter/>
                    </a:lnR>
                    <a:lnT w="12700">
                      <a:solidFill>
                        <a:schemeClr val="bg1"/>
                      </a:solidFill>
                      <a:miter/>
                    </a:lnT>
                    <a:lnB w="38100">
                      <a:solidFill>
                        <a:schemeClr val="bg1"/>
                      </a:solidFill>
                      <a:miter/>
                    </a:lnB>
                    <a:solidFill>
                      <a:schemeClr val="accent1"/>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400" b="1">
                          <a:solidFill>
                            <a:srgbClr val="FFFFFF"/>
                          </a:solidFill>
                          <a:ea typeface="宋体"/>
                        </a:rPr>
                        <a:t>…</a:t>
                      </a:r>
                      <a:endParaRPr lang="zh-CN" sz="1400" b="1">
                        <a:solidFill>
                          <a:srgbClr val="FFFFFF"/>
                        </a:solidFill>
                        <a:ea typeface="宋体"/>
                      </a:endParaRPr>
                    </a:p>
                  </a:txBody>
                  <a:tcPr marT="45732" marB="45732">
                    <a:lnL w="12700">
                      <a:solidFill>
                        <a:schemeClr val="bg1"/>
                      </a:solidFill>
                      <a:miter/>
                    </a:lnL>
                    <a:lnR w="12700">
                      <a:solidFill>
                        <a:schemeClr val="bg1"/>
                      </a:solidFill>
                      <a:miter/>
                    </a:lnR>
                    <a:lnT w="12700">
                      <a:solidFill>
                        <a:schemeClr val="bg1"/>
                      </a:solidFill>
                      <a:miter/>
                    </a:lnT>
                    <a:lnB w="38100">
                      <a:solidFill>
                        <a:schemeClr val="bg1"/>
                      </a:solidFill>
                      <a:miter/>
                    </a:lnB>
                    <a:solidFill>
                      <a:schemeClr val="accent1"/>
                    </a:solid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400" b="1">
                          <a:solidFill>
                            <a:srgbClr val="FFFFFF"/>
                          </a:solidFill>
                          <a:ea typeface="宋体"/>
                        </a:rPr>
                        <a:t>特征</a:t>
                      </a:r>
                      <a:r>
                        <a:rPr lang="en-US" sz="1400" b="1">
                          <a:solidFill>
                            <a:srgbClr val="FFFFFF"/>
                          </a:solidFill>
                          <a:ea typeface="宋体"/>
                        </a:rPr>
                        <a:t>n</a:t>
                      </a:r>
                      <a:endParaRPr lang="zh-CN" sz="1400" b="1">
                        <a:solidFill>
                          <a:srgbClr val="FFFFFF"/>
                        </a:solidFill>
                        <a:ea typeface="宋体"/>
                      </a:endParaRPr>
                    </a:p>
                  </a:txBody>
                  <a:tcPr marT="45732" marB="45732">
                    <a:lnL w="12700">
                      <a:solidFill>
                        <a:schemeClr val="bg1"/>
                      </a:solidFill>
                      <a:miter/>
                    </a:lnL>
                    <a:lnR w="12700">
                      <a:solidFill>
                        <a:schemeClr val="bg1"/>
                      </a:solidFill>
                      <a:miter/>
                    </a:lnR>
                    <a:lnT w="12700">
                      <a:solidFill>
                        <a:schemeClr val="bg1"/>
                      </a:solidFill>
                      <a:miter/>
                    </a:lnT>
                    <a:lnB w="38100">
                      <a:solidFill>
                        <a:schemeClr val="bg1"/>
                      </a:solidFill>
                      <a:miter/>
                    </a:lnB>
                    <a:solidFill>
                      <a:schemeClr val="accent1"/>
                    </a:solidFill>
                  </a:tcPr>
                </a:tc>
              </a:tr>
              <a:tr h="37147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38100">
                      <a:solidFill>
                        <a:schemeClr val="bg1"/>
                      </a:solidFill>
                      <a:miter/>
                    </a:lnT>
                    <a:lnB w="12700">
                      <a:solidFill>
                        <a:schemeClr val="bg1"/>
                      </a:solidFill>
                      <a:miter/>
                    </a:lnB>
                    <a:blipFill rotWithShape="1">
                      <a:blip r:embed="rId2"/>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38100">
                      <a:solidFill>
                        <a:schemeClr val="bg1"/>
                      </a:solidFill>
                      <a:miter/>
                    </a:lnT>
                    <a:lnB w="12700">
                      <a:solidFill>
                        <a:schemeClr val="bg1"/>
                      </a:solidFill>
                      <a:miter/>
                    </a:lnB>
                    <a:blipFill rotWithShape="1">
                      <a:blip r:embed="rId3"/>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38100">
                      <a:solidFill>
                        <a:schemeClr val="bg1"/>
                      </a:solidFill>
                      <a:miter/>
                    </a:lnT>
                    <a:lnB w="12700">
                      <a:solidFill>
                        <a:schemeClr val="bg1"/>
                      </a:solidFill>
                      <a:miter/>
                    </a:lnB>
                    <a:blipFill rotWithShape="1">
                      <a:blip r:embed="rId4"/>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38100">
                      <a:solidFill>
                        <a:schemeClr val="bg1"/>
                      </a:solidFill>
                      <a:miter/>
                    </a:lnT>
                    <a:lnB w="12700">
                      <a:solidFill>
                        <a:schemeClr val="bg1"/>
                      </a:solidFill>
                      <a:miter/>
                    </a:lnB>
                    <a:blipFill rotWithShape="1">
                      <a:blip r:embed="rId5"/>
                      <a:tile tx="0" ty="0" sx="100000" sy="100000" flip="none" algn="tl"/>
                    </a:blipFill>
                  </a:tcPr>
                </a:tc>
              </a:tr>
              <a:tr h="36512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6"/>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7"/>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8"/>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9"/>
                      <a:tile tx="0" ty="0" sx="100000" sy="100000" flip="none" algn="tl"/>
                    </a:blipFill>
                  </a:tcPr>
                </a:tc>
              </a:tr>
              <a:tr h="37147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0"/>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1"/>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2"/>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3"/>
                      <a:tile tx="0" ty="0" sx="100000" sy="100000" flip="none" algn="tl"/>
                    </a:blipFill>
                  </a:tcPr>
                </a:tc>
              </a:tr>
              <a:tr h="639762">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800">
                          <a:solidFill>
                            <a:srgbClr val="000000"/>
                          </a:solidFill>
                          <a:ea typeface="宋体"/>
                        </a:rPr>
                        <a:t>…</a:t>
                      </a:r>
                      <a:endParaRPr lang="zh-CN" sz="1800">
                        <a:solidFill>
                          <a:srgbClr val="000000"/>
                        </a:solidFill>
                        <a:ea typeface="宋体"/>
                      </a:endParaRPr>
                    </a:p>
                    <a:p>
                      <a:pPr marL="0" lvl="0" indent="0"/>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4"/>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800">
                          <a:solidFill>
                            <a:srgbClr val="000000"/>
                          </a:solidFill>
                          <a:ea typeface="宋体"/>
                        </a:rPr>
                        <a:t>…</a:t>
                      </a:r>
                      <a:endParaRPr lang="zh-CN" sz="1800">
                        <a:solidFill>
                          <a:srgbClr val="000000"/>
                        </a:solidFill>
                        <a:ea typeface="宋体"/>
                      </a:endParaRPr>
                    </a:p>
                    <a:p>
                      <a:pPr marL="0" lvl="0" indent="0"/>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5"/>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800">
                          <a:solidFill>
                            <a:srgbClr val="000000"/>
                          </a:solidFill>
                          <a:ea typeface="宋体"/>
                        </a:rPr>
                        <a:t>…</a:t>
                      </a:r>
                      <a:endParaRPr lang="zh-CN" sz="1800">
                        <a:solidFill>
                          <a:srgbClr val="000000"/>
                        </a:solidFill>
                        <a:ea typeface="宋体"/>
                      </a:endParaRPr>
                    </a:p>
                    <a:p>
                      <a:pPr marL="0" lvl="0" indent="0"/>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6"/>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en-US" sz="1800">
                          <a:solidFill>
                            <a:srgbClr val="000000"/>
                          </a:solidFill>
                          <a:ea typeface="宋体"/>
                        </a:rPr>
                        <a:t>…</a:t>
                      </a:r>
                      <a:endParaRPr lang="zh-CN" sz="1800">
                        <a:solidFill>
                          <a:srgbClr val="000000"/>
                        </a:solidFill>
                        <a:ea typeface="宋体"/>
                      </a:endParaRPr>
                    </a:p>
                    <a:p>
                      <a:pPr marL="0" lvl="0" indent="0"/>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7"/>
                      <a:tile tx="0" ty="0" sx="100000" sy="100000" flip="none" algn="tl"/>
                    </a:blipFill>
                  </a:tcPr>
                </a:tc>
              </a:tr>
              <a:tr h="371475">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8"/>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19"/>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20"/>
                      <a:tile tx="0" ty="0" sx="100000" sy="100000" flip="none" algn="tl"/>
                    </a:blipFill>
                  </a:tcPr>
                </a:tc>
                <a:tc>
                  <a:txBody>
                    <a:bodyPr tIns="45732" bIns="45732"/>
                    <a:lstStyle>
                      <a:lvl1pPr marL="0" lvl="0" indent="0" algn="l" defTabSz="914400">
                        <a:lnSpc>
                          <a:spcPct val="100000"/>
                        </a:lnSpc>
                        <a:spcBef>
                          <a:spcPct val="0"/>
                        </a:spcBef>
                        <a:spcAft>
                          <a:spcPct val="0"/>
                        </a:spcAft>
                        <a:buNone/>
                        <a:defRPr lang="en-US" sz="2800" b="0" i="0" u="none" baseline="0">
                          <a:solidFill>
                            <a:schemeClr val="tx1"/>
                          </a:solidFill>
                          <a:latin typeface="Tahoma"/>
                        </a:defRPr>
                      </a:lvl1pPr>
                      <a:lvl2pPr marL="457200" lvl="1" indent="0" algn="l" defTabSz="914400">
                        <a:lnSpc>
                          <a:spcPct val="100000"/>
                        </a:lnSpc>
                        <a:spcBef>
                          <a:spcPct val="0"/>
                        </a:spcBef>
                        <a:spcAft>
                          <a:spcPct val="0"/>
                        </a:spcAft>
                        <a:buNone/>
                        <a:defRPr lang="en-US" sz="2800" b="0" i="0" u="none" baseline="0">
                          <a:solidFill>
                            <a:schemeClr val="tx1"/>
                          </a:solidFill>
                          <a:latin typeface="Tahoma"/>
                        </a:defRPr>
                      </a:lvl2pPr>
                      <a:lvl3pPr marL="914400" lvl="2" indent="0" algn="l" defTabSz="914400">
                        <a:lnSpc>
                          <a:spcPct val="100000"/>
                        </a:lnSpc>
                        <a:spcBef>
                          <a:spcPct val="0"/>
                        </a:spcBef>
                        <a:spcAft>
                          <a:spcPct val="0"/>
                        </a:spcAft>
                        <a:buNone/>
                        <a:defRPr lang="en-US" sz="2800" b="0" i="0" u="none" baseline="0">
                          <a:solidFill>
                            <a:schemeClr val="tx1"/>
                          </a:solidFill>
                          <a:latin typeface="Tahoma"/>
                        </a:defRPr>
                      </a:lvl3pPr>
                      <a:lvl4pPr marL="1371600" lvl="3" indent="0" algn="l" defTabSz="914400">
                        <a:lnSpc>
                          <a:spcPct val="100000"/>
                        </a:lnSpc>
                        <a:spcBef>
                          <a:spcPct val="0"/>
                        </a:spcBef>
                        <a:spcAft>
                          <a:spcPct val="0"/>
                        </a:spcAft>
                        <a:buNone/>
                        <a:defRPr lang="en-US" sz="2800" b="0" i="0" u="none" baseline="0">
                          <a:solidFill>
                            <a:schemeClr val="tx1"/>
                          </a:solidFill>
                          <a:latin typeface="Tahoma"/>
                        </a:defRPr>
                      </a:lvl4pPr>
                      <a:lvl5pPr marL="1828800" lvl="4" indent="0" algn="l" defTabSz="914400">
                        <a:lnSpc>
                          <a:spcPct val="100000"/>
                        </a:lnSpc>
                        <a:spcBef>
                          <a:spcPct val="0"/>
                        </a:spcBef>
                        <a:spcAft>
                          <a:spcPct val="0"/>
                        </a:spcAft>
                        <a:buNone/>
                        <a:defRPr lang="en-US" sz="2800" b="0" i="0" u="none" baseline="0">
                          <a:solidFill>
                            <a:schemeClr val="tx1"/>
                          </a:solidFill>
                          <a:latin typeface="Tahoma"/>
                        </a:defRPr>
                      </a:lvl5pPr>
                    </a:lstStyle>
                    <a:p>
                      <a:pPr marL="0" lvl="0" indent="0"/>
                      <a:r>
                        <a:rPr lang="zh-CN" sz="1800">
                          <a:solidFill>
                            <a:srgbClr val="000000"/>
                          </a:solidFill>
                          <a:ea typeface="宋体"/>
                        </a:rPr>
                        <a:t></a:t>
                      </a:r>
                      <a:endParaRPr lang="zh-CN" sz="1800">
                        <a:solidFill>
                          <a:srgbClr val="000000"/>
                        </a:solidFill>
                        <a:ea typeface="宋体"/>
                      </a:endParaRPr>
                    </a:p>
                  </a:txBody>
                  <a:tcPr marT="45732" marB="45732">
                    <a:lnL w="12700">
                      <a:solidFill>
                        <a:schemeClr val="bg1"/>
                      </a:solidFill>
                      <a:miter/>
                    </a:lnL>
                    <a:lnR w="12700">
                      <a:solidFill>
                        <a:schemeClr val="bg1"/>
                      </a:solidFill>
                      <a:miter/>
                    </a:lnR>
                    <a:lnT w="12700">
                      <a:solidFill>
                        <a:schemeClr val="bg1"/>
                      </a:solidFill>
                      <a:miter/>
                    </a:lnT>
                    <a:lnB w="12700">
                      <a:solidFill>
                        <a:schemeClr val="bg1"/>
                      </a:solidFill>
                      <a:miter/>
                    </a:lnB>
                    <a:blipFill rotWithShape="1">
                      <a:blip r:embed="rId21"/>
                      <a:tile tx="0" ty="0" sx="100000" sy="100000" flip="none" algn="tl"/>
                    </a:blipFill>
                  </a:tcPr>
                </a:tc>
              </a:tr>
            </a:tbl>
          </a:graphicData>
        </a:graphic>
      </p:graphicFrame>
      <p:sp>
        <p:nvSpPr>
          <p:cNvPr id="41047" name="TextBox 8"/>
          <p:cNvSpPr/>
          <p:nvPr/>
        </p:nvSpPr>
        <p:spPr>
          <a:xfrm>
            <a:off x="5029200" y="2133600"/>
            <a:ext cx="2667000" cy="523875"/>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a:ea typeface="宋体"/>
              </a:rPr>
              <a:t>聚类</a:t>
            </a:r>
            <a:endParaRPr lang="zh-CN">
              <a:ea typeface="宋体"/>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1988"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3</a:t>
            </a:r>
            <a:r>
              <a:rPr lang="zh-CN">
                <a:ea typeface="宋体"/>
              </a:rPr>
              <a:t>：评分函数 </a:t>
            </a:r>
            <a:endParaRPr lang="zh-CN">
              <a:ea typeface="宋体"/>
            </a:endParaRPr>
          </a:p>
        </p:txBody>
      </p:sp>
      <p:sp>
        <p:nvSpPr>
          <p:cNvPr id="41989"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a:ea typeface="宋体"/>
              </a:rPr>
              <a:t>有了模型（模式）的结构之后，接下来的任务就是要根据数据集为模型（模式）选择合适的参数值，即将结构拟合到数据。</a:t>
            </a:r>
            <a:endParaRPr lang="zh-CN">
              <a:ea typeface="宋体"/>
            </a:endParaRPr>
          </a:p>
          <a:p>
            <a:pPr lvl="0">
              <a:lnSpc>
                <a:spcPct val="100000"/>
              </a:lnSpc>
            </a:pPr>
            <a:endParaRPr lang="zh-CN">
              <a:ea typeface="宋体"/>
            </a:endParaRPr>
          </a:p>
          <a:p>
            <a:pPr lvl="0">
              <a:lnSpc>
                <a:spcPct val="100000"/>
              </a:lnSpc>
            </a:pPr>
            <a:r>
              <a:rPr lang="zh-CN">
                <a:ea typeface="宋体"/>
              </a:rPr>
              <a:t>由于模型（模式）代表的是函数的一般形式，它的参数空间非常大，可选的参数值有很多。那么什么样的参数值比较好呢，需要一个评价指标，这个评价指标就是评分函数。 </a:t>
            </a:r>
            <a:endParaRPr lang="zh-CN">
              <a:ea typeface="宋体"/>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3012"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3</a:t>
            </a:r>
            <a:r>
              <a:rPr lang="zh-CN">
                <a:ea typeface="宋体"/>
              </a:rPr>
              <a:t>：评分函数</a:t>
            </a:r>
            <a:endParaRPr lang="zh-CN">
              <a:ea typeface="宋体"/>
            </a:endParaRPr>
          </a:p>
        </p:txBody>
      </p:sp>
      <p:sp>
        <p:nvSpPr>
          <p:cNvPr id="43013"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a:ea typeface="宋体"/>
              </a:rPr>
              <a:t>评分函数用来对数据集与模型（模式）的拟合程度进行评估。</a:t>
            </a:r>
            <a:endParaRPr lang="zh-CN">
              <a:ea typeface="宋体"/>
            </a:endParaRPr>
          </a:p>
          <a:p>
            <a:pPr lvl="0">
              <a:lnSpc>
                <a:spcPct val="100000"/>
              </a:lnSpc>
            </a:pPr>
            <a:endParaRPr lang="zh-CN">
              <a:ea typeface="宋体"/>
            </a:endParaRPr>
          </a:p>
          <a:p>
            <a:pPr lvl="0">
              <a:lnSpc>
                <a:spcPct val="100000"/>
              </a:lnSpc>
            </a:pPr>
            <a:r>
              <a:rPr lang="zh-CN">
                <a:ea typeface="宋体"/>
              </a:rPr>
              <a:t>如果没有评分函数，就无法说出一个特定的已拟合的模型是否比另一个要好。或者说，就没有办法为模型（模式）选择出一套好的参数值来。</a:t>
            </a:r>
            <a:endParaRPr lang="zh-CN">
              <a:ea typeface="宋体"/>
            </a:endParaRPr>
          </a:p>
          <a:p>
            <a:pPr lvl="0">
              <a:lnSpc>
                <a:spcPct val="100000"/>
              </a:lnSpc>
            </a:pPr>
            <a:endParaRPr lang="zh-CN">
              <a:ea typeface="宋体"/>
            </a:endParaRPr>
          </a:p>
          <a:p>
            <a:pPr lvl="0">
              <a:lnSpc>
                <a:spcPct val="100000"/>
              </a:lnSpc>
            </a:pPr>
            <a:r>
              <a:rPr lang="zh-CN">
                <a:ea typeface="宋体"/>
              </a:rPr>
              <a:t>常用的评分函数有：似然（</a:t>
            </a:r>
            <a:r>
              <a:rPr lang="en-US">
                <a:ea typeface="宋体"/>
              </a:rPr>
              <a:t>likelihood</a:t>
            </a:r>
            <a:r>
              <a:rPr lang="zh-CN">
                <a:ea typeface="宋体"/>
              </a:rPr>
              <a:t>）函数、误差平方和、准确率等。 </a:t>
            </a:r>
            <a:endParaRPr lang="zh-CN">
              <a:ea typeface="宋体"/>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4036"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3</a:t>
            </a:r>
            <a:r>
              <a:rPr lang="zh-CN">
                <a:ea typeface="宋体"/>
              </a:rPr>
              <a:t>：评分函数</a:t>
            </a:r>
            <a:endParaRPr lang="zh-CN">
              <a:ea typeface="宋体"/>
            </a:endParaRPr>
          </a:p>
        </p:txBody>
      </p:sp>
      <p:sp>
        <p:nvSpPr>
          <p:cNvPr id="44037"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a:ea typeface="宋体"/>
              </a:rPr>
              <a:t>在为模型（模式）选择一个评分函数时，既要能够很好地拟合现有数据，又要避免过度拟合（对极端值过于敏感），同时还要使拟合后的模型（模式）尽量简洁。</a:t>
            </a:r>
            <a:endParaRPr lang="zh-CN">
              <a:ea typeface="宋体"/>
            </a:endParaRPr>
          </a:p>
          <a:p>
            <a:pPr lvl="0">
              <a:lnSpc>
                <a:spcPct val="100000"/>
              </a:lnSpc>
            </a:pPr>
            <a:endParaRPr lang="zh-CN">
              <a:ea typeface="宋体"/>
            </a:endParaRPr>
          </a:p>
          <a:p>
            <a:pPr lvl="0">
              <a:lnSpc>
                <a:spcPct val="100000"/>
              </a:lnSpc>
            </a:pPr>
            <a:r>
              <a:rPr lang="zh-CN">
                <a:ea typeface="宋体"/>
              </a:rPr>
              <a:t>不存在绝对“正确”的模型（模式），所有模型（模式）都是对现有数据的一种近似。从这个角度来讲，如果模型（模式）没有随着现有数据的变化而剧烈变化，这个模型（模式）就是能够接受的了。换句话说，对数据的微小变化不太敏感的模型（模式）才是一个好的模型（模式）。</a:t>
            </a:r>
            <a:endParaRPr lang="zh-CN">
              <a:ea typeface="宋体"/>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5060"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4</a:t>
            </a:r>
            <a:r>
              <a:rPr lang="zh-CN">
                <a:ea typeface="宋体"/>
              </a:rPr>
              <a:t>：搜索和优化方法 </a:t>
            </a:r>
            <a:endParaRPr lang="zh-CN">
              <a:ea typeface="宋体"/>
            </a:endParaRPr>
          </a:p>
        </p:txBody>
      </p:sp>
      <p:sp>
        <p:nvSpPr>
          <p:cNvPr id="45061"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a:ea typeface="宋体"/>
              </a:rPr>
              <a:t>评分函数衡量了提出的模型（模式）与现有数据集的拟合程度。</a:t>
            </a:r>
            <a:endParaRPr lang="zh-CN">
              <a:ea typeface="宋体"/>
            </a:endParaRPr>
          </a:p>
          <a:p>
            <a:pPr lvl="0">
              <a:lnSpc>
                <a:spcPct val="100000"/>
              </a:lnSpc>
            </a:pPr>
            <a:endParaRPr lang="zh-CN">
              <a:ea typeface="宋体"/>
            </a:endParaRPr>
          </a:p>
          <a:p>
            <a:pPr lvl="0">
              <a:lnSpc>
                <a:spcPct val="100000"/>
              </a:lnSpc>
            </a:pPr>
            <a:r>
              <a:rPr lang="zh-CN">
                <a:ea typeface="宋体"/>
              </a:rPr>
              <a:t>搜索和优化的目标是确定模型（模式）的结构及其参数值，以使评分函数达到最小值（或最大值）。</a:t>
            </a:r>
            <a:endParaRPr lang="zh-CN">
              <a:ea typeface="宋体"/>
            </a:endParaRPr>
          </a:p>
          <a:p>
            <a:pPr lvl="1">
              <a:lnSpc>
                <a:spcPct val="100000"/>
              </a:lnSpc>
            </a:pPr>
            <a:r>
              <a:rPr lang="zh-CN">
                <a:ea typeface="宋体"/>
              </a:rPr>
              <a:t>平方差最小</a:t>
            </a:r>
            <a:endParaRPr lang="zh-CN">
              <a:ea typeface="宋体"/>
            </a:endParaRPr>
          </a:p>
          <a:p>
            <a:pPr lvl="1">
              <a:lnSpc>
                <a:spcPct val="100000"/>
              </a:lnSpc>
            </a:pPr>
            <a:r>
              <a:rPr lang="zh-CN">
                <a:ea typeface="宋体"/>
              </a:rPr>
              <a:t>准确率最高</a:t>
            </a:r>
            <a:endParaRPr lang="zh-CN">
              <a:ea typeface="宋体"/>
            </a:endParaRPr>
          </a:p>
          <a:p>
            <a:pPr lvl="1">
              <a:lnSpc>
                <a:spcPct val="100000"/>
              </a:lnSpc>
            </a:pPr>
            <a:r>
              <a:rPr lang="en-US">
                <a:ea typeface="宋体"/>
              </a:rPr>
              <a:t>… </a:t>
            </a:r>
            <a:endParaRPr lang="en-US">
              <a:ea typeface="宋体"/>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8196" name="Rectangle 2"/>
          <p:cNvSpPr/>
          <p:nvPr>
            <p:ph type="title"/>
          </p:nvPr>
        </p:nvSpPr>
        <p:spPr>
          <a:xfrm>
            <a:off x="381000" y="228600"/>
            <a:ext cx="8382000" cy="8382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a:ea typeface="宋体"/>
              </a:rPr>
              <a:t>Introduction</a:t>
            </a:r>
            <a:endParaRPr lang="en-US">
              <a:ea typeface="宋体"/>
            </a:endParaRPr>
          </a:p>
        </p:txBody>
      </p:sp>
      <p:sp>
        <p:nvSpPr>
          <p:cNvPr id="8197" name="Rectangle 3"/>
          <p:cNvSpPr/>
          <p:nvPr>
            <p:ph type="body" idx="1"/>
          </p:nvPr>
        </p:nvSpPr>
        <p:spPr>
          <a:xfrm>
            <a:off x="457200" y="1447800"/>
            <a:ext cx="8229600" cy="48006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342900" lvl="0" indent="-342900">
              <a:lnSpc>
                <a:spcPct val="150000"/>
              </a:lnSpc>
            </a:pPr>
            <a:r>
              <a:rPr lang="en-US" sz="2000">
                <a:ea typeface="宋体"/>
              </a:rPr>
              <a:t>Motivation: Why data mining?</a:t>
            </a:r>
            <a:endParaRPr lang="en-US" sz="2000">
              <a:ea typeface="宋体"/>
            </a:endParaRPr>
          </a:p>
          <a:p>
            <a:pPr marL="342900" lvl="0" indent="-342900">
              <a:lnSpc>
                <a:spcPct val="150000"/>
              </a:lnSpc>
            </a:pPr>
            <a:r>
              <a:rPr lang="en-US" sz="2000">
                <a:ea typeface="宋体"/>
              </a:rPr>
              <a:t>What is data mining?</a:t>
            </a:r>
            <a:endParaRPr lang="en-US" sz="2000">
              <a:ea typeface="宋体"/>
            </a:endParaRPr>
          </a:p>
          <a:p>
            <a:pPr marL="342900" lvl="0" indent="-342900">
              <a:lnSpc>
                <a:spcPct val="150000"/>
              </a:lnSpc>
            </a:pPr>
            <a:r>
              <a:rPr lang="en-US" sz="2000">
                <a:ea typeface="宋体"/>
              </a:rPr>
              <a:t>Data Mining: On what kind of data?</a:t>
            </a:r>
            <a:endParaRPr lang="en-US" sz="2000">
              <a:ea typeface="宋体"/>
            </a:endParaRPr>
          </a:p>
          <a:p>
            <a:pPr marL="342900" lvl="0" indent="-342900">
              <a:lnSpc>
                <a:spcPct val="150000"/>
              </a:lnSpc>
            </a:pPr>
            <a:r>
              <a:rPr lang="en-US" sz="2000">
                <a:ea typeface="宋体"/>
              </a:rPr>
              <a:t>Data mining functionality</a:t>
            </a:r>
            <a:endParaRPr lang="en-US" sz="2000">
              <a:ea typeface="宋体"/>
            </a:endParaRPr>
          </a:p>
          <a:p>
            <a:pPr marL="342900" lvl="0" indent="-342900">
              <a:lnSpc>
                <a:spcPct val="150000"/>
              </a:lnSpc>
            </a:pPr>
            <a:r>
              <a:rPr lang="en-US" sz="2000">
                <a:ea typeface="宋体"/>
              </a:rPr>
              <a:t>Are all the patterns interesting?</a:t>
            </a:r>
            <a:endParaRPr lang="en-US" sz="2000">
              <a:ea typeface="宋体"/>
            </a:endParaRPr>
          </a:p>
          <a:p>
            <a:pPr marL="342900" lvl="0" indent="-342900">
              <a:lnSpc>
                <a:spcPct val="150000"/>
              </a:lnSpc>
            </a:pPr>
            <a:r>
              <a:rPr lang="en-US" sz="2000">
                <a:ea typeface="宋体"/>
              </a:rPr>
              <a:t>Data Mining Framework</a:t>
            </a:r>
            <a:endParaRPr lang="en-US" sz="2000">
              <a:ea typeface="宋体"/>
            </a:endParaRPr>
          </a:p>
          <a:p>
            <a:pPr marL="342900" lvl="0" indent="-342900">
              <a:lnSpc>
                <a:spcPct val="150000"/>
              </a:lnSpc>
            </a:pPr>
            <a:r>
              <a:rPr lang="en-US" sz="2000">
                <a:ea typeface="宋体"/>
              </a:rPr>
              <a:t>Integration of Data Mining and Data Warehousing</a:t>
            </a:r>
            <a:endParaRPr lang="en-US" sz="2000">
              <a:ea typeface="宋体"/>
            </a:endParaRPr>
          </a:p>
          <a:p>
            <a:pPr marL="342900" lvl="0" indent="-342900">
              <a:lnSpc>
                <a:spcPct val="150000"/>
              </a:lnSpc>
            </a:pPr>
            <a:r>
              <a:rPr lang="en-US" sz="2000">
                <a:ea typeface="宋体"/>
              </a:rPr>
              <a:t>Major data mining conference</a:t>
            </a:r>
            <a:endParaRPr lang="en-US" sz="2000">
              <a:ea typeface="宋体"/>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6084"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4</a:t>
            </a:r>
            <a:r>
              <a:rPr lang="zh-CN">
                <a:ea typeface="宋体"/>
              </a:rPr>
              <a:t>：搜索和优化方法</a:t>
            </a:r>
            <a:endParaRPr lang="zh-CN">
              <a:ea typeface="宋体"/>
            </a:endParaRPr>
          </a:p>
        </p:txBody>
      </p:sp>
      <p:sp>
        <p:nvSpPr>
          <p:cNvPr id="46085" name="Rectangle 3"/>
          <p:cNvSpPr/>
          <p:nvPr>
            <p:ph type="body" idx="1"/>
          </p:nvPr>
        </p:nvSpPr>
        <p:spPr>
          <a:xfrm>
            <a:off x="381000" y="1295400"/>
            <a:ext cx="8458200" cy="52578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zh-CN" sz="2400">
                <a:ea typeface="宋体"/>
              </a:rPr>
              <a:t>如果模型（模式）的结构已经确定，则搜索将在参数空间内进行，目的是针对这个固定的模型（模式）结构，优化评分函数。</a:t>
            </a:r>
            <a:endParaRPr lang="zh-CN" sz="2400">
              <a:ea typeface="宋体"/>
            </a:endParaRPr>
          </a:p>
          <a:p>
            <a:pPr lvl="0">
              <a:lnSpc>
                <a:spcPct val="100000"/>
              </a:lnSpc>
            </a:pPr>
            <a:endParaRPr lang="zh-CN" sz="2400">
              <a:ea typeface="宋体"/>
            </a:endParaRPr>
          </a:p>
          <a:p>
            <a:pPr lvl="0">
              <a:lnSpc>
                <a:spcPct val="100000"/>
              </a:lnSpc>
            </a:pPr>
            <a:r>
              <a:rPr lang="zh-CN" sz="2400">
                <a:ea typeface="宋体"/>
              </a:rPr>
              <a:t>如果模型（模式）的结构还没有确定的话（例如，存在一族不同的模型（模式）结构），那么搜索既要针对结构空间又要针对和这些结构相联系的参数空间进行。</a:t>
            </a:r>
            <a:endParaRPr lang="zh-CN" sz="2400">
              <a:ea typeface="宋体"/>
            </a:endParaRPr>
          </a:p>
          <a:p>
            <a:pPr lvl="0">
              <a:lnSpc>
                <a:spcPct val="100000"/>
              </a:lnSpc>
            </a:pPr>
            <a:endParaRPr lang="zh-CN" sz="2400">
              <a:ea typeface="宋体"/>
            </a:endParaRPr>
          </a:p>
          <a:p>
            <a:pPr lvl="0">
              <a:lnSpc>
                <a:spcPct val="100000"/>
              </a:lnSpc>
            </a:pPr>
            <a:r>
              <a:rPr lang="zh-CN" sz="2400">
                <a:ea typeface="宋体"/>
              </a:rPr>
              <a:t>针对特定的模型，发现其最佳参数值的过程通常被称为</a:t>
            </a:r>
            <a:r>
              <a:rPr lang="zh-CN" sz="2400">
                <a:solidFill>
                  <a:schemeClr val="folHlink"/>
                </a:solidFill>
                <a:ea typeface="宋体"/>
              </a:rPr>
              <a:t>优化</a:t>
            </a:r>
            <a:r>
              <a:rPr lang="zh-CN" sz="2400">
                <a:ea typeface="宋体"/>
              </a:rPr>
              <a:t>问题。</a:t>
            </a:r>
            <a:endParaRPr lang="zh-CN" sz="2400">
              <a:ea typeface="宋体"/>
            </a:endParaRPr>
          </a:p>
          <a:p>
            <a:pPr lvl="0">
              <a:lnSpc>
                <a:spcPct val="100000"/>
              </a:lnSpc>
            </a:pPr>
            <a:endParaRPr lang="zh-CN" sz="2400">
              <a:ea typeface="宋体"/>
            </a:endParaRPr>
          </a:p>
          <a:p>
            <a:pPr lvl="0">
              <a:lnSpc>
                <a:spcPct val="100000"/>
              </a:lnSpc>
            </a:pPr>
            <a:r>
              <a:rPr lang="zh-CN" sz="2400">
                <a:ea typeface="宋体"/>
              </a:rPr>
              <a:t>而从潜在的模型（模式）族中发现最佳模型（模式）结构的过程通常被称为</a:t>
            </a:r>
            <a:r>
              <a:rPr lang="zh-CN" sz="2400">
                <a:solidFill>
                  <a:schemeClr val="folHlink"/>
                </a:solidFill>
                <a:ea typeface="宋体"/>
              </a:rPr>
              <a:t>搜索</a:t>
            </a:r>
            <a:r>
              <a:rPr lang="zh-CN" sz="2400">
                <a:ea typeface="宋体"/>
              </a:rPr>
              <a:t>问题。 </a:t>
            </a:r>
            <a:endParaRPr lang="zh-CN" sz="2400">
              <a:ea typeface="宋体"/>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7108"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4</a:t>
            </a:r>
            <a:r>
              <a:rPr lang="zh-CN">
                <a:ea typeface="宋体"/>
              </a:rPr>
              <a:t>：搜索和优化方法</a:t>
            </a:r>
            <a:endParaRPr lang="zh-CN">
              <a:ea typeface="宋体"/>
            </a:endParaRPr>
          </a:p>
        </p:txBody>
      </p:sp>
      <p:sp>
        <p:nvSpPr>
          <p:cNvPr id="47109"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a:ea typeface="宋体"/>
              </a:rPr>
              <a:t>常用的优化方法有</a:t>
            </a:r>
            <a:r>
              <a:rPr lang="en-US">
                <a:ea typeface="宋体"/>
              </a:rPr>
              <a:t>:</a:t>
            </a:r>
            <a:endParaRPr lang="en-US">
              <a:ea typeface="宋体"/>
            </a:endParaRPr>
          </a:p>
          <a:p>
            <a:pPr lvl="1"/>
            <a:r>
              <a:rPr lang="zh-CN">
                <a:ea typeface="宋体"/>
              </a:rPr>
              <a:t>爬山（</a:t>
            </a:r>
            <a:r>
              <a:rPr lang="en-US">
                <a:ea typeface="宋体"/>
              </a:rPr>
              <a:t>Hill-Climing</a:t>
            </a:r>
            <a:r>
              <a:rPr lang="zh-CN">
                <a:ea typeface="宋体"/>
              </a:rPr>
              <a:t>）</a:t>
            </a:r>
            <a:endParaRPr lang="zh-CN">
              <a:ea typeface="宋体"/>
            </a:endParaRPr>
          </a:p>
          <a:p>
            <a:pPr lvl="1"/>
            <a:r>
              <a:rPr lang="zh-CN">
                <a:ea typeface="宋体"/>
              </a:rPr>
              <a:t>最陡峭下降（</a:t>
            </a:r>
            <a:r>
              <a:rPr lang="en-US">
                <a:ea typeface="宋体"/>
              </a:rPr>
              <a:t>Steepest-Descend</a:t>
            </a:r>
            <a:r>
              <a:rPr lang="zh-CN">
                <a:ea typeface="宋体"/>
              </a:rPr>
              <a:t>）</a:t>
            </a:r>
            <a:endParaRPr lang="zh-CN">
              <a:ea typeface="宋体"/>
            </a:endParaRPr>
          </a:p>
          <a:p>
            <a:pPr lvl="1"/>
            <a:r>
              <a:rPr lang="zh-CN">
                <a:ea typeface="宋体"/>
              </a:rPr>
              <a:t>期望最大化（</a:t>
            </a:r>
            <a:r>
              <a:rPr lang="en-US">
                <a:ea typeface="宋体"/>
              </a:rPr>
              <a:t>Expectation-Maximization, EM</a:t>
            </a:r>
            <a:r>
              <a:rPr lang="zh-CN">
                <a:ea typeface="宋体"/>
              </a:rPr>
              <a:t>）</a:t>
            </a:r>
            <a:endParaRPr lang="zh-CN">
              <a:ea typeface="宋体"/>
            </a:endParaRPr>
          </a:p>
          <a:p>
            <a:pPr lvl="1"/>
            <a:r>
              <a:rPr lang="en-US">
                <a:ea typeface="宋体"/>
              </a:rPr>
              <a:t>…</a:t>
            </a:r>
            <a:endParaRPr lang="en-US">
              <a:ea typeface="宋体"/>
            </a:endParaRPr>
          </a:p>
          <a:p>
            <a:pPr lvl="0"/>
            <a:r>
              <a:rPr lang="zh-CN">
                <a:ea typeface="宋体"/>
              </a:rPr>
              <a:t>常用的搜索方法有</a:t>
            </a:r>
            <a:r>
              <a:rPr lang="en-US">
                <a:ea typeface="宋体"/>
              </a:rPr>
              <a:t>:</a:t>
            </a:r>
            <a:endParaRPr lang="en-US">
              <a:ea typeface="宋体"/>
            </a:endParaRPr>
          </a:p>
          <a:p>
            <a:pPr lvl="1"/>
            <a:r>
              <a:rPr lang="zh-CN">
                <a:ea typeface="宋体"/>
              </a:rPr>
              <a:t>贪婪搜索</a:t>
            </a:r>
            <a:endParaRPr lang="zh-CN">
              <a:ea typeface="宋体"/>
            </a:endParaRPr>
          </a:p>
          <a:p>
            <a:pPr lvl="1"/>
            <a:r>
              <a:rPr lang="zh-CN">
                <a:ea typeface="宋体"/>
              </a:rPr>
              <a:t>分支界定</a:t>
            </a:r>
            <a:endParaRPr lang="zh-CN">
              <a:ea typeface="宋体"/>
            </a:endParaRPr>
          </a:p>
          <a:p>
            <a:pPr lvl="1"/>
            <a:r>
              <a:rPr lang="zh-CN">
                <a:ea typeface="宋体"/>
              </a:rPr>
              <a:t>宽度（深度）优先遍历</a:t>
            </a:r>
            <a:endParaRPr lang="zh-CN">
              <a:ea typeface="宋体"/>
            </a:endParaRPr>
          </a:p>
          <a:p>
            <a:pPr lvl="1"/>
            <a:r>
              <a:rPr lang="en-US">
                <a:ea typeface="宋体"/>
              </a:rPr>
              <a:t>… </a:t>
            </a:r>
            <a:endParaRPr lang="en-US">
              <a:ea typeface="宋体"/>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8132"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a:t>
            </a:r>
            <a:r>
              <a:rPr lang="en-US">
                <a:ea typeface="宋体"/>
              </a:rPr>
              <a:t>5</a:t>
            </a:r>
            <a:r>
              <a:rPr lang="zh-CN">
                <a:ea typeface="宋体"/>
              </a:rPr>
              <a:t>：数据管理策略 </a:t>
            </a:r>
            <a:endParaRPr lang="zh-CN">
              <a:ea typeface="宋体"/>
            </a:endParaRPr>
          </a:p>
        </p:txBody>
      </p:sp>
      <p:sp>
        <p:nvSpPr>
          <p:cNvPr id="48133"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spcBef>
                <a:spcPct val="100000"/>
              </a:spcBef>
            </a:pPr>
            <a:r>
              <a:rPr lang="zh-CN">
                <a:ea typeface="宋体"/>
              </a:rPr>
              <a:t>传统的统计和机器学习算法都假定数据是可以全部放入内存的，所以不太关心数据管理技术。</a:t>
            </a:r>
            <a:endParaRPr lang="zh-CN">
              <a:ea typeface="宋体"/>
            </a:endParaRPr>
          </a:p>
          <a:p>
            <a:pPr lvl="0">
              <a:lnSpc>
                <a:spcPct val="100000"/>
              </a:lnSpc>
              <a:spcBef>
                <a:spcPct val="100000"/>
              </a:spcBef>
            </a:pPr>
            <a:r>
              <a:rPr lang="zh-CN">
                <a:ea typeface="宋体"/>
              </a:rPr>
              <a:t>但是，对于数据挖掘工作者来说，</a:t>
            </a:r>
            <a:r>
              <a:rPr lang="en-US">
                <a:ea typeface="宋体"/>
              </a:rPr>
              <a:t>GB</a:t>
            </a:r>
            <a:r>
              <a:rPr lang="zh-CN">
                <a:ea typeface="宋体"/>
              </a:rPr>
              <a:t>甚至</a:t>
            </a:r>
            <a:r>
              <a:rPr lang="en-US">
                <a:ea typeface="宋体"/>
              </a:rPr>
              <a:t>TB</a:t>
            </a:r>
            <a:r>
              <a:rPr lang="zh-CN">
                <a:ea typeface="宋体"/>
              </a:rPr>
              <a:t>数量级的数据是常见的。由于外存的访问速度要慢的多，直接将传统的内存算法应用于这些外存数据，性能将变得非常差。</a:t>
            </a:r>
            <a:endParaRPr lang="zh-CN">
              <a:ea typeface="宋体"/>
            </a:endParaRPr>
          </a:p>
          <a:p>
            <a:pPr lvl="0">
              <a:lnSpc>
                <a:spcPct val="100000"/>
              </a:lnSpc>
              <a:spcBef>
                <a:spcPct val="100000"/>
              </a:spcBef>
            </a:pPr>
            <a:r>
              <a:rPr lang="zh-CN">
                <a:ea typeface="宋体"/>
              </a:rPr>
              <a:t>因此，针对海量数据，应该设计有效的数据组织和索引技术，或者通过</a:t>
            </a:r>
            <a:r>
              <a:rPr lang="zh-CN">
                <a:solidFill>
                  <a:schemeClr val="folHlink"/>
                </a:solidFill>
                <a:ea typeface="宋体"/>
              </a:rPr>
              <a:t>采样</a:t>
            </a:r>
            <a:r>
              <a:rPr lang="zh-CN">
                <a:ea typeface="宋体"/>
              </a:rPr>
              <a:t>、</a:t>
            </a:r>
            <a:r>
              <a:rPr lang="zh-CN">
                <a:solidFill>
                  <a:schemeClr val="folHlink"/>
                </a:solidFill>
                <a:ea typeface="宋体"/>
              </a:rPr>
              <a:t>近似</a:t>
            </a:r>
            <a:r>
              <a:rPr lang="zh-CN">
                <a:ea typeface="宋体"/>
              </a:rPr>
              <a:t>等手段，来减少数据的扫描次数，从而提高数据挖掘算法的效率。 </a:t>
            </a:r>
            <a:endParaRPr lang="zh-CN">
              <a:ea typeface="宋体"/>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9156"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组件化思想的应用 </a:t>
            </a:r>
            <a:endParaRPr lang="zh-CN">
              <a:ea typeface="宋体"/>
            </a:endParaRPr>
          </a:p>
        </p:txBody>
      </p:sp>
      <p:sp>
        <p:nvSpPr>
          <p:cNvPr id="49157"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gn="just">
              <a:lnSpc>
                <a:spcPct val="100000"/>
              </a:lnSpc>
              <a:spcBef>
                <a:spcPct val="100000"/>
              </a:spcBef>
            </a:pPr>
            <a:r>
              <a:rPr lang="zh-CN">
                <a:ea typeface="宋体"/>
              </a:rPr>
              <a:t>在实践中，数据挖掘算法的组件化思想是非常有用的。它通过将算法分解成一些核心组件而阐明了算法的实现机制。更重要的是，该观点强调了算法的本质，而不仅仅是算法的罗列。</a:t>
            </a:r>
            <a:endParaRPr lang="zh-CN">
              <a:ea typeface="宋体"/>
            </a:endParaRPr>
          </a:p>
          <a:p>
            <a:pPr lvl="0" algn="just">
              <a:lnSpc>
                <a:spcPct val="100000"/>
              </a:lnSpc>
              <a:spcBef>
                <a:spcPct val="100000"/>
              </a:spcBef>
            </a:pPr>
            <a:r>
              <a:rPr lang="zh-CN">
                <a:ea typeface="宋体"/>
              </a:rPr>
              <a:t>当面对一个新的应用时，数据挖掘人员应该从组件的角度，根据应用需求，考虑应该选取哪些组件，来组成一个新的算法，而不是考虑选取哪个现成的算法。</a:t>
            </a:r>
            <a:endParaRPr lang="zh-CN">
              <a:ea typeface="宋体"/>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0180"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组件化思想的应用</a:t>
            </a:r>
            <a:endParaRPr lang="zh-CN">
              <a:ea typeface="宋体"/>
            </a:endParaRPr>
          </a:p>
        </p:txBody>
      </p:sp>
      <p:sp>
        <p:nvSpPr>
          <p:cNvPr id="50181"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spcBef>
                <a:spcPct val="100000"/>
              </a:spcBef>
            </a:pPr>
            <a:r>
              <a:rPr lang="zh-CN">
                <a:ea typeface="宋体"/>
              </a:rPr>
              <a:t>确定模型（模式）结构和评分函数的过程通常由人来完成</a:t>
            </a:r>
            <a:endParaRPr lang="zh-CN">
              <a:ea typeface="宋体"/>
            </a:endParaRPr>
          </a:p>
          <a:p>
            <a:pPr lvl="0">
              <a:lnSpc>
                <a:spcPct val="100000"/>
              </a:lnSpc>
              <a:spcBef>
                <a:spcPct val="100000"/>
              </a:spcBef>
            </a:pPr>
            <a:r>
              <a:rPr lang="zh-CN">
                <a:ea typeface="宋体"/>
              </a:rPr>
              <a:t>而优化评分函数的过程通常需要计算机辅助来实现。实践中，通常要根据前一次的计算结果来改进模型（模式）结构和评分函数，所以整个过程要重复很多次。</a:t>
            </a:r>
            <a:endParaRPr lang="zh-CN">
              <a:ea typeface="宋体"/>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1204"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组件化思想的应用</a:t>
            </a:r>
            <a:endParaRPr lang="zh-CN">
              <a:ea typeface="宋体"/>
            </a:endParaRPr>
          </a:p>
        </p:txBody>
      </p:sp>
      <p:sp>
        <p:nvSpPr>
          <p:cNvPr id="51205"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spcBef>
                <a:spcPct val="100000"/>
              </a:spcBef>
            </a:pPr>
            <a:r>
              <a:rPr lang="zh-CN">
                <a:ea typeface="宋体"/>
              </a:rPr>
              <a:t>有趣的是，不同的研究团体将注意力放在不同的数据挖掘算法组件上。</a:t>
            </a:r>
            <a:endParaRPr lang="zh-CN">
              <a:ea typeface="宋体"/>
            </a:endParaRPr>
          </a:p>
          <a:p>
            <a:pPr lvl="1">
              <a:lnSpc>
                <a:spcPct val="100000"/>
              </a:lnSpc>
              <a:spcBef>
                <a:spcPct val="100000"/>
              </a:spcBef>
            </a:pPr>
            <a:r>
              <a:rPr lang="zh-CN">
                <a:ea typeface="宋体"/>
              </a:rPr>
              <a:t>统计学家强调推理过程，关注模型（模式）、评分函数、参数估计等，很少突出计算效率问题。</a:t>
            </a:r>
            <a:endParaRPr lang="zh-CN">
              <a:ea typeface="宋体"/>
            </a:endParaRPr>
          </a:p>
          <a:p>
            <a:pPr lvl="1">
              <a:lnSpc>
                <a:spcPct val="100000"/>
              </a:lnSpc>
              <a:spcBef>
                <a:spcPct val="100000"/>
              </a:spcBef>
            </a:pPr>
            <a:r>
              <a:rPr lang="zh-CN">
                <a:ea typeface="宋体"/>
              </a:rPr>
              <a:t>而从事数据挖掘的计算机科学家则更注重高效的空间搜索和数据管理，不太关心模型（模式）或评分函数是否合适。</a:t>
            </a:r>
            <a:endParaRPr lang="zh-CN">
              <a:ea typeface="宋体"/>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2228"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组件化思想的应用</a:t>
            </a:r>
            <a:endParaRPr lang="zh-CN">
              <a:ea typeface="宋体"/>
            </a:endParaRPr>
          </a:p>
        </p:txBody>
      </p:sp>
      <p:sp>
        <p:nvSpPr>
          <p:cNvPr id="52229"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spcBef>
                <a:spcPct val="100000"/>
              </a:spcBef>
            </a:pPr>
            <a:r>
              <a:rPr lang="zh-CN">
                <a:ea typeface="宋体"/>
              </a:rPr>
              <a:t>实际上，一个数据挖掘算法的所有组件都是至关重要的。</a:t>
            </a:r>
            <a:endParaRPr lang="zh-CN">
              <a:ea typeface="宋体"/>
            </a:endParaRPr>
          </a:p>
          <a:p>
            <a:pPr lvl="1">
              <a:lnSpc>
                <a:spcPct val="100000"/>
              </a:lnSpc>
              <a:spcBef>
                <a:spcPct val="100000"/>
              </a:spcBef>
            </a:pPr>
            <a:r>
              <a:rPr lang="zh-CN">
                <a:ea typeface="宋体"/>
              </a:rPr>
              <a:t>对于小的数据集，模型（模式）的解释和预测能力相对于计算效率来说可能要重要的多。</a:t>
            </a:r>
            <a:endParaRPr lang="zh-CN">
              <a:ea typeface="宋体"/>
            </a:endParaRPr>
          </a:p>
          <a:p>
            <a:pPr lvl="1">
              <a:lnSpc>
                <a:spcPct val="100000"/>
              </a:lnSpc>
              <a:spcBef>
                <a:spcPct val="100000"/>
              </a:spcBef>
            </a:pPr>
            <a:r>
              <a:rPr lang="zh-CN">
                <a:ea typeface="宋体"/>
              </a:rPr>
              <a:t>但是，随着数据集的增大，计算效率将变得越来越重要。对于海量数据，必须在模型（模式）的完备性和计算效率之间进行平衡，以期对现有数据达到某种程度的拟合。</a:t>
            </a:r>
            <a:endParaRPr lang="zh-CN">
              <a:ea typeface="宋体"/>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3252" name="Rectangle 2"/>
          <p:cNvSpPr/>
          <p:nvPr>
            <p:ph type="title"/>
          </p:nvPr>
        </p:nvSpPr>
        <p:spPr>
          <a:xfrm>
            <a:off x="838200" y="304800"/>
            <a:ext cx="8610600" cy="6096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600">
                <a:ea typeface="宋体"/>
              </a:rPr>
              <a:t>Examples</a:t>
            </a:r>
            <a:endParaRPr lang="en-US" sz="3600">
              <a:ea typeface="宋体"/>
            </a:endParaRPr>
          </a:p>
        </p:txBody>
      </p:sp>
      <p:sp>
        <p:nvSpPr>
          <p:cNvPr id="53253" name="Rectangle 3"/>
          <p:cNvSpPr/>
          <p:nvPr/>
        </p:nvSpPr>
        <p:spPr>
          <a:xfrm>
            <a:off x="6934200" y="2273300"/>
            <a:ext cx="2209800" cy="785813"/>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decision tree</a:t>
            </a:r>
            <a:endParaRPr lang="en-US" sz="1800">
              <a:latin typeface="Garamond"/>
              <a:ea typeface="宋体"/>
            </a:endParaRPr>
          </a:p>
        </p:txBody>
      </p:sp>
      <p:sp>
        <p:nvSpPr>
          <p:cNvPr id="53254" name="Rectangle 4"/>
          <p:cNvSpPr/>
          <p:nvPr/>
        </p:nvSpPr>
        <p:spPr>
          <a:xfrm>
            <a:off x="4937125" y="2273300"/>
            <a:ext cx="1997075" cy="785813"/>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clusters</a:t>
            </a:r>
            <a:endParaRPr lang="en-US" sz="1800">
              <a:latin typeface="Garamond"/>
              <a:ea typeface="宋体"/>
            </a:endParaRPr>
          </a:p>
        </p:txBody>
      </p:sp>
      <p:sp>
        <p:nvSpPr>
          <p:cNvPr id="53255" name="Rectangle 5"/>
          <p:cNvSpPr/>
          <p:nvPr/>
        </p:nvSpPr>
        <p:spPr>
          <a:xfrm>
            <a:off x="2422525" y="2273300"/>
            <a:ext cx="2514600" cy="785813"/>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Times New Roman"/>
                <a:ea typeface="宋体"/>
              </a:rPr>
              <a:t>association rules</a:t>
            </a:r>
            <a:endParaRPr lang="en-US" sz="1800">
              <a:latin typeface="Times New Roman"/>
              <a:ea typeface="宋体"/>
            </a:endParaRPr>
          </a:p>
        </p:txBody>
      </p:sp>
      <p:sp>
        <p:nvSpPr>
          <p:cNvPr id="53256" name="Rectangle 6"/>
          <p:cNvSpPr/>
          <p:nvPr/>
        </p:nvSpPr>
        <p:spPr>
          <a:xfrm>
            <a:off x="0" y="2273300"/>
            <a:ext cx="2422525" cy="785813"/>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2000" i="1">
                <a:solidFill>
                  <a:schemeClr val="hlink"/>
                </a:solidFill>
                <a:latin typeface="Garamond"/>
                <a:ea typeface="宋体"/>
              </a:rPr>
              <a:t>structure of the model or pattern</a:t>
            </a:r>
            <a:endParaRPr lang="en-US" sz="2000" i="1">
              <a:solidFill>
                <a:schemeClr val="hlink"/>
              </a:solidFill>
              <a:latin typeface="Garamond"/>
              <a:ea typeface="宋体"/>
            </a:endParaRPr>
          </a:p>
        </p:txBody>
      </p:sp>
      <p:sp>
        <p:nvSpPr>
          <p:cNvPr id="53257" name="Rectangle 7"/>
          <p:cNvSpPr/>
          <p:nvPr/>
        </p:nvSpPr>
        <p:spPr>
          <a:xfrm>
            <a:off x="6934200" y="6069013"/>
            <a:ext cx="2209800" cy="7889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NA</a:t>
            </a:r>
            <a:endParaRPr lang="en-US" sz="1800">
              <a:latin typeface="Garamond"/>
              <a:ea typeface="宋体"/>
            </a:endParaRPr>
          </a:p>
        </p:txBody>
      </p:sp>
      <p:sp>
        <p:nvSpPr>
          <p:cNvPr id="53258" name="Rectangle 8"/>
          <p:cNvSpPr/>
          <p:nvPr/>
        </p:nvSpPr>
        <p:spPr>
          <a:xfrm>
            <a:off x="4937125" y="6069013"/>
            <a:ext cx="1997075" cy="7889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NA</a:t>
            </a:r>
            <a:endParaRPr lang="en-US" sz="1800">
              <a:latin typeface="Garamond"/>
              <a:ea typeface="宋体"/>
            </a:endParaRPr>
          </a:p>
        </p:txBody>
      </p:sp>
      <p:sp>
        <p:nvSpPr>
          <p:cNvPr id="53259" name="Rectangle 9"/>
          <p:cNvSpPr/>
          <p:nvPr/>
        </p:nvSpPr>
        <p:spPr>
          <a:xfrm>
            <a:off x="2422525" y="6069013"/>
            <a:ext cx="2514600" cy="7889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NA</a:t>
            </a:r>
            <a:endParaRPr lang="en-US" sz="1800">
              <a:latin typeface="Garamond"/>
              <a:ea typeface="宋体"/>
            </a:endParaRPr>
          </a:p>
        </p:txBody>
      </p:sp>
      <p:sp>
        <p:nvSpPr>
          <p:cNvPr id="53260" name="Rectangle 10"/>
          <p:cNvSpPr/>
          <p:nvPr/>
        </p:nvSpPr>
        <p:spPr>
          <a:xfrm>
            <a:off x="0" y="6069013"/>
            <a:ext cx="2422525" cy="7889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2000" i="1">
                <a:solidFill>
                  <a:schemeClr val="tx2"/>
                </a:solidFill>
                <a:latin typeface="Garamond"/>
                <a:ea typeface="宋体"/>
              </a:rPr>
              <a:t>data management technique</a:t>
            </a:r>
            <a:endParaRPr lang="en-US" sz="2000" i="1">
              <a:solidFill>
                <a:schemeClr val="tx2"/>
              </a:solidFill>
              <a:latin typeface="Garamond"/>
              <a:ea typeface="宋体"/>
            </a:endParaRPr>
          </a:p>
        </p:txBody>
      </p:sp>
      <p:sp>
        <p:nvSpPr>
          <p:cNvPr id="53261" name="Rectangle 11"/>
          <p:cNvSpPr/>
          <p:nvPr/>
        </p:nvSpPr>
        <p:spPr>
          <a:xfrm>
            <a:off x="6934200" y="5278438"/>
            <a:ext cx="2209800" cy="790575"/>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greedy</a:t>
            </a:r>
            <a:endParaRPr lang="en-US" sz="1800">
              <a:latin typeface="Garamond"/>
              <a:ea typeface="宋体"/>
            </a:endParaRPr>
          </a:p>
        </p:txBody>
      </p:sp>
      <p:sp>
        <p:nvSpPr>
          <p:cNvPr id="53262" name="Rectangle 12"/>
          <p:cNvSpPr/>
          <p:nvPr/>
        </p:nvSpPr>
        <p:spPr>
          <a:xfrm>
            <a:off x="4937125" y="5278438"/>
            <a:ext cx="1997075" cy="790575"/>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gradient descent</a:t>
            </a:r>
            <a:endParaRPr lang="en-US" sz="1800">
              <a:latin typeface="Garamond"/>
              <a:ea typeface="宋体"/>
            </a:endParaRPr>
          </a:p>
        </p:txBody>
      </p:sp>
      <p:sp>
        <p:nvSpPr>
          <p:cNvPr id="53263" name="Rectangle 13"/>
          <p:cNvSpPr/>
          <p:nvPr/>
        </p:nvSpPr>
        <p:spPr>
          <a:xfrm>
            <a:off x="2422525" y="5278438"/>
            <a:ext cx="2514600" cy="790575"/>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breadth first with pruning</a:t>
            </a:r>
            <a:endParaRPr lang="en-US" sz="1800">
              <a:latin typeface="Garamond"/>
              <a:ea typeface="宋体"/>
            </a:endParaRPr>
          </a:p>
        </p:txBody>
      </p:sp>
      <p:sp>
        <p:nvSpPr>
          <p:cNvPr id="53264" name="Rectangle 14"/>
          <p:cNvSpPr/>
          <p:nvPr/>
        </p:nvSpPr>
        <p:spPr>
          <a:xfrm>
            <a:off x="0" y="5278438"/>
            <a:ext cx="2422525" cy="790575"/>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2000" i="1">
                <a:solidFill>
                  <a:schemeClr val="hlink"/>
                </a:solidFill>
                <a:latin typeface="Garamond"/>
                <a:ea typeface="宋体"/>
              </a:rPr>
              <a:t>search /optimization method</a:t>
            </a:r>
            <a:endParaRPr lang="en-US" sz="2000" i="1">
              <a:solidFill>
                <a:schemeClr val="hlink"/>
              </a:solidFill>
              <a:latin typeface="Garamond"/>
              <a:ea typeface="宋体"/>
            </a:endParaRPr>
          </a:p>
        </p:txBody>
      </p:sp>
      <p:sp>
        <p:nvSpPr>
          <p:cNvPr id="53265" name="Rectangle 15"/>
          <p:cNvSpPr/>
          <p:nvPr/>
        </p:nvSpPr>
        <p:spPr>
          <a:xfrm>
            <a:off x="6934200" y="4610100"/>
            <a:ext cx="2209800" cy="668338"/>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accuracy, information gain</a:t>
            </a:r>
            <a:endParaRPr lang="en-US" sz="1800">
              <a:latin typeface="Garamond"/>
              <a:ea typeface="宋体"/>
            </a:endParaRPr>
          </a:p>
        </p:txBody>
      </p:sp>
      <p:sp>
        <p:nvSpPr>
          <p:cNvPr id="53266" name="Rectangle 16"/>
          <p:cNvSpPr/>
          <p:nvPr/>
        </p:nvSpPr>
        <p:spPr>
          <a:xfrm>
            <a:off x="4937125" y="4610100"/>
            <a:ext cx="1997075" cy="668338"/>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square error</a:t>
            </a:r>
            <a:endParaRPr lang="en-US" sz="1800">
              <a:latin typeface="Garamond"/>
              <a:ea typeface="宋体"/>
            </a:endParaRPr>
          </a:p>
        </p:txBody>
      </p:sp>
      <p:sp>
        <p:nvSpPr>
          <p:cNvPr id="53267" name="Rectangle 17"/>
          <p:cNvSpPr/>
          <p:nvPr/>
        </p:nvSpPr>
        <p:spPr>
          <a:xfrm>
            <a:off x="2422525" y="4610100"/>
            <a:ext cx="2514600" cy="668338"/>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support, confidence</a:t>
            </a:r>
            <a:endParaRPr lang="en-US" sz="1800">
              <a:latin typeface="Garamond"/>
              <a:ea typeface="宋体"/>
            </a:endParaRPr>
          </a:p>
        </p:txBody>
      </p:sp>
      <p:sp>
        <p:nvSpPr>
          <p:cNvPr id="53268" name="Rectangle 18"/>
          <p:cNvSpPr/>
          <p:nvPr/>
        </p:nvSpPr>
        <p:spPr>
          <a:xfrm>
            <a:off x="0" y="4610100"/>
            <a:ext cx="2422525" cy="668338"/>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2000" i="1">
                <a:solidFill>
                  <a:schemeClr val="hlink"/>
                </a:solidFill>
                <a:latin typeface="Garamond"/>
                <a:ea typeface="宋体"/>
              </a:rPr>
              <a:t>score function</a:t>
            </a:r>
            <a:endParaRPr lang="en-US" sz="2000" i="1">
              <a:solidFill>
                <a:schemeClr val="hlink"/>
              </a:solidFill>
              <a:latin typeface="Garamond"/>
              <a:ea typeface="宋体"/>
            </a:endParaRPr>
          </a:p>
        </p:txBody>
      </p:sp>
      <p:sp>
        <p:nvSpPr>
          <p:cNvPr id="53269" name="Rectangle 19"/>
          <p:cNvSpPr/>
          <p:nvPr/>
        </p:nvSpPr>
        <p:spPr>
          <a:xfrm>
            <a:off x="6934200" y="3059113"/>
            <a:ext cx="2209800" cy="15509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all possible combination of decision tree</a:t>
            </a:r>
            <a:endParaRPr lang="en-US" sz="1800">
              <a:latin typeface="Garamond"/>
              <a:ea typeface="宋体"/>
            </a:endParaRPr>
          </a:p>
          <a:p>
            <a:pPr marL="0" lvl="0" indent="0">
              <a:lnSpc>
                <a:spcPct val="95000"/>
              </a:lnSpc>
              <a:spcBef>
                <a:spcPct val="5000"/>
              </a:spcBef>
              <a:buNone/>
            </a:pPr>
            <a:r>
              <a:rPr lang="en-US" sz="1800">
                <a:latin typeface="Garamond"/>
                <a:ea typeface="宋体"/>
              </a:rPr>
              <a:t>size= potentially  infinity</a:t>
            </a:r>
            <a:endParaRPr lang="en-US" sz="1800">
              <a:latin typeface="Garamond"/>
              <a:ea typeface="宋体"/>
            </a:endParaRPr>
          </a:p>
        </p:txBody>
      </p:sp>
      <p:sp>
        <p:nvSpPr>
          <p:cNvPr id="53270" name="Rectangle 20"/>
          <p:cNvSpPr/>
          <p:nvPr/>
        </p:nvSpPr>
        <p:spPr>
          <a:xfrm>
            <a:off x="4937125" y="3059113"/>
            <a:ext cx="1997075" cy="15509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choice of any k points as center</a:t>
            </a:r>
            <a:endParaRPr lang="en-US" sz="1800">
              <a:latin typeface="Garamond"/>
              <a:ea typeface="宋体"/>
            </a:endParaRPr>
          </a:p>
          <a:p>
            <a:pPr marL="0" lvl="0" indent="0">
              <a:lnSpc>
                <a:spcPct val="95000"/>
              </a:lnSpc>
              <a:spcBef>
                <a:spcPct val="5000"/>
              </a:spcBef>
              <a:buNone/>
            </a:pPr>
            <a:r>
              <a:rPr lang="en-US" sz="1800">
                <a:latin typeface="Garamond"/>
                <a:ea typeface="宋体"/>
              </a:rPr>
              <a:t>size=infinity</a:t>
            </a:r>
            <a:endParaRPr lang="en-US" sz="1800">
              <a:latin typeface="Garamond"/>
              <a:ea typeface="宋体"/>
            </a:endParaRPr>
          </a:p>
        </p:txBody>
      </p:sp>
      <p:sp>
        <p:nvSpPr>
          <p:cNvPr id="53271" name="Rectangle 21"/>
          <p:cNvSpPr/>
          <p:nvPr/>
        </p:nvSpPr>
        <p:spPr>
          <a:xfrm>
            <a:off x="2422525" y="3059113"/>
            <a:ext cx="2514600" cy="15509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Times New Roman"/>
                <a:ea typeface="宋体"/>
              </a:rPr>
              <a:t>lattice of all possible combination of  items</a:t>
            </a:r>
            <a:endParaRPr lang="en-US" sz="1800">
              <a:latin typeface="Times New Roman"/>
              <a:ea typeface="宋体"/>
            </a:endParaRPr>
          </a:p>
          <a:p>
            <a:pPr marL="0" lvl="0" indent="0">
              <a:lnSpc>
                <a:spcPct val="95000"/>
              </a:lnSpc>
              <a:spcBef>
                <a:spcPct val="5000"/>
              </a:spcBef>
              <a:buNone/>
            </a:pPr>
            <a:r>
              <a:rPr lang="en-US" sz="1800">
                <a:latin typeface="Times New Roman"/>
                <a:ea typeface="宋体"/>
              </a:rPr>
              <a:t>size= 2</a:t>
            </a:r>
            <a:r>
              <a:rPr lang="en-US" sz="1800" baseline="30000">
                <a:latin typeface="Times New Roman"/>
                <a:ea typeface="宋体"/>
              </a:rPr>
              <a:t>m</a:t>
            </a:r>
            <a:endParaRPr lang="en-US" sz="1800" baseline="30000">
              <a:latin typeface="Times New Roman"/>
              <a:ea typeface="宋体"/>
            </a:endParaRPr>
          </a:p>
        </p:txBody>
      </p:sp>
      <p:sp>
        <p:nvSpPr>
          <p:cNvPr id="53272" name="Rectangle 22"/>
          <p:cNvSpPr/>
          <p:nvPr/>
        </p:nvSpPr>
        <p:spPr>
          <a:xfrm>
            <a:off x="0" y="3059113"/>
            <a:ext cx="2422525" cy="15509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2000" i="1">
                <a:solidFill>
                  <a:schemeClr val="hlink"/>
                </a:solidFill>
                <a:latin typeface="Garamond"/>
                <a:ea typeface="宋体"/>
              </a:rPr>
              <a:t>search space</a:t>
            </a:r>
            <a:endParaRPr lang="en-US" sz="2000" i="1">
              <a:solidFill>
                <a:schemeClr val="hlink"/>
              </a:solidFill>
              <a:latin typeface="Garamond"/>
              <a:ea typeface="宋体"/>
            </a:endParaRPr>
          </a:p>
        </p:txBody>
      </p:sp>
      <p:sp>
        <p:nvSpPr>
          <p:cNvPr id="53273" name="Rectangle 23"/>
          <p:cNvSpPr/>
          <p:nvPr/>
        </p:nvSpPr>
        <p:spPr>
          <a:xfrm>
            <a:off x="6934200" y="1776413"/>
            <a:ext cx="2209800" cy="4968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classification</a:t>
            </a:r>
            <a:endParaRPr lang="en-US" sz="1800">
              <a:latin typeface="Garamond"/>
              <a:ea typeface="宋体"/>
            </a:endParaRPr>
          </a:p>
        </p:txBody>
      </p:sp>
      <p:sp>
        <p:nvSpPr>
          <p:cNvPr id="53274" name="Rectangle 24"/>
          <p:cNvSpPr/>
          <p:nvPr/>
        </p:nvSpPr>
        <p:spPr>
          <a:xfrm>
            <a:off x="4937125" y="1776413"/>
            <a:ext cx="1997075" cy="4968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Garamond"/>
                <a:ea typeface="宋体"/>
              </a:rPr>
              <a:t>clustering</a:t>
            </a:r>
            <a:endParaRPr lang="en-US" sz="1800">
              <a:latin typeface="Garamond"/>
              <a:ea typeface="宋体"/>
            </a:endParaRPr>
          </a:p>
        </p:txBody>
      </p:sp>
      <p:sp>
        <p:nvSpPr>
          <p:cNvPr id="53275" name="Rectangle 25"/>
          <p:cNvSpPr/>
          <p:nvPr/>
        </p:nvSpPr>
        <p:spPr>
          <a:xfrm>
            <a:off x="2422525" y="1776413"/>
            <a:ext cx="2514600" cy="4968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en-US" sz="1800">
                <a:latin typeface="Times New Roman"/>
                <a:ea typeface="宋体"/>
              </a:rPr>
              <a:t>rule pattern discovery</a:t>
            </a:r>
            <a:endParaRPr lang="en-US" sz="1800">
              <a:latin typeface="Times New Roman"/>
              <a:ea typeface="宋体"/>
            </a:endParaRPr>
          </a:p>
        </p:txBody>
      </p:sp>
      <p:sp>
        <p:nvSpPr>
          <p:cNvPr id="53276" name="Rectangle 26"/>
          <p:cNvSpPr/>
          <p:nvPr/>
        </p:nvSpPr>
        <p:spPr>
          <a:xfrm>
            <a:off x="0" y="1776413"/>
            <a:ext cx="2422525" cy="496887"/>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5000"/>
              </a:lnSpc>
              <a:spcBef>
                <a:spcPct val="5000"/>
              </a:spcBef>
              <a:buNone/>
            </a:pPr>
            <a:r>
              <a:rPr lang="zh-CN" sz="2400">
                <a:latin typeface="Garamond"/>
                <a:ea typeface="宋体"/>
              </a:rPr>
              <a:t> </a:t>
            </a:r>
            <a:r>
              <a:rPr lang="en-US" sz="2000" i="1">
                <a:solidFill>
                  <a:schemeClr val="hlink"/>
                </a:solidFill>
                <a:latin typeface="Garamond"/>
                <a:ea typeface="宋体"/>
              </a:rPr>
              <a:t>task</a:t>
            </a:r>
            <a:endParaRPr lang="en-US" sz="2000" i="1">
              <a:solidFill>
                <a:schemeClr val="hlink"/>
              </a:solidFill>
              <a:latin typeface="Garamond"/>
              <a:ea typeface="宋体"/>
            </a:endParaRPr>
          </a:p>
        </p:txBody>
      </p:sp>
      <p:sp>
        <p:nvSpPr>
          <p:cNvPr id="53277" name="Rectangle 27"/>
          <p:cNvSpPr/>
          <p:nvPr/>
        </p:nvSpPr>
        <p:spPr>
          <a:xfrm>
            <a:off x="6934200" y="1243013"/>
            <a:ext cx="2209800" cy="533400"/>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buNone/>
            </a:pPr>
            <a:r>
              <a:rPr lang="en-US" sz="2000">
                <a:ea typeface="宋体"/>
              </a:rPr>
              <a:t>ID3</a:t>
            </a:r>
            <a:endParaRPr lang="en-US" sz="2000">
              <a:ea typeface="宋体"/>
            </a:endParaRPr>
          </a:p>
        </p:txBody>
      </p:sp>
      <p:sp>
        <p:nvSpPr>
          <p:cNvPr id="53278" name="Rectangle 28"/>
          <p:cNvSpPr/>
          <p:nvPr/>
        </p:nvSpPr>
        <p:spPr>
          <a:xfrm>
            <a:off x="4937125" y="1243013"/>
            <a:ext cx="1997075" cy="533400"/>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buNone/>
            </a:pPr>
            <a:r>
              <a:rPr lang="en-US" sz="2000">
                <a:ea typeface="宋体"/>
              </a:rPr>
              <a:t>K-means</a:t>
            </a:r>
            <a:endParaRPr lang="en-US" sz="2000">
              <a:ea typeface="宋体"/>
            </a:endParaRPr>
          </a:p>
        </p:txBody>
      </p:sp>
      <p:sp>
        <p:nvSpPr>
          <p:cNvPr id="53279" name="Rectangle 29"/>
          <p:cNvSpPr/>
          <p:nvPr/>
        </p:nvSpPr>
        <p:spPr>
          <a:xfrm>
            <a:off x="2422525" y="1243013"/>
            <a:ext cx="2514600" cy="533400"/>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buNone/>
            </a:pPr>
            <a:r>
              <a:rPr lang="en-US" sz="2000">
                <a:ea typeface="宋体"/>
              </a:rPr>
              <a:t>Apriori</a:t>
            </a:r>
            <a:endParaRPr lang="en-US" sz="2000">
              <a:ea typeface="宋体"/>
            </a:endParaRPr>
          </a:p>
        </p:txBody>
      </p:sp>
      <p:sp>
        <p:nvSpPr>
          <p:cNvPr id="53280" name="Rectangle 30"/>
          <p:cNvSpPr/>
          <p:nvPr/>
        </p:nvSpPr>
        <p:spPr>
          <a:xfrm>
            <a:off x="0" y="1243013"/>
            <a:ext cx="2422525" cy="533400"/>
          </a:xfrm>
          <a:prstGeom prst="rect">
            <a:avLst/>
          </a:prstGeom>
          <a:noFill/>
          <a:ln>
            <a:noFill/>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buNone/>
            </a:pPr>
            <a:endParaRPr lang="zh-CN" sz="2400">
              <a:ea typeface="宋体"/>
            </a:endParaRPr>
          </a:p>
        </p:txBody>
      </p:sp>
      <p:cxnSp>
        <p:nvCxnSpPr>
          <p:cNvPr id="53281" name="Line 31"/>
          <p:cNvCxnSpPr/>
          <p:nvPr/>
        </p:nvCxnSpPr>
        <p:spPr>
          <a:xfrm>
            <a:off x="0" y="1243013"/>
            <a:ext cx="9144000" cy="0"/>
          </a:xfrm>
          <a:prstGeom prst="line">
            <a:avLst/>
          </a:prstGeom>
          <a:noFill/>
          <a:ln w="28575" cap="sq">
            <a:solidFill>
              <a:schemeClr val="tx1"/>
            </a:solidFill>
            <a:miter/>
          </a:ln>
        </p:spPr>
      </p:cxnSp>
      <p:cxnSp>
        <p:nvCxnSpPr>
          <p:cNvPr id="53282" name="Line 32"/>
          <p:cNvCxnSpPr/>
          <p:nvPr/>
        </p:nvCxnSpPr>
        <p:spPr>
          <a:xfrm>
            <a:off x="0" y="1776413"/>
            <a:ext cx="9144000" cy="0"/>
          </a:xfrm>
          <a:prstGeom prst="line">
            <a:avLst/>
          </a:prstGeom>
          <a:noFill/>
          <a:ln w="12700">
            <a:solidFill>
              <a:schemeClr val="tx1"/>
            </a:solidFill>
            <a:miter/>
          </a:ln>
        </p:spPr>
      </p:cxnSp>
      <p:cxnSp>
        <p:nvCxnSpPr>
          <p:cNvPr id="53283" name="Line 33"/>
          <p:cNvCxnSpPr/>
          <p:nvPr/>
        </p:nvCxnSpPr>
        <p:spPr>
          <a:xfrm>
            <a:off x="0" y="2273300"/>
            <a:ext cx="9144000" cy="0"/>
          </a:xfrm>
          <a:prstGeom prst="line">
            <a:avLst/>
          </a:prstGeom>
          <a:noFill/>
          <a:ln w="12700">
            <a:solidFill>
              <a:schemeClr val="tx1"/>
            </a:solidFill>
            <a:miter/>
          </a:ln>
        </p:spPr>
      </p:cxnSp>
      <p:cxnSp>
        <p:nvCxnSpPr>
          <p:cNvPr id="53284" name="Line 34"/>
          <p:cNvCxnSpPr/>
          <p:nvPr/>
        </p:nvCxnSpPr>
        <p:spPr>
          <a:xfrm>
            <a:off x="0" y="4610100"/>
            <a:ext cx="9144000" cy="0"/>
          </a:xfrm>
          <a:prstGeom prst="line">
            <a:avLst/>
          </a:prstGeom>
          <a:noFill/>
          <a:ln w="12700">
            <a:solidFill>
              <a:schemeClr val="tx1"/>
            </a:solidFill>
            <a:miter/>
          </a:ln>
        </p:spPr>
      </p:cxnSp>
      <p:cxnSp>
        <p:nvCxnSpPr>
          <p:cNvPr id="53285" name="Line 35"/>
          <p:cNvCxnSpPr/>
          <p:nvPr/>
        </p:nvCxnSpPr>
        <p:spPr>
          <a:xfrm>
            <a:off x="0" y="5278438"/>
            <a:ext cx="9144000" cy="0"/>
          </a:xfrm>
          <a:prstGeom prst="line">
            <a:avLst/>
          </a:prstGeom>
          <a:noFill/>
          <a:ln w="12700">
            <a:solidFill>
              <a:schemeClr val="tx1"/>
            </a:solidFill>
            <a:miter/>
          </a:ln>
        </p:spPr>
      </p:cxnSp>
      <p:cxnSp>
        <p:nvCxnSpPr>
          <p:cNvPr id="53286" name="Line 36"/>
          <p:cNvCxnSpPr/>
          <p:nvPr/>
        </p:nvCxnSpPr>
        <p:spPr>
          <a:xfrm>
            <a:off x="0" y="6096000"/>
            <a:ext cx="9144000" cy="0"/>
          </a:xfrm>
          <a:prstGeom prst="line">
            <a:avLst/>
          </a:prstGeom>
          <a:noFill/>
          <a:ln w="12700">
            <a:solidFill>
              <a:schemeClr val="tx1"/>
            </a:solidFill>
            <a:miter/>
          </a:ln>
        </p:spPr>
      </p:cxnSp>
      <p:cxnSp>
        <p:nvCxnSpPr>
          <p:cNvPr id="53287" name="Line 37"/>
          <p:cNvCxnSpPr/>
          <p:nvPr/>
        </p:nvCxnSpPr>
        <p:spPr>
          <a:xfrm>
            <a:off x="0" y="6858000"/>
            <a:ext cx="9144000" cy="0"/>
          </a:xfrm>
          <a:prstGeom prst="line">
            <a:avLst/>
          </a:prstGeom>
          <a:noFill/>
          <a:ln w="28575" cap="sq">
            <a:solidFill>
              <a:schemeClr val="tx1"/>
            </a:solidFill>
            <a:miter/>
          </a:ln>
        </p:spPr>
      </p:cxnSp>
      <p:cxnSp>
        <p:nvCxnSpPr>
          <p:cNvPr id="53288" name="Line 38"/>
          <p:cNvCxnSpPr/>
          <p:nvPr/>
        </p:nvCxnSpPr>
        <p:spPr>
          <a:xfrm flipH="1">
            <a:off x="0" y="1243013"/>
            <a:ext cx="0" cy="5614987"/>
          </a:xfrm>
          <a:prstGeom prst="line">
            <a:avLst/>
          </a:prstGeom>
          <a:noFill/>
          <a:ln w="28575" cap="sq">
            <a:solidFill>
              <a:schemeClr val="tx1"/>
            </a:solidFill>
            <a:miter/>
          </a:ln>
        </p:spPr>
      </p:cxnSp>
      <p:cxnSp>
        <p:nvCxnSpPr>
          <p:cNvPr id="53289" name="Line 39"/>
          <p:cNvCxnSpPr/>
          <p:nvPr/>
        </p:nvCxnSpPr>
        <p:spPr>
          <a:xfrm flipH="1">
            <a:off x="2422525" y="1243013"/>
            <a:ext cx="0" cy="5614987"/>
          </a:xfrm>
          <a:prstGeom prst="line">
            <a:avLst/>
          </a:prstGeom>
          <a:noFill/>
          <a:ln w="12700">
            <a:solidFill>
              <a:schemeClr val="tx1"/>
            </a:solidFill>
            <a:miter/>
          </a:ln>
        </p:spPr>
      </p:cxnSp>
      <p:cxnSp>
        <p:nvCxnSpPr>
          <p:cNvPr id="53290" name="Line 40"/>
          <p:cNvCxnSpPr/>
          <p:nvPr/>
        </p:nvCxnSpPr>
        <p:spPr>
          <a:xfrm flipH="1">
            <a:off x="4937125" y="1243013"/>
            <a:ext cx="0" cy="5614987"/>
          </a:xfrm>
          <a:prstGeom prst="line">
            <a:avLst/>
          </a:prstGeom>
          <a:noFill/>
          <a:ln w="12700">
            <a:solidFill>
              <a:schemeClr val="tx1"/>
            </a:solidFill>
            <a:miter/>
          </a:ln>
        </p:spPr>
      </p:cxnSp>
      <p:cxnSp>
        <p:nvCxnSpPr>
          <p:cNvPr id="53291" name="Line 41"/>
          <p:cNvCxnSpPr/>
          <p:nvPr/>
        </p:nvCxnSpPr>
        <p:spPr>
          <a:xfrm flipH="1">
            <a:off x="6934200" y="1243013"/>
            <a:ext cx="0" cy="5614987"/>
          </a:xfrm>
          <a:prstGeom prst="line">
            <a:avLst/>
          </a:prstGeom>
          <a:noFill/>
          <a:ln w="12700">
            <a:solidFill>
              <a:schemeClr val="tx1"/>
            </a:solidFill>
            <a:miter/>
          </a:ln>
        </p:spPr>
      </p:cxnSp>
      <p:cxnSp>
        <p:nvCxnSpPr>
          <p:cNvPr id="53292" name="Line 42"/>
          <p:cNvCxnSpPr/>
          <p:nvPr/>
        </p:nvCxnSpPr>
        <p:spPr>
          <a:xfrm flipH="1">
            <a:off x="9144000" y="1243013"/>
            <a:ext cx="0" cy="5614987"/>
          </a:xfrm>
          <a:prstGeom prst="line">
            <a:avLst/>
          </a:prstGeom>
          <a:noFill/>
          <a:ln w="28575" cap="sq">
            <a:solidFill>
              <a:schemeClr val="tx1"/>
            </a:solidFill>
            <a:miter/>
          </a:ln>
        </p:spPr>
      </p:cxnSp>
      <p:cxnSp>
        <p:nvCxnSpPr>
          <p:cNvPr id="53293" name="Line 43"/>
          <p:cNvCxnSpPr/>
          <p:nvPr/>
        </p:nvCxnSpPr>
        <p:spPr>
          <a:xfrm>
            <a:off x="0" y="3059113"/>
            <a:ext cx="9144000" cy="0"/>
          </a:xfrm>
          <a:prstGeom prst="line">
            <a:avLst/>
          </a:prstGeom>
          <a:noFill/>
          <a:ln w="12700">
            <a:solidFill>
              <a:schemeClr val="tx1"/>
            </a:solidFill>
            <a:miter/>
          </a:ln>
        </p:spPr>
      </p:cxn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2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32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325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327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after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326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afterGroup">
                            <p:stCondLst>
                              <p:cond delay="0"/>
                            </p:stCondLst>
                            <p:childTnLst>
                              <p:par>
                                <p:cTn id="43" presetID="1" presetClass="entr" presetSubtype="0" fill="hold" nodeType="clickEffect">
                                  <p:stCondLst>
                                    <p:cond delay="0"/>
                                  </p:stCondLst>
                                  <p:childTnLst>
                                    <p:set>
                                      <p:cBhvr>
                                        <p:cTn id="44" dur="1" fill="hold">
                                          <p:stCondLst>
                                            <p:cond delay="0"/>
                                          </p:stCondLst>
                                        </p:cTn>
                                        <p:tgtEl>
                                          <p:spTgt spid="5326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afterGroup">
                            <p:stCondLst>
                              <p:cond delay="0"/>
                            </p:stCondLst>
                            <p:childTnLst>
                              <p:par>
                                <p:cTn id="47" presetID="1" presetClass="entr" presetSubtype="0" fill="hold" nodeType="clickEffect">
                                  <p:stCondLst>
                                    <p:cond delay="0"/>
                                  </p:stCondLst>
                                  <p:childTnLst>
                                    <p:set>
                                      <p:cBhvr>
                                        <p:cTn id="48" dur="1" fill="hold">
                                          <p:stCondLst>
                                            <p:cond delay="0"/>
                                          </p:stCondLst>
                                        </p:cTn>
                                        <p:tgtEl>
                                          <p:spTgt spid="5327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afterGroup">
                            <p:stCondLst>
                              <p:cond delay="0"/>
                            </p:stCondLst>
                            <p:childTnLst>
                              <p:par>
                                <p:cTn id="51" presetID="1" presetClass="entr" presetSubtype="0" fill="hold" nodeType="clickEffect">
                                  <p:stCondLst>
                                    <p:cond delay="0"/>
                                  </p:stCondLst>
                                  <p:childTnLst>
                                    <p:set>
                                      <p:cBhvr>
                                        <p:cTn id="52" dur="1" fill="hold">
                                          <p:stCondLst>
                                            <p:cond delay="0"/>
                                          </p:stCondLst>
                                        </p:cTn>
                                        <p:tgtEl>
                                          <p:spTgt spid="5325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afterGroup">
                            <p:stCondLst>
                              <p:cond delay="0"/>
                            </p:stCondLst>
                            <p:childTnLst>
                              <p:par>
                                <p:cTn id="55" presetID="1" presetClass="entr" presetSubtype="0" fill="hold" nodeType="clickEffect">
                                  <p:stCondLst>
                                    <p:cond delay="0"/>
                                  </p:stCondLst>
                                  <p:childTnLst>
                                    <p:set>
                                      <p:cBhvr>
                                        <p:cTn id="56" dur="1" fill="hold">
                                          <p:stCondLst>
                                            <p:cond delay="0"/>
                                          </p:stCondLst>
                                        </p:cTn>
                                        <p:tgtEl>
                                          <p:spTgt spid="5326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afterGroup">
                            <p:stCondLst>
                              <p:cond delay="0"/>
                            </p:stCondLst>
                            <p:childTnLst>
                              <p:par>
                                <p:cTn id="61" presetID="1" presetClass="entr" presetSubtype="0" fill="hold" nodeType="clickEffect">
                                  <p:stCondLst>
                                    <p:cond delay="0"/>
                                  </p:stCondLst>
                                  <p:childTnLst>
                                    <p:set>
                                      <p:cBhvr>
                                        <p:cTn id="62" dur="1" fill="hold">
                                          <p:stCondLst>
                                            <p:cond delay="0"/>
                                          </p:stCondLst>
                                        </p:cTn>
                                        <p:tgtEl>
                                          <p:spTgt spid="5326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afterGroup">
                            <p:stCondLst>
                              <p:cond delay="0"/>
                            </p:stCondLst>
                            <p:childTnLst>
                              <p:par>
                                <p:cTn id="65" presetID="1" presetClass="entr" presetSubtype="0" fill="hold" nodeType="clickEffect">
                                  <p:stCondLst>
                                    <p:cond delay="0"/>
                                  </p:stCondLst>
                                  <p:childTnLst>
                                    <p:set>
                                      <p:cBhvr>
                                        <p:cTn id="66" dur="1" fill="hold">
                                          <p:stCondLst>
                                            <p:cond delay="0"/>
                                          </p:stCondLst>
                                        </p:cTn>
                                        <p:tgtEl>
                                          <p:spTgt spid="53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5300" name="Rectangle 2"/>
          <p:cNvSpPr/>
          <p:nvPr>
            <p:ph type="title"/>
          </p:nvPr>
        </p:nvSpPr>
        <p:spPr>
          <a:xfrm>
            <a:off x="0" y="381000"/>
            <a:ext cx="9144000" cy="685800"/>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2800">
                <a:ea typeface="宋体"/>
              </a:rPr>
              <a:t>Integration of Data Mining and Data Warehousing</a:t>
            </a:r>
            <a:endParaRPr lang="en-US" sz="3200">
              <a:ea typeface="宋体"/>
            </a:endParaRPr>
          </a:p>
        </p:txBody>
      </p:sp>
      <p:sp>
        <p:nvSpPr>
          <p:cNvPr id="55301" name="Rectangle 3"/>
          <p:cNvSpPr/>
          <p:nvPr>
            <p:ph type="body" idx="1"/>
          </p:nvPr>
        </p:nvSpPr>
        <p:spPr>
          <a:xfrm>
            <a:off x="381000" y="1371600"/>
            <a:ext cx="8382000" cy="53340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30000"/>
              </a:lnSpc>
            </a:pPr>
            <a:r>
              <a:rPr lang="en-US" sz="2400" b="1">
                <a:ea typeface="宋体"/>
              </a:rPr>
              <a:t>Data mining systems, DBMS, Data warehouse systems coupling</a:t>
            </a:r>
            <a:endParaRPr lang="en-US" sz="2400" b="1">
              <a:ea typeface="宋体"/>
            </a:endParaRPr>
          </a:p>
          <a:p>
            <a:pPr lvl="1">
              <a:lnSpc>
                <a:spcPct val="130000"/>
              </a:lnSpc>
            </a:pPr>
            <a:r>
              <a:rPr lang="en-US" sz="2000">
                <a:ea typeface="宋体"/>
              </a:rPr>
              <a:t>No coupling, loose-coupling, semi-tight-coupling, tight-coupling</a:t>
            </a:r>
            <a:endParaRPr lang="en-US" sz="2000">
              <a:ea typeface="宋体"/>
            </a:endParaRPr>
          </a:p>
          <a:p>
            <a:pPr lvl="0">
              <a:lnSpc>
                <a:spcPct val="130000"/>
              </a:lnSpc>
            </a:pPr>
            <a:r>
              <a:rPr lang="en-US" sz="2400" b="1">
                <a:ea typeface="宋体"/>
              </a:rPr>
              <a:t>On-line analytical mining data</a:t>
            </a:r>
            <a:endParaRPr lang="en-US" sz="2400" b="1">
              <a:ea typeface="宋体"/>
            </a:endParaRPr>
          </a:p>
          <a:p>
            <a:pPr lvl="1">
              <a:lnSpc>
                <a:spcPct val="130000"/>
              </a:lnSpc>
            </a:pPr>
            <a:r>
              <a:rPr lang="en-US" sz="2000">
                <a:ea typeface="宋体"/>
              </a:rPr>
              <a:t>integration of mining and OLAP technologies</a:t>
            </a:r>
            <a:endParaRPr lang="en-US" sz="2000">
              <a:ea typeface="宋体"/>
            </a:endParaRPr>
          </a:p>
          <a:p>
            <a:pPr lvl="0">
              <a:lnSpc>
                <a:spcPct val="130000"/>
              </a:lnSpc>
            </a:pPr>
            <a:r>
              <a:rPr lang="en-US" sz="2400" b="1">
                <a:ea typeface="宋体"/>
              </a:rPr>
              <a:t>Interactive mining multi-level knowledge</a:t>
            </a:r>
            <a:endParaRPr lang="en-US" sz="2400" b="1">
              <a:ea typeface="宋体"/>
            </a:endParaRPr>
          </a:p>
          <a:p>
            <a:pPr lvl="1">
              <a:lnSpc>
                <a:spcPct val="130000"/>
              </a:lnSpc>
            </a:pPr>
            <a:r>
              <a:rPr lang="en-US" sz="2000">
                <a:ea typeface="宋体"/>
              </a:rPr>
              <a:t>Necessity of mining knowledge and patterns at different levels of abstraction by drilling/rolling, pivoting, slicing/dicing, etc.</a:t>
            </a:r>
            <a:endParaRPr lang="en-US" sz="2000">
              <a:ea typeface="宋体"/>
            </a:endParaRPr>
          </a:p>
          <a:p>
            <a:pPr lvl="0">
              <a:lnSpc>
                <a:spcPct val="130000"/>
              </a:lnSpc>
            </a:pPr>
            <a:r>
              <a:rPr lang="en-US" sz="2400" b="1">
                <a:ea typeface="宋体"/>
              </a:rPr>
              <a:t>Integration of multiple mining functions</a:t>
            </a:r>
            <a:endParaRPr lang="en-US" sz="2400">
              <a:ea typeface="宋体"/>
            </a:endParaRPr>
          </a:p>
          <a:p>
            <a:pPr lvl="1">
              <a:lnSpc>
                <a:spcPct val="130000"/>
              </a:lnSpc>
            </a:pPr>
            <a:r>
              <a:rPr lang="en-US" sz="2000">
                <a:ea typeface="宋体"/>
              </a:rPr>
              <a:t> Characterized classification, first clustering and then association</a:t>
            </a:r>
            <a:endParaRPr lang="en-US" sz="2000">
              <a:ea typeface="宋体"/>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6324" name="Rectangle 1026"/>
          <p:cNvSpPr/>
          <p:nvPr>
            <p:ph type="title"/>
          </p:nvPr>
        </p:nvSpPr>
        <p:spPr>
          <a:xfrm>
            <a:off x="152400" y="304800"/>
            <a:ext cx="8763000" cy="762000"/>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200">
                <a:ea typeface="宋体"/>
              </a:rPr>
              <a:t>Architecture: Typical Data Mining System</a:t>
            </a:r>
            <a:endParaRPr lang="en-US" sz="2400" b="0">
              <a:ea typeface="宋体"/>
            </a:endParaRPr>
          </a:p>
        </p:txBody>
      </p:sp>
      <p:sp>
        <p:nvSpPr>
          <p:cNvPr id="56325" name="Rectangle 1031"/>
          <p:cNvSpPr/>
          <p:nvPr/>
        </p:nvSpPr>
        <p:spPr>
          <a:xfrm>
            <a:off x="3200400" y="5486400"/>
            <a:ext cx="914400" cy="838200"/>
          </a:xfrm>
          <a:prstGeom prst="rect">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26" name="Oval 1032"/>
          <p:cNvSpPr/>
          <p:nvPr/>
        </p:nvSpPr>
        <p:spPr>
          <a:xfrm>
            <a:off x="3200400" y="5334000"/>
            <a:ext cx="914400" cy="381000"/>
          </a:xfrm>
          <a:prstGeom prst="ellipse">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27" name="Oval 1033"/>
          <p:cNvSpPr/>
          <p:nvPr/>
        </p:nvSpPr>
        <p:spPr>
          <a:xfrm>
            <a:off x="4953000" y="6172200"/>
            <a:ext cx="1295400" cy="381000"/>
          </a:xfrm>
          <a:prstGeom prst="ellipse">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28" name="Rectangle 1034"/>
          <p:cNvSpPr/>
          <p:nvPr/>
        </p:nvSpPr>
        <p:spPr>
          <a:xfrm>
            <a:off x="4953000" y="5486400"/>
            <a:ext cx="1295400" cy="838200"/>
          </a:xfrm>
          <a:prstGeom prst="rect">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29" name="Oval 1035"/>
          <p:cNvSpPr/>
          <p:nvPr/>
        </p:nvSpPr>
        <p:spPr>
          <a:xfrm>
            <a:off x="4953000" y="5334000"/>
            <a:ext cx="1295400" cy="304800"/>
          </a:xfrm>
          <a:prstGeom prst="ellipse">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30" name="Text Box 1036"/>
          <p:cNvSpPr/>
          <p:nvPr/>
        </p:nvSpPr>
        <p:spPr>
          <a:xfrm>
            <a:off x="4876800" y="5562600"/>
            <a:ext cx="1447800" cy="701675"/>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en-US" sz="2000" b="1">
                <a:solidFill>
                  <a:srgbClr val="000099"/>
                </a:solidFill>
                <a:latin typeface="Times New Roman"/>
                <a:ea typeface="宋体"/>
              </a:rPr>
              <a:t>Data </a:t>
            </a:r>
            <a:endParaRPr lang="en-US" sz="2000" b="1">
              <a:solidFill>
                <a:srgbClr val="000099"/>
              </a:solidFill>
              <a:latin typeface="Times New Roman"/>
              <a:ea typeface="宋体"/>
            </a:endParaRPr>
          </a:p>
          <a:p>
            <a:pPr marL="0" lvl="0" indent="0" algn="ctr">
              <a:lnSpc>
                <a:spcPct val="100000"/>
              </a:lnSpc>
              <a:spcBef>
                <a:spcPct val="0"/>
              </a:spcBef>
              <a:buNone/>
            </a:pPr>
            <a:r>
              <a:rPr lang="en-US" sz="2000" b="1">
                <a:solidFill>
                  <a:srgbClr val="000099"/>
                </a:solidFill>
                <a:latin typeface="Times New Roman"/>
                <a:ea typeface="宋体"/>
              </a:rPr>
              <a:t>Warehouse</a:t>
            </a:r>
            <a:endParaRPr lang="en-US" sz="2000" b="1">
              <a:solidFill>
                <a:srgbClr val="000099"/>
              </a:solidFill>
              <a:latin typeface="Times New Roman"/>
              <a:ea typeface="宋体"/>
            </a:endParaRPr>
          </a:p>
        </p:txBody>
      </p:sp>
      <p:cxnSp>
        <p:nvCxnSpPr>
          <p:cNvPr id="56331" name="Line 1050"/>
          <p:cNvCxnSpPr/>
          <p:nvPr/>
        </p:nvCxnSpPr>
        <p:spPr>
          <a:xfrm flipH="1">
            <a:off x="5334000" y="4038600"/>
            <a:ext cx="0" cy="304800"/>
          </a:xfrm>
          <a:prstGeom prst="line">
            <a:avLst/>
          </a:prstGeom>
          <a:noFill/>
          <a:ln w="38100">
            <a:solidFill>
              <a:schemeClr val="tx1"/>
            </a:solidFill>
            <a:miter/>
            <a:headEnd type="triangle"/>
          </a:ln>
        </p:spPr>
      </p:cxnSp>
      <p:cxnSp>
        <p:nvCxnSpPr>
          <p:cNvPr id="56332" name="Line 1051"/>
          <p:cNvCxnSpPr/>
          <p:nvPr/>
        </p:nvCxnSpPr>
        <p:spPr>
          <a:xfrm flipH="1">
            <a:off x="3352800" y="3962400"/>
            <a:ext cx="0" cy="304800"/>
          </a:xfrm>
          <a:prstGeom prst="line">
            <a:avLst/>
          </a:prstGeom>
          <a:noFill/>
          <a:ln w="38100">
            <a:solidFill>
              <a:schemeClr val="tx1"/>
            </a:solidFill>
            <a:miter/>
            <a:tailEnd type="triangle"/>
          </a:ln>
        </p:spPr>
      </p:cxnSp>
      <p:cxnSp>
        <p:nvCxnSpPr>
          <p:cNvPr id="56333" name="Line 1053"/>
          <p:cNvCxnSpPr/>
          <p:nvPr/>
        </p:nvCxnSpPr>
        <p:spPr>
          <a:xfrm>
            <a:off x="6019800" y="3810000"/>
            <a:ext cx="1066800" cy="0"/>
          </a:xfrm>
          <a:prstGeom prst="line">
            <a:avLst/>
          </a:prstGeom>
          <a:noFill/>
          <a:ln w="38100">
            <a:solidFill>
              <a:schemeClr val="tx1"/>
            </a:solidFill>
            <a:miter/>
            <a:headEnd type="triangle"/>
          </a:ln>
        </p:spPr>
      </p:cxnSp>
      <p:cxnSp>
        <p:nvCxnSpPr>
          <p:cNvPr id="56334" name="Line 1056"/>
          <p:cNvCxnSpPr/>
          <p:nvPr/>
        </p:nvCxnSpPr>
        <p:spPr>
          <a:xfrm flipH="1">
            <a:off x="3352800" y="3200400"/>
            <a:ext cx="0" cy="304800"/>
          </a:xfrm>
          <a:prstGeom prst="line">
            <a:avLst/>
          </a:prstGeom>
          <a:noFill/>
          <a:ln w="38100">
            <a:solidFill>
              <a:schemeClr val="tx1"/>
            </a:solidFill>
            <a:miter/>
            <a:tailEnd type="triangle"/>
          </a:ln>
        </p:spPr>
      </p:cxnSp>
      <p:cxnSp>
        <p:nvCxnSpPr>
          <p:cNvPr id="56335" name="Line 1057"/>
          <p:cNvCxnSpPr/>
          <p:nvPr/>
        </p:nvCxnSpPr>
        <p:spPr>
          <a:xfrm flipH="1">
            <a:off x="5334000" y="3200400"/>
            <a:ext cx="0" cy="304800"/>
          </a:xfrm>
          <a:prstGeom prst="line">
            <a:avLst/>
          </a:prstGeom>
          <a:noFill/>
          <a:ln w="38100">
            <a:solidFill>
              <a:schemeClr val="tx1"/>
            </a:solidFill>
            <a:miter/>
            <a:headEnd type="triangle"/>
          </a:ln>
        </p:spPr>
      </p:cxnSp>
      <p:cxnSp>
        <p:nvCxnSpPr>
          <p:cNvPr id="56336" name="Line 1061"/>
          <p:cNvCxnSpPr/>
          <p:nvPr/>
        </p:nvCxnSpPr>
        <p:spPr>
          <a:xfrm flipH="1">
            <a:off x="3657600" y="4953000"/>
            <a:ext cx="0" cy="533400"/>
          </a:xfrm>
          <a:prstGeom prst="line">
            <a:avLst/>
          </a:prstGeom>
          <a:noFill/>
          <a:ln w="38100">
            <a:solidFill>
              <a:schemeClr val="tx1"/>
            </a:solidFill>
            <a:miter/>
            <a:headEnd type="triangle"/>
          </a:ln>
        </p:spPr>
      </p:cxnSp>
      <p:cxnSp>
        <p:nvCxnSpPr>
          <p:cNvPr id="56337" name="Line 1062"/>
          <p:cNvCxnSpPr/>
          <p:nvPr/>
        </p:nvCxnSpPr>
        <p:spPr>
          <a:xfrm flipH="1">
            <a:off x="5562600" y="4953000"/>
            <a:ext cx="0" cy="533400"/>
          </a:xfrm>
          <a:prstGeom prst="line">
            <a:avLst/>
          </a:prstGeom>
          <a:noFill/>
          <a:ln w="38100">
            <a:solidFill>
              <a:schemeClr val="tx1"/>
            </a:solidFill>
            <a:miter/>
            <a:headEnd type="triangle"/>
          </a:ln>
        </p:spPr>
      </p:cxnSp>
      <p:sp>
        <p:nvSpPr>
          <p:cNvPr id="56338" name="Text Box 1080"/>
          <p:cNvSpPr/>
          <p:nvPr/>
        </p:nvSpPr>
        <p:spPr>
          <a:xfrm>
            <a:off x="1371600" y="5029200"/>
            <a:ext cx="3581400" cy="366713"/>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50000"/>
              </a:spcBef>
              <a:buNone/>
            </a:pPr>
            <a:r>
              <a:rPr lang="en-US" sz="1800" b="1">
                <a:latin typeface="Times New Roman"/>
                <a:ea typeface="宋体"/>
              </a:rPr>
              <a:t>Data cleaning &amp; data integration</a:t>
            </a:r>
            <a:endParaRPr lang="en-US" sz="1800" b="1">
              <a:latin typeface="Times New Roman"/>
              <a:ea typeface="宋体"/>
            </a:endParaRPr>
          </a:p>
        </p:txBody>
      </p:sp>
      <p:sp>
        <p:nvSpPr>
          <p:cNvPr id="56339" name="Text Box 1081"/>
          <p:cNvSpPr/>
          <p:nvPr/>
        </p:nvSpPr>
        <p:spPr>
          <a:xfrm>
            <a:off x="5562600" y="4953000"/>
            <a:ext cx="1066800" cy="366713"/>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50000"/>
              </a:spcBef>
              <a:buNone/>
            </a:pPr>
            <a:r>
              <a:rPr lang="en-US" sz="1800" b="1">
                <a:latin typeface="Times New Roman"/>
                <a:ea typeface="宋体"/>
              </a:rPr>
              <a:t>Filtering</a:t>
            </a:r>
            <a:endParaRPr lang="en-US" sz="1800" b="1">
              <a:latin typeface="Times New Roman"/>
              <a:ea typeface="宋体"/>
            </a:endParaRPr>
          </a:p>
        </p:txBody>
      </p:sp>
      <p:sp>
        <p:nvSpPr>
          <p:cNvPr id="56340" name="Oval 1082"/>
          <p:cNvSpPr/>
          <p:nvPr/>
        </p:nvSpPr>
        <p:spPr>
          <a:xfrm>
            <a:off x="3200400" y="6172200"/>
            <a:ext cx="914400" cy="381000"/>
          </a:xfrm>
          <a:prstGeom prst="ellipse">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41" name="Rectangle 1083"/>
          <p:cNvSpPr/>
          <p:nvPr/>
        </p:nvSpPr>
        <p:spPr>
          <a:xfrm>
            <a:off x="2286000" y="5486400"/>
            <a:ext cx="914400" cy="838200"/>
          </a:xfrm>
          <a:prstGeom prst="rect">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42" name="Oval 1084"/>
          <p:cNvSpPr/>
          <p:nvPr/>
        </p:nvSpPr>
        <p:spPr>
          <a:xfrm>
            <a:off x="2286000" y="5334000"/>
            <a:ext cx="914400" cy="381000"/>
          </a:xfrm>
          <a:prstGeom prst="ellipse">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43" name="Oval 1085"/>
          <p:cNvSpPr/>
          <p:nvPr/>
        </p:nvSpPr>
        <p:spPr>
          <a:xfrm>
            <a:off x="2286000" y="6172200"/>
            <a:ext cx="914400" cy="381000"/>
          </a:xfrm>
          <a:prstGeom prst="ellipse">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44" name="Text Box 1086"/>
          <p:cNvSpPr/>
          <p:nvPr/>
        </p:nvSpPr>
        <p:spPr>
          <a:xfrm>
            <a:off x="2590800" y="5791200"/>
            <a:ext cx="1338263" cy="396875"/>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r>
              <a:rPr lang="en-US" sz="2000" b="1">
                <a:solidFill>
                  <a:srgbClr val="000099"/>
                </a:solidFill>
                <a:latin typeface="Times New Roman"/>
                <a:ea typeface="宋体"/>
              </a:rPr>
              <a:t>Databases</a:t>
            </a:r>
            <a:endParaRPr lang="en-US" sz="2000" b="1">
              <a:solidFill>
                <a:srgbClr val="000099"/>
              </a:solidFill>
              <a:latin typeface="Times New Roman"/>
              <a:ea typeface="宋体"/>
            </a:endParaRPr>
          </a:p>
        </p:txBody>
      </p:sp>
      <p:cxnSp>
        <p:nvCxnSpPr>
          <p:cNvPr id="56345" name="Line 1087"/>
          <p:cNvCxnSpPr/>
          <p:nvPr/>
        </p:nvCxnSpPr>
        <p:spPr>
          <a:xfrm flipH="1">
            <a:off x="2743200" y="4953000"/>
            <a:ext cx="0" cy="533400"/>
          </a:xfrm>
          <a:prstGeom prst="line">
            <a:avLst/>
          </a:prstGeom>
          <a:noFill/>
          <a:ln w="38100">
            <a:solidFill>
              <a:schemeClr val="tx1"/>
            </a:solidFill>
            <a:miter/>
            <a:headEnd type="triangle"/>
          </a:ln>
        </p:spPr>
      </p:cxnSp>
      <p:sp>
        <p:nvSpPr>
          <p:cNvPr id="56346" name="Rectangle 1094"/>
          <p:cNvSpPr/>
          <p:nvPr/>
        </p:nvSpPr>
        <p:spPr>
          <a:xfrm>
            <a:off x="2590800" y="4267200"/>
            <a:ext cx="3505200" cy="68580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47" name="Text Box 1095"/>
          <p:cNvSpPr/>
          <p:nvPr/>
        </p:nvSpPr>
        <p:spPr>
          <a:xfrm>
            <a:off x="3124200" y="4267200"/>
            <a:ext cx="2667000" cy="749300"/>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90000"/>
              </a:lnSpc>
              <a:spcBef>
                <a:spcPct val="50000"/>
              </a:spcBef>
              <a:buNone/>
            </a:pPr>
            <a:r>
              <a:rPr lang="en-US" sz="2400">
                <a:ea typeface="宋体"/>
              </a:rPr>
              <a:t>Database or data warehouse server</a:t>
            </a:r>
            <a:endParaRPr lang="en-US" sz="2400">
              <a:ea typeface="宋体"/>
            </a:endParaRPr>
          </a:p>
        </p:txBody>
      </p:sp>
      <p:sp>
        <p:nvSpPr>
          <p:cNvPr id="56348" name="Rectangle 1096"/>
          <p:cNvSpPr/>
          <p:nvPr/>
        </p:nvSpPr>
        <p:spPr>
          <a:xfrm>
            <a:off x="2514600" y="3505200"/>
            <a:ext cx="3505200" cy="53340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en-US" sz="2400">
                <a:ea typeface="宋体"/>
              </a:rPr>
              <a:t>Data mining engine</a:t>
            </a:r>
            <a:endParaRPr lang="en-US" sz="2400">
              <a:ea typeface="宋体"/>
            </a:endParaRPr>
          </a:p>
        </p:txBody>
      </p:sp>
      <p:sp>
        <p:nvSpPr>
          <p:cNvPr id="56349" name="Rectangle 1098"/>
          <p:cNvSpPr/>
          <p:nvPr/>
        </p:nvSpPr>
        <p:spPr>
          <a:xfrm>
            <a:off x="2590800" y="2590800"/>
            <a:ext cx="3505200" cy="60960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en-US" sz="2400">
                <a:ea typeface="宋体"/>
              </a:rPr>
              <a:t>Pattern evaluation</a:t>
            </a:r>
            <a:endParaRPr lang="en-US" sz="2400">
              <a:ea typeface="宋体"/>
            </a:endParaRPr>
          </a:p>
        </p:txBody>
      </p:sp>
      <p:sp>
        <p:nvSpPr>
          <p:cNvPr id="56350" name="Rectangle 1099"/>
          <p:cNvSpPr/>
          <p:nvPr/>
        </p:nvSpPr>
        <p:spPr>
          <a:xfrm>
            <a:off x="2514600" y="1676400"/>
            <a:ext cx="3657600" cy="60960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en-US" sz="2400">
                <a:ea typeface="宋体"/>
              </a:rPr>
              <a:t>Graphical user interface</a:t>
            </a:r>
            <a:endParaRPr lang="en-US" sz="2400">
              <a:ea typeface="宋体"/>
            </a:endParaRPr>
          </a:p>
        </p:txBody>
      </p:sp>
      <p:cxnSp>
        <p:nvCxnSpPr>
          <p:cNvPr id="56351" name="Line 1100"/>
          <p:cNvCxnSpPr/>
          <p:nvPr/>
        </p:nvCxnSpPr>
        <p:spPr>
          <a:xfrm flipH="1">
            <a:off x="3352800" y="2286000"/>
            <a:ext cx="0" cy="304800"/>
          </a:xfrm>
          <a:prstGeom prst="line">
            <a:avLst/>
          </a:prstGeom>
          <a:noFill/>
          <a:ln w="38100">
            <a:solidFill>
              <a:schemeClr val="tx1"/>
            </a:solidFill>
            <a:miter/>
            <a:tailEnd type="triangle"/>
          </a:ln>
        </p:spPr>
      </p:cxnSp>
      <p:cxnSp>
        <p:nvCxnSpPr>
          <p:cNvPr id="56352" name="Line 1101"/>
          <p:cNvCxnSpPr/>
          <p:nvPr/>
        </p:nvCxnSpPr>
        <p:spPr>
          <a:xfrm flipH="1">
            <a:off x="3276600" y="1371600"/>
            <a:ext cx="0" cy="304800"/>
          </a:xfrm>
          <a:prstGeom prst="line">
            <a:avLst/>
          </a:prstGeom>
          <a:noFill/>
          <a:ln w="38100">
            <a:solidFill>
              <a:schemeClr val="tx1"/>
            </a:solidFill>
            <a:miter/>
            <a:tailEnd type="triangle"/>
          </a:ln>
        </p:spPr>
      </p:cxnSp>
      <p:cxnSp>
        <p:nvCxnSpPr>
          <p:cNvPr id="56353" name="Line 1102"/>
          <p:cNvCxnSpPr/>
          <p:nvPr/>
        </p:nvCxnSpPr>
        <p:spPr>
          <a:xfrm flipH="1">
            <a:off x="5334000" y="2286000"/>
            <a:ext cx="0" cy="304800"/>
          </a:xfrm>
          <a:prstGeom prst="line">
            <a:avLst/>
          </a:prstGeom>
          <a:noFill/>
          <a:ln w="38100">
            <a:solidFill>
              <a:schemeClr val="tx1"/>
            </a:solidFill>
            <a:miter/>
            <a:headEnd type="triangle"/>
          </a:ln>
        </p:spPr>
      </p:cxnSp>
      <p:cxnSp>
        <p:nvCxnSpPr>
          <p:cNvPr id="56354" name="Line 1103"/>
          <p:cNvCxnSpPr/>
          <p:nvPr/>
        </p:nvCxnSpPr>
        <p:spPr>
          <a:xfrm flipH="1">
            <a:off x="5257800" y="1371600"/>
            <a:ext cx="0" cy="304800"/>
          </a:xfrm>
          <a:prstGeom prst="line">
            <a:avLst/>
          </a:prstGeom>
          <a:noFill/>
          <a:ln w="38100">
            <a:solidFill>
              <a:schemeClr val="tx1"/>
            </a:solidFill>
            <a:miter/>
            <a:headEnd type="triangle"/>
          </a:ln>
        </p:spPr>
      </p:cxnSp>
      <p:cxnSp>
        <p:nvCxnSpPr>
          <p:cNvPr id="56355" name="Line 1106"/>
          <p:cNvCxnSpPr/>
          <p:nvPr/>
        </p:nvCxnSpPr>
        <p:spPr>
          <a:xfrm>
            <a:off x="6096000" y="2971800"/>
            <a:ext cx="1066800" cy="381000"/>
          </a:xfrm>
          <a:prstGeom prst="line">
            <a:avLst/>
          </a:prstGeom>
          <a:noFill/>
          <a:ln w="38100">
            <a:solidFill>
              <a:schemeClr val="tx1"/>
            </a:solidFill>
            <a:miter/>
            <a:tailEnd type="triangle"/>
          </a:ln>
        </p:spPr>
      </p:cxnSp>
      <p:cxnSp>
        <p:nvCxnSpPr>
          <p:cNvPr id="56356" name="Line 1107"/>
          <p:cNvCxnSpPr/>
          <p:nvPr/>
        </p:nvCxnSpPr>
        <p:spPr>
          <a:xfrm>
            <a:off x="6172200" y="3200400"/>
            <a:ext cx="990600" cy="381000"/>
          </a:xfrm>
          <a:prstGeom prst="line">
            <a:avLst/>
          </a:prstGeom>
          <a:noFill/>
          <a:ln w="38100">
            <a:solidFill>
              <a:schemeClr val="tx1"/>
            </a:solidFill>
            <a:miter/>
            <a:headEnd type="triangle"/>
          </a:ln>
        </p:spPr>
      </p:cxnSp>
      <p:sp>
        <p:nvSpPr>
          <p:cNvPr id="56357" name="Rectangle 1108"/>
          <p:cNvSpPr/>
          <p:nvPr/>
        </p:nvSpPr>
        <p:spPr>
          <a:xfrm>
            <a:off x="7162800" y="3124200"/>
            <a:ext cx="914400" cy="838200"/>
          </a:xfrm>
          <a:prstGeom prst="rect">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endParaRPr lang="zh-CN" sz="2000" b="1">
              <a:ea typeface="宋体"/>
            </a:endParaRPr>
          </a:p>
        </p:txBody>
      </p:sp>
      <p:sp>
        <p:nvSpPr>
          <p:cNvPr id="56358" name="Oval 1109"/>
          <p:cNvSpPr/>
          <p:nvPr/>
        </p:nvSpPr>
        <p:spPr>
          <a:xfrm>
            <a:off x="7162800" y="2971800"/>
            <a:ext cx="914400" cy="381000"/>
          </a:xfrm>
          <a:prstGeom prst="ellipse">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59" name="Oval 1110"/>
          <p:cNvSpPr/>
          <p:nvPr/>
        </p:nvSpPr>
        <p:spPr>
          <a:xfrm>
            <a:off x="7162800" y="3810000"/>
            <a:ext cx="914400" cy="381000"/>
          </a:xfrm>
          <a:prstGeom prst="ellipse">
            <a:avLst/>
          </a:prstGeom>
          <a:solidFill>
            <a:srgbClr val="00CC66"/>
          </a:solidFill>
          <a:ln w="12700">
            <a:solidFill>
              <a:schemeClr val="tx1"/>
            </a:solidFill>
            <a:miter/>
          </a:ln>
        </p:spPr>
        <p:txBody>
          <a:bodyPr wrap="none" anchor="ctr"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56360" name="Text Box 1121"/>
          <p:cNvSpPr/>
          <p:nvPr/>
        </p:nvSpPr>
        <p:spPr>
          <a:xfrm>
            <a:off x="6553200" y="4114800"/>
            <a:ext cx="2590800" cy="457200"/>
          </a:xfrm>
          <a:prstGeom prst="rect">
            <a:avLst/>
          </a:prstGeom>
          <a:noFill/>
          <a:ln>
            <a:noFill/>
          </a:ln>
        </p:spPr>
        <p:txBody>
          <a:bodyPr>
            <a:spAutoFit/>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r>
              <a:rPr lang="en-US" sz="2400">
                <a:ea typeface="宋体"/>
              </a:rPr>
              <a:t>Knowledge-base</a:t>
            </a:r>
            <a:endParaRPr lang="en-US" sz="2400">
              <a:ea typeface="宋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9220" name="Rectangle 2"/>
          <p:cNvSpPr/>
          <p:nvPr>
            <p:ph type="title"/>
          </p:nvPr>
        </p:nvSpPr>
        <p:spPr>
          <a:xfrm>
            <a:off x="228600" y="228600"/>
            <a:ext cx="8686800" cy="838200"/>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600">
                <a:ea typeface="宋体"/>
              </a:rPr>
              <a:t>Necessity Is the Mother of Invention</a:t>
            </a:r>
            <a:endParaRPr lang="en-US" sz="3600">
              <a:ea typeface="宋体"/>
            </a:endParaRPr>
          </a:p>
        </p:txBody>
      </p:sp>
      <p:sp>
        <p:nvSpPr>
          <p:cNvPr id="9221" name="Rectangle 3"/>
          <p:cNvSpPr/>
          <p:nvPr>
            <p:ph type="body" idx="1"/>
          </p:nvPr>
        </p:nvSpPr>
        <p:spPr>
          <a:xfrm>
            <a:off x="381000" y="1295400"/>
            <a:ext cx="8342313" cy="51816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50000"/>
              </a:lnSpc>
            </a:pPr>
            <a:r>
              <a:rPr lang="en-US" sz="2000" u="sng">
                <a:ea typeface="宋体"/>
              </a:rPr>
              <a:t>Data explosion problem</a:t>
            </a:r>
            <a:r>
              <a:rPr lang="en-US" sz="2400">
                <a:ea typeface="宋体"/>
              </a:rPr>
              <a:t> </a:t>
            </a:r>
            <a:endParaRPr lang="en-US" sz="2400">
              <a:ea typeface="宋体"/>
            </a:endParaRPr>
          </a:p>
          <a:p>
            <a:pPr lvl="1">
              <a:lnSpc>
                <a:spcPct val="150000"/>
              </a:lnSpc>
            </a:pPr>
            <a:r>
              <a:rPr lang="en-US" sz="2000">
                <a:ea typeface="宋体"/>
              </a:rPr>
              <a:t>Automated data collection tools and mature database technology lead to tremendous amounts of data accumulated and/or to be analyzed in databases, data warehouses, and other information repositories          </a:t>
            </a:r>
            <a:endParaRPr lang="en-US" sz="2000">
              <a:ea typeface="宋体"/>
            </a:endParaRPr>
          </a:p>
          <a:p>
            <a:pPr lvl="0">
              <a:lnSpc>
                <a:spcPct val="150000"/>
              </a:lnSpc>
            </a:pPr>
            <a:r>
              <a:rPr lang="en-US" sz="2000" u="sng">
                <a:ea typeface="宋体"/>
              </a:rPr>
              <a:t>We are drowning in data, but starving for knowledge!</a:t>
            </a:r>
            <a:r>
              <a:rPr lang="en-US" sz="2000">
                <a:ea typeface="宋体"/>
              </a:rPr>
              <a:t> </a:t>
            </a:r>
            <a:endParaRPr lang="en-US" sz="2000">
              <a:ea typeface="宋体"/>
            </a:endParaRPr>
          </a:p>
          <a:p>
            <a:pPr lvl="0">
              <a:lnSpc>
                <a:spcPct val="150000"/>
              </a:lnSpc>
            </a:pPr>
            <a:r>
              <a:rPr lang="en-US" sz="2000" u="sng">
                <a:ea typeface="宋体"/>
              </a:rPr>
              <a:t>Solution: Data warehousing and data mining</a:t>
            </a:r>
            <a:endParaRPr lang="en-US" sz="2400">
              <a:ea typeface="宋体"/>
            </a:endParaRPr>
          </a:p>
          <a:p>
            <a:pPr lvl="1">
              <a:lnSpc>
                <a:spcPct val="150000"/>
              </a:lnSpc>
            </a:pPr>
            <a:r>
              <a:rPr lang="en-US" sz="1800">
                <a:ea typeface="宋体"/>
              </a:rPr>
              <a:t>Data warehousing and </a:t>
            </a:r>
            <a:r>
              <a:rPr lang="en-US" sz="2000">
                <a:ea typeface="宋体"/>
              </a:rPr>
              <a:t>on-line analytical processing</a:t>
            </a:r>
            <a:endParaRPr lang="en-US" sz="2000">
              <a:ea typeface="宋体"/>
            </a:endParaRPr>
          </a:p>
          <a:p>
            <a:pPr lvl="1">
              <a:lnSpc>
                <a:spcPct val="150000"/>
              </a:lnSpc>
            </a:pPr>
            <a:r>
              <a:rPr lang="en-US" sz="2000">
                <a:ea typeface="宋体"/>
              </a:rPr>
              <a:t>Mining interesting knowledge (rules, regularities, patterns, constraints) from data in large databases</a:t>
            </a:r>
            <a:endParaRPr lang="en-US" sz="1800">
              <a:ea typeface="宋体"/>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7348" name="Rectangle 2"/>
          <p:cNvSpPr/>
          <p:nvPr>
            <p:ph type="title"/>
          </p:nvPr>
        </p:nvSpPr>
        <p:spPr>
          <a:xfrm>
            <a:off x="381000" y="381000"/>
            <a:ext cx="8229600" cy="762000"/>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200">
                <a:ea typeface="宋体"/>
              </a:rPr>
              <a:t>A Brief History of Data Mining Society</a:t>
            </a:r>
            <a:endParaRPr lang="en-US" sz="3200" b="0">
              <a:ea typeface="宋体"/>
            </a:endParaRPr>
          </a:p>
        </p:txBody>
      </p:sp>
      <p:sp>
        <p:nvSpPr>
          <p:cNvPr id="57349" name="Rectangle 3"/>
          <p:cNvSpPr/>
          <p:nvPr>
            <p:ph type="body" idx="1"/>
          </p:nvPr>
        </p:nvSpPr>
        <p:spPr>
          <a:xfrm>
            <a:off x="381000" y="1371600"/>
            <a:ext cx="8458200" cy="52578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40000"/>
              </a:lnSpc>
            </a:pPr>
            <a:r>
              <a:rPr lang="en-US" sz="1800" u="sng">
                <a:ea typeface="宋体"/>
              </a:rPr>
              <a:t>1989 IJCAI Workshop on Knowledge Discovery in Databases (Piatetsky-Shapiro)</a:t>
            </a:r>
            <a:endParaRPr lang="en-US" sz="1800" u="sng">
              <a:ea typeface="宋体"/>
            </a:endParaRPr>
          </a:p>
          <a:p>
            <a:pPr lvl="1">
              <a:lnSpc>
                <a:spcPct val="140000"/>
              </a:lnSpc>
            </a:pPr>
            <a:r>
              <a:rPr lang="en-US" sz="1400">
                <a:ea typeface="宋体"/>
              </a:rPr>
              <a:t>Knowledge Discovery in Databases (G. Piatetsky-Shapiro and W. Frawley, 1991)</a:t>
            </a:r>
            <a:endParaRPr lang="en-US" sz="1400" u="sng">
              <a:ea typeface="宋体"/>
            </a:endParaRPr>
          </a:p>
          <a:p>
            <a:pPr lvl="0">
              <a:lnSpc>
                <a:spcPct val="140000"/>
              </a:lnSpc>
            </a:pPr>
            <a:r>
              <a:rPr lang="en-US" sz="1800" u="sng">
                <a:ea typeface="宋体"/>
              </a:rPr>
              <a:t>1991-1994 Workshops on Knowledge Discovery in Databases</a:t>
            </a:r>
            <a:endParaRPr lang="en-US" sz="1800" u="sng">
              <a:ea typeface="宋体"/>
            </a:endParaRPr>
          </a:p>
          <a:p>
            <a:pPr lvl="1">
              <a:lnSpc>
                <a:spcPct val="140000"/>
              </a:lnSpc>
            </a:pPr>
            <a:r>
              <a:rPr lang="en-US" sz="1400">
                <a:ea typeface="宋体"/>
              </a:rPr>
              <a:t>Advances in Knowledge Discovery and Data Mining (U. Fayyad, G. Piatetsky-Shapiro, P. Smyth, and R. Uthurusamy, 1996)</a:t>
            </a:r>
            <a:endParaRPr lang="en-US" sz="1400" u="sng">
              <a:ea typeface="宋体"/>
            </a:endParaRPr>
          </a:p>
          <a:p>
            <a:pPr lvl="0">
              <a:lnSpc>
                <a:spcPct val="140000"/>
              </a:lnSpc>
            </a:pPr>
            <a:r>
              <a:rPr lang="en-US" sz="1800" u="sng">
                <a:ea typeface="宋体"/>
              </a:rPr>
              <a:t>1995-1998 International Conferences on Knowledge Discovery in Databases and Data Mining (KDD’95-98)</a:t>
            </a:r>
            <a:endParaRPr lang="en-US" sz="1800" u="sng">
              <a:ea typeface="宋体"/>
            </a:endParaRPr>
          </a:p>
          <a:p>
            <a:pPr lvl="1">
              <a:lnSpc>
                <a:spcPct val="140000"/>
              </a:lnSpc>
            </a:pPr>
            <a:r>
              <a:rPr lang="en-US" sz="1400">
                <a:ea typeface="宋体"/>
              </a:rPr>
              <a:t>Journal of Data Mining and Knowledge Discovery (1997)</a:t>
            </a:r>
            <a:endParaRPr lang="en-US" sz="1400">
              <a:ea typeface="宋体"/>
            </a:endParaRPr>
          </a:p>
          <a:p>
            <a:pPr lvl="0">
              <a:lnSpc>
                <a:spcPct val="140000"/>
              </a:lnSpc>
            </a:pPr>
            <a:r>
              <a:rPr lang="en-US" sz="1800" u="sng">
                <a:ea typeface="宋体"/>
              </a:rPr>
              <a:t>1998 ACM SIGKDD, SIGKDD’1999-2001 conferences, and SIGKDD Explorations</a:t>
            </a:r>
            <a:endParaRPr lang="en-US" sz="1800" u="sng">
              <a:ea typeface="宋体"/>
            </a:endParaRPr>
          </a:p>
          <a:p>
            <a:pPr lvl="0">
              <a:lnSpc>
                <a:spcPct val="140000"/>
              </a:lnSpc>
            </a:pPr>
            <a:r>
              <a:rPr lang="en-US" sz="1800" u="sng">
                <a:ea typeface="宋体"/>
              </a:rPr>
              <a:t>More conferences on data mining</a:t>
            </a:r>
            <a:endParaRPr lang="en-US" sz="1800" u="sng">
              <a:ea typeface="宋体"/>
            </a:endParaRPr>
          </a:p>
          <a:p>
            <a:pPr lvl="1">
              <a:lnSpc>
                <a:spcPct val="140000"/>
              </a:lnSpc>
            </a:pPr>
            <a:r>
              <a:rPr lang="en-US" sz="1400">
                <a:ea typeface="宋体"/>
              </a:rPr>
              <a:t>PAKDD (1997), PKDD (1997), SIAM-Data Mining (2001), (IEEE) ICDM (2001), etc.</a:t>
            </a:r>
            <a:endParaRPr lang="en-US" sz="1400">
              <a:ea typeface="宋体"/>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8372" name="Rectangle 2"/>
          <p:cNvSpPr/>
          <p:nvPr>
            <p:ph type="title"/>
          </p:nvPr>
        </p:nvSpPr>
        <p:spPr>
          <a:xfrm>
            <a:off x="152400" y="228600"/>
            <a:ext cx="8839200" cy="762000"/>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200">
                <a:ea typeface="宋体"/>
              </a:rPr>
              <a:t>Conferences and Journals on Data Mining</a:t>
            </a:r>
            <a:endParaRPr lang="en-US" sz="3200" b="0">
              <a:ea typeface="宋体"/>
            </a:endParaRPr>
          </a:p>
        </p:txBody>
      </p:sp>
      <p:sp>
        <p:nvSpPr>
          <p:cNvPr id="58373" name="Rectangle 3"/>
          <p:cNvSpPr/>
          <p:nvPr>
            <p:ph type="body" idx="1"/>
          </p:nvPr>
        </p:nvSpPr>
        <p:spPr>
          <a:xfrm>
            <a:off x="152400" y="1295400"/>
            <a:ext cx="4419600" cy="52578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en-US" sz="2000">
                <a:ea typeface="宋体"/>
              </a:rPr>
              <a:t>KDD Conferences</a:t>
            </a:r>
            <a:endParaRPr lang="en-US" sz="2000">
              <a:ea typeface="宋体"/>
            </a:endParaRPr>
          </a:p>
          <a:p>
            <a:pPr lvl="1">
              <a:lnSpc>
                <a:spcPct val="100000"/>
              </a:lnSpc>
            </a:pPr>
            <a:r>
              <a:rPr lang="en-US" sz="2000">
                <a:ea typeface="宋体"/>
              </a:rPr>
              <a:t>ACM SIGKDD Int. Conf. on Knowledge Discovery in Databases and Data Mining (</a:t>
            </a:r>
            <a:r>
              <a:rPr lang="en-US" sz="2000">
                <a:solidFill>
                  <a:schemeClr val="hlink"/>
                </a:solidFill>
                <a:ea typeface="宋体"/>
              </a:rPr>
              <a:t>KDD</a:t>
            </a:r>
            <a:r>
              <a:rPr lang="en-US" sz="2000">
                <a:ea typeface="宋体"/>
              </a:rPr>
              <a:t>)</a:t>
            </a:r>
            <a:endParaRPr lang="en-US" sz="2000">
              <a:ea typeface="宋体"/>
            </a:endParaRPr>
          </a:p>
          <a:p>
            <a:pPr lvl="1">
              <a:lnSpc>
                <a:spcPct val="100000"/>
              </a:lnSpc>
            </a:pPr>
            <a:r>
              <a:rPr lang="en-US" sz="2000">
                <a:ea typeface="宋体"/>
              </a:rPr>
              <a:t>SIAM Data Mining Conf. (</a:t>
            </a:r>
            <a:r>
              <a:rPr lang="en-US" sz="2000">
                <a:solidFill>
                  <a:schemeClr val="hlink"/>
                </a:solidFill>
                <a:ea typeface="宋体"/>
              </a:rPr>
              <a:t>SDM</a:t>
            </a:r>
            <a:r>
              <a:rPr lang="en-US" sz="2000">
                <a:ea typeface="宋体"/>
              </a:rPr>
              <a:t>)</a:t>
            </a:r>
            <a:endParaRPr lang="en-US" sz="2000">
              <a:ea typeface="宋体"/>
            </a:endParaRPr>
          </a:p>
          <a:p>
            <a:pPr lvl="1">
              <a:lnSpc>
                <a:spcPct val="100000"/>
              </a:lnSpc>
            </a:pPr>
            <a:r>
              <a:rPr lang="en-US" sz="2000">
                <a:ea typeface="宋体"/>
              </a:rPr>
              <a:t>(IEEE) Int. Conf. on Data Mining (</a:t>
            </a:r>
            <a:r>
              <a:rPr lang="en-US" sz="2000">
                <a:solidFill>
                  <a:schemeClr val="hlink"/>
                </a:solidFill>
                <a:ea typeface="宋体"/>
              </a:rPr>
              <a:t>ICDM</a:t>
            </a:r>
            <a:r>
              <a:rPr lang="en-US" sz="2000">
                <a:ea typeface="宋体"/>
              </a:rPr>
              <a:t>)</a:t>
            </a:r>
            <a:endParaRPr lang="en-US" sz="2000">
              <a:ea typeface="宋体"/>
            </a:endParaRPr>
          </a:p>
          <a:p>
            <a:pPr lvl="1">
              <a:lnSpc>
                <a:spcPct val="100000"/>
              </a:lnSpc>
            </a:pPr>
            <a:r>
              <a:rPr lang="en-US" sz="2000">
                <a:ea typeface="宋体"/>
              </a:rPr>
              <a:t>Conf. on Principles and practices of Knowledge Discovery and Data Mining (</a:t>
            </a:r>
            <a:r>
              <a:rPr lang="en-US" sz="2000">
                <a:solidFill>
                  <a:schemeClr val="hlink"/>
                </a:solidFill>
                <a:ea typeface="宋体"/>
              </a:rPr>
              <a:t>PKDD</a:t>
            </a:r>
            <a:r>
              <a:rPr lang="en-US" sz="2000">
                <a:ea typeface="宋体"/>
              </a:rPr>
              <a:t>)</a:t>
            </a:r>
            <a:endParaRPr lang="en-US" sz="2000">
              <a:ea typeface="宋体"/>
            </a:endParaRPr>
          </a:p>
          <a:p>
            <a:pPr lvl="1">
              <a:lnSpc>
                <a:spcPct val="100000"/>
              </a:lnSpc>
            </a:pPr>
            <a:r>
              <a:rPr lang="en-US" sz="2000">
                <a:ea typeface="宋体"/>
              </a:rPr>
              <a:t>Pacific-Asia Conf. on Knowledge Discovery and Data Mining (</a:t>
            </a:r>
            <a:r>
              <a:rPr lang="en-US" sz="2000">
                <a:solidFill>
                  <a:schemeClr val="hlink"/>
                </a:solidFill>
                <a:ea typeface="宋体"/>
              </a:rPr>
              <a:t>PAKDD</a:t>
            </a:r>
            <a:r>
              <a:rPr lang="en-US" sz="2000">
                <a:ea typeface="宋体"/>
              </a:rPr>
              <a:t>)</a:t>
            </a:r>
            <a:endParaRPr lang="en-US" sz="2000">
              <a:ea typeface="宋体"/>
            </a:endParaRPr>
          </a:p>
        </p:txBody>
      </p:sp>
      <p:sp>
        <p:nvSpPr>
          <p:cNvPr id="58374" name="Rectangle 4"/>
          <p:cNvSpPr/>
          <p:nvPr/>
        </p:nvSpPr>
        <p:spPr>
          <a:xfrm>
            <a:off x="4495800" y="1219200"/>
            <a:ext cx="4343400" cy="5410200"/>
          </a:xfrm>
          <a:prstGeom prst="rect">
            <a:avLst/>
          </a:prstGeom>
          <a:noFill/>
          <a:ln>
            <a:noFill/>
          </a:ln>
        </p:spPr>
        <p:txBody>
          <a:bodyPr lIns="92075" tIns="46038" rIns="92075" bIns="46038"/>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342900" lvl="0" indent="-342900">
              <a:lnSpc>
                <a:spcPct val="110000"/>
              </a:lnSpc>
            </a:pPr>
            <a:r>
              <a:rPr lang="en-US" sz="2400">
                <a:ea typeface="宋体"/>
              </a:rPr>
              <a:t>Other related conferences</a:t>
            </a:r>
            <a:endParaRPr lang="en-US" sz="2400">
              <a:ea typeface="宋体"/>
            </a:endParaRPr>
          </a:p>
          <a:p>
            <a:pPr marL="742950" lvl="1" indent="-285750">
              <a:lnSpc>
                <a:spcPct val="110000"/>
              </a:lnSpc>
            </a:pPr>
            <a:r>
              <a:rPr lang="en-US" sz="2000">
                <a:ea typeface="宋体"/>
              </a:rPr>
              <a:t>ACM SIGMOD</a:t>
            </a:r>
            <a:endParaRPr lang="en-US" sz="2000">
              <a:ea typeface="宋体"/>
            </a:endParaRPr>
          </a:p>
          <a:p>
            <a:pPr marL="742950" lvl="1" indent="-285750">
              <a:lnSpc>
                <a:spcPct val="110000"/>
              </a:lnSpc>
            </a:pPr>
            <a:r>
              <a:rPr lang="en-US" sz="2000">
                <a:ea typeface="宋体"/>
              </a:rPr>
              <a:t>VLDB</a:t>
            </a:r>
            <a:endParaRPr lang="en-US" sz="2000">
              <a:ea typeface="宋体"/>
            </a:endParaRPr>
          </a:p>
          <a:p>
            <a:pPr marL="742950" lvl="1" indent="-285750">
              <a:lnSpc>
                <a:spcPct val="110000"/>
              </a:lnSpc>
            </a:pPr>
            <a:r>
              <a:rPr lang="en-US" sz="2000">
                <a:ea typeface="宋体"/>
              </a:rPr>
              <a:t>(IEEE) ICDE</a:t>
            </a:r>
            <a:endParaRPr lang="en-US" sz="2000">
              <a:ea typeface="宋体"/>
            </a:endParaRPr>
          </a:p>
          <a:p>
            <a:pPr marL="742950" lvl="1" indent="-285750">
              <a:lnSpc>
                <a:spcPct val="110000"/>
              </a:lnSpc>
            </a:pPr>
            <a:r>
              <a:rPr lang="en-US" sz="2000">
                <a:ea typeface="宋体"/>
              </a:rPr>
              <a:t>WWW, SIGIR</a:t>
            </a:r>
            <a:endParaRPr lang="en-US" sz="2000">
              <a:ea typeface="宋体"/>
            </a:endParaRPr>
          </a:p>
          <a:p>
            <a:pPr marL="742950" lvl="1" indent="-285750">
              <a:lnSpc>
                <a:spcPct val="110000"/>
              </a:lnSpc>
            </a:pPr>
            <a:r>
              <a:rPr lang="en-US" sz="2000">
                <a:ea typeface="宋体"/>
              </a:rPr>
              <a:t>ICML, CVPR, NIPS</a:t>
            </a:r>
            <a:endParaRPr lang="en-US">
              <a:ea typeface="宋体"/>
            </a:endParaRPr>
          </a:p>
          <a:p>
            <a:pPr marL="342900" lvl="0" indent="-342900">
              <a:lnSpc>
                <a:spcPct val="110000"/>
              </a:lnSpc>
            </a:pPr>
            <a:r>
              <a:rPr lang="en-US" sz="2400">
                <a:ea typeface="宋体"/>
              </a:rPr>
              <a:t>Journals </a:t>
            </a:r>
            <a:endParaRPr lang="en-US" sz="2400">
              <a:ea typeface="宋体"/>
            </a:endParaRPr>
          </a:p>
          <a:p>
            <a:pPr marL="742950" lvl="1" indent="-285750">
              <a:lnSpc>
                <a:spcPct val="110000"/>
              </a:lnSpc>
            </a:pPr>
            <a:r>
              <a:rPr lang="en-US" sz="2000">
                <a:ea typeface="宋体"/>
              </a:rPr>
              <a:t>Data Mining and Knowledge Discovery (DAMI or DMKD)</a:t>
            </a:r>
            <a:endParaRPr lang="en-US" sz="2000">
              <a:ea typeface="宋体"/>
            </a:endParaRPr>
          </a:p>
          <a:p>
            <a:pPr marL="742950" lvl="1" indent="-285750">
              <a:lnSpc>
                <a:spcPct val="110000"/>
              </a:lnSpc>
            </a:pPr>
            <a:r>
              <a:rPr lang="en-US" sz="2000">
                <a:ea typeface="宋体"/>
              </a:rPr>
              <a:t>IEEE Trans. On Knowledge and Data Eng. (TKDE)</a:t>
            </a:r>
            <a:endParaRPr lang="en-US" sz="2000">
              <a:ea typeface="宋体"/>
            </a:endParaRPr>
          </a:p>
          <a:p>
            <a:pPr marL="742950" lvl="1" indent="-285750">
              <a:lnSpc>
                <a:spcPct val="110000"/>
              </a:lnSpc>
            </a:pPr>
            <a:r>
              <a:rPr lang="en-US" sz="2000">
                <a:ea typeface="宋体"/>
              </a:rPr>
              <a:t>KDD Explorations</a:t>
            </a:r>
            <a:endParaRPr lang="en-US" sz="2000">
              <a:ea typeface="宋体"/>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9396" name="Rectangle 1026"/>
          <p:cNvSpPr/>
          <p:nvPr>
            <p:ph type="title"/>
          </p:nvPr>
        </p:nvSpPr>
        <p:spPr>
          <a:xfrm>
            <a:off x="-228600" y="152400"/>
            <a:ext cx="9601200" cy="838200"/>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2800">
                <a:ea typeface="宋体"/>
              </a:rPr>
              <a:t>Where to Find References?—DBLP, CiteSeer, Google</a:t>
            </a:r>
            <a:endParaRPr lang="en-US" sz="2800" b="0">
              <a:ea typeface="宋体"/>
            </a:endParaRPr>
          </a:p>
        </p:txBody>
      </p:sp>
      <p:sp>
        <p:nvSpPr>
          <p:cNvPr id="59397" name="Rectangle 1027"/>
          <p:cNvSpPr/>
          <p:nvPr>
            <p:ph type="body" idx="1"/>
          </p:nvPr>
        </p:nvSpPr>
        <p:spPr>
          <a:xfrm>
            <a:off x="381000" y="1295400"/>
            <a:ext cx="8686800" cy="52578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00000"/>
              </a:lnSpc>
            </a:pPr>
            <a:r>
              <a:rPr lang="en-US" sz="1800" u="sng">
                <a:ea typeface="宋体"/>
              </a:rPr>
              <a:t>Data mining and KDD (SIGKDD: CDROM)</a:t>
            </a:r>
            <a:endParaRPr lang="en-US" sz="1800" u="sng">
              <a:ea typeface="宋体"/>
            </a:endParaRPr>
          </a:p>
          <a:p>
            <a:pPr lvl="1">
              <a:lnSpc>
                <a:spcPct val="100000"/>
              </a:lnSpc>
            </a:pPr>
            <a:r>
              <a:rPr lang="en-US" sz="1400">
                <a:ea typeface="宋体"/>
              </a:rPr>
              <a:t>Conferences: ACM-SIGKDD, IEEE-ICDM, SIAM-DM, PKDD, PAKDD, etc.</a:t>
            </a:r>
            <a:endParaRPr lang="en-US" sz="1400">
              <a:ea typeface="宋体"/>
            </a:endParaRPr>
          </a:p>
          <a:p>
            <a:pPr lvl="1">
              <a:lnSpc>
                <a:spcPct val="100000"/>
              </a:lnSpc>
            </a:pPr>
            <a:r>
              <a:rPr lang="en-US" sz="1400">
                <a:ea typeface="宋体"/>
              </a:rPr>
              <a:t>Journal: Data Mining and Knowledge Discovery, KDD Explorations</a:t>
            </a:r>
            <a:endParaRPr lang="en-US" sz="1400" u="sng">
              <a:ea typeface="宋体"/>
            </a:endParaRPr>
          </a:p>
          <a:p>
            <a:pPr lvl="0">
              <a:lnSpc>
                <a:spcPct val="100000"/>
              </a:lnSpc>
            </a:pPr>
            <a:r>
              <a:rPr lang="en-US" sz="1800" u="sng">
                <a:ea typeface="宋体"/>
              </a:rPr>
              <a:t>Database systems (SIGMOD: ACM SIGMOD Anthology</a:t>
            </a:r>
            <a:r>
              <a:rPr lang="en-US" sz="1600" u="sng">
                <a:ea typeface="宋体"/>
              </a:rPr>
              <a:t>—</a:t>
            </a:r>
            <a:r>
              <a:rPr lang="en-US" sz="1800" u="sng">
                <a:ea typeface="宋体"/>
              </a:rPr>
              <a:t>CD ROM)</a:t>
            </a:r>
            <a:endParaRPr lang="en-US" sz="1800" u="sng">
              <a:ea typeface="宋体"/>
            </a:endParaRPr>
          </a:p>
          <a:p>
            <a:pPr lvl="1">
              <a:lnSpc>
                <a:spcPct val="100000"/>
              </a:lnSpc>
            </a:pPr>
            <a:r>
              <a:rPr lang="en-US" sz="1400">
                <a:ea typeface="宋体"/>
              </a:rPr>
              <a:t>Conferences: ACM-SIGMOD, ACM-PODS, VLDB, IEEE-ICDE, EDBT, ICDT, DASFAA</a:t>
            </a:r>
            <a:endParaRPr lang="en-US" sz="1400">
              <a:ea typeface="宋体"/>
            </a:endParaRPr>
          </a:p>
          <a:p>
            <a:pPr lvl="1">
              <a:lnSpc>
                <a:spcPct val="100000"/>
              </a:lnSpc>
            </a:pPr>
            <a:r>
              <a:rPr lang="en-US" sz="1400">
                <a:ea typeface="宋体"/>
              </a:rPr>
              <a:t>Journals: IEEE-TKDE, ACM-TODS/TOIS, JIIS, J. ACM, VLDB J., Info. Sys., etc.</a:t>
            </a:r>
            <a:endParaRPr lang="en-US" sz="1400" u="sng">
              <a:ea typeface="宋体"/>
            </a:endParaRPr>
          </a:p>
          <a:p>
            <a:pPr lvl="0">
              <a:lnSpc>
                <a:spcPct val="100000"/>
              </a:lnSpc>
            </a:pPr>
            <a:r>
              <a:rPr lang="en-US" sz="1800" u="sng">
                <a:ea typeface="宋体"/>
              </a:rPr>
              <a:t>AI &amp; Machine Learning</a:t>
            </a:r>
            <a:endParaRPr lang="en-US" sz="1800" u="sng">
              <a:ea typeface="宋体"/>
            </a:endParaRPr>
          </a:p>
          <a:p>
            <a:pPr lvl="1">
              <a:lnSpc>
                <a:spcPct val="100000"/>
              </a:lnSpc>
            </a:pPr>
            <a:r>
              <a:rPr lang="en-US" sz="1400">
                <a:ea typeface="宋体"/>
              </a:rPr>
              <a:t>Conferences: Machine learning (ML), AAAI, IJCAI, COLT (Learning Theory), CVPR, NIPS, etc.</a:t>
            </a:r>
            <a:endParaRPr lang="en-US" sz="1400">
              <a:ea typeface="宋体"/>
            </a:endParaRPr>
          </a:p>
          <a:p>
            <a:pPr lvl="1">
              <a:lnSpc>
                <a:spcPct val="100000"/>
              </a:lnSpc>
            </a:pPr>
            <a:r>
              <a:rPr lang="en-US" sz="1400">
                <a:ea typeface="宋体"/>
              </a:rPr>
              <a:t>Journals: Machine Learning, Artificial Intelligence, Knowledge and Information Systems, IEEE-PAMI, etc.</a:t>
            </a:r>
            <a:endParaRPr lang="en-US" sz="1400">
              <a:ea typeface="宋体"/>
            </a:endParaRPr>
          </a:p>
          <a:p>
            <a:pPr lvl="0">
              <a:lnSpc>
                <a:spcPct val="100000"/>
              </a:lnSpc>
            </a:pPr>
            <a:r>
              <a:rPr lang="en-US" sz="1800" u="sng">
                <a:ea typeface="宋体"/>
              </a:rPr>
              <a:t>Web and IR</a:t>
            </a:r>
            <a:r>
              <a:rPr lang="en-US" sz="1600" b="1" u="sng">
                <a:ea typeface="宋体"/>
              </a:rPr>
              <a:t> </a:t>
            </a:r>
            <a:endParaRPr lang="en-US" sz="1600" b="1" u="sng">
              <a:ea typeface="宋体"/>
            </a:endParaRPr>
          </a:p>
          <a:p>
            <a:pPr lvl="1">
              <a:lnSpc>
                <a:spcPct val="100000"/>
              </a:lnSpc>
            </a:pPr>
            <a:r>
              <a:rPr lang="en-US" sz="1400">
                <a:ea typeface="宋体"/>
              </a:rPr>
              <a:t>Conferences: SIGIR, WWW, CIKM, etc.</a:t>
            </a:r>
            <a:endParaRPr lang="en-US" sz="1400">
              <a:ea typeface="宋体"/>
            </a:endParaRPr>
          </a:p>
          <a:p>
            <a:pPr lvl="1">
              <a:lnSpc>
                <a:spcPct val="100000"/>
              </a:lnSpc>
            </a:pPr>
            <a:r>
              <a:rPr lang="en-US" sz="1400">
                <a:ea typeface="宋体"/>
              </a:rPr>
              <a:t>Journals: WWW: Internet and Web Information Systems, </a:t>
            </a:r>
            <a:endParaRPr lang="en-US" sz="1400">
              <a:ea typeface="宋体"/>
            </a:endParaRPr>
          </a:p>
          <a:p>
            <a:pPr lvl="0">
              <a:lnSpc>
                <a:spcPct val="100000"/>
              </a:lnSpc>
            </a:pPr>
            <a:r>
              <a:rPr lang="en-US" sz="1800" u="sng">
                <a:ea typeface="宋体"/>
              </a:rPr>
              <a:t>Statistics</a:t>
            </a:r>
            <a:endParaRPr lang="en-US" sz="1800" u="sng">
              <a:ea typeface="宋体"/>
            </a:endParaRPr>
          </a:p>
          <a:p>
            <a:pPr lvl="1">
              <a:lnSpc>
                <a:spcPct val="100000"/>
              </a:lnSpc>
            </a:pPr>
            <a:r>
              <a:rPr lang="en-US" sz="1400">
                <a:ea typeface="宋体"/>
              </a:rPr>
              <a:t>Conferences: Joint Stat. Meeting, etc.</a:t>
            </a:r>
            <a:endParaRPr lang="en-US" sz="1400">
              <a:ea typeface="宋体"/>
            </a:endParaRPr>
          </a:p>
          <a:p>
            <a:pPr lvl="1">
              <a:lnSpc>
                <a:spcPct val="100000"/>
              </a:lnSpc>
            </a:pPr>
            <a:r>
              <a:rPr lang="en-US" sz="1400">
                <a:ea typeface="宋体"/>
              </a:rPr>
              <a:t>Journals: Annals of statistics, etc.</a:t>
            </a:r>
            <a:endParaRPr lang="en-US" sz="1400">
              <a:ea typeface="宋体"/>
            </a:endParaRPr>
          </a:p>
          <a:p>
            <a:pPr lvl="0">
              <a:lnSpc>
                <a:spcPct val="100000"/>
              </a:lnSpc>
            </a:pPr>
            <a:r>
              <a:rPr lang="en-US" sz="1800" u="sng">
                <a:ea typeface="宋体"/>
              </a:rPr>
              <a:t>Visualization</a:t>
            </a:r>
            <a:endParaRPr lang="en-US" sz="1800" u="sng">
              <a:ea typeface="宋体"/>
            </a:endParaRPr>
          </a:p>
          <a:p>
            <a:pPr lvl="1">
              <a:lnSpc>
                <a:spcPct val="100000"/>
              </a:lnSpc>
            </a:pPr>
            <a:r>
              <a:rPr lang="en-US" sz="1400">
                <a:ea typeface="宋体"/>
              </a:rPr>
              <a:t>Conference proceedings: CHI, ACM-SIGGraph, etc.</a:t>
            </a:r>
            <a:endParaRPr lang="en-US" sz="1400">
              <a:ea typeface="宋体"/>
            </a:endParaRPr>
          </a:p>
          <a:p>
            <a:pPr lvl="1">
              <a:lnSpc>
                <a:spcPct val="100000"/>
              </a:lnSpc>
            </a:pPr>
            <a:r>
              <a:rPr lang="en-US" sz="1400">
                <a:ea typeface="宋体"/>
              </a:rPr>
              <a:t>Journals: IEEE Trans. visualization and computer graphics, etc.</a:t>
            </a:r>
            <a:endParaRPr lang="en-US" sz="1400">
              <a:ea typeface="宋体"/>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60420" name="Rectangle 2"/>
          <p:cNvSpPr/>
          <p:nvPr>
            <p:ph type="title"/>
          </p:nvPr>
        </p:nvSpPr>
        <p:spPr>
          <a:xfrm>
            <a:off x="457200" y="304800"/>
            <a:ext cx="7993063" cy="554038"/>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600">
                <a:ea typeface="宋体"/>
              </a:rPr>
              <a:t>Reference</a:t>
            </a:r>
            <a:endParaRPr lang="en-US">
              <a:ea typeface="宋体"/>
            </a:endParaRPr>
          </a:p>
        </p:txBody>
      </p:sp>
      <p:sp>
        <p:nvSpPr>
          <p:cNvPr id="60421" name="Rectangle 3"/>
          <p:cNvSpPr/>
          <p:nvPr>
            <p:ph type="body" idx="1"/>
          </p:nvPr>
        </p:nvSpPr>
        <p:spPr>
          <a:xfrm>
            <a:off x="304800" y="1295400"/>
            <a:ext cx="8534400" cy="50292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30000"/>
              </a:lnSpc>
            </a:pPr>
            <a:endParaRPr lang="en-US" sz="1400">
              <a:ea typeface="宋体"/>
            </a:endParaRPr>
          </a:p>
          <a:p>
            <a:pPr lvl="0">
              <a:lnSpc>
                <a:spcPct val="130000"/>
              </a:lnSpc>
            </a:pPr>
            <a:r>
              <a:rPr lang="en-US" sz="1400">
                <a:ea typeface="宋体"/>
                <a:hlinkClick r:id="rId2"/>
              </a:rPr>
              <a:t>http://www.cs.uiuc.edu/homes/hanj/</a:t>
            </a:r>
            <a:r>
              <a:rPr lang="en-US" sz="1400">
                <a:ea typeface="宋体"/>
              </a:rPr>
              <a:t>, Jiawei han’s lecture ppt.</a:t>
            </a:r>
            <a:endParaRPr lang="en-US" sz="1400">
              <a:ea typeface="宋体"/>
            </a:endParaRPr>
          </a:p>
          <a:p>
            <a:pPr lvl="0">
              <a:lnSpc>
                <a:spcPct val="130000"/>
              </a:lnSpc>
            </a:pPr>
            <a:r>
              <a:rPr lang="en-US" sz="1400">
                <a:ea typeface="宋体"/>
                <a:hlinkClick r:id="rId3"/>
              </a:rPr>
              <a:t>http://www.comp.nus.edu.sg/~atung/</a:t>
            </a:r>
            <a:r>
              <a:rPr lang="en-US" sz="1400">
                <a:ea typeface="宋体"/>
              </a:rPr>
              <a:t>, Anthony Tung’s lecture ppt.</a:t>
            </a:r>
            <a:endParaRPr lang="en-US" sz="1400">
              <a:ea typeface="宋体"/>
            </a:endParaRPr>
          </a:p>
          <a:p>
            <a:pPr lvl="0">
              <a:lnSpc>
                <a:spcPct val="130000"/>
              </a:lnSpc>
            </a:pPr>
            <a:r>
              <a:rPr lang="en-US" sz="1400">
                <a:ea typeface="宋体"/>
              </a:rPr>
              <a:t>T. Dasu and T. Johnson.  Exploratory Data Mining and Data Cleaning. John Wiley &amp; Sons, 2003</a:t>
            </a:r>
            <a:endParaRPr lang="en-US" sz="1400">
              <a:ea typeface="宋体"/>
            </a:endParaRPr>
          </a:p>
          <a:p>
            <a:pPr lvl="0">
              <a:lnSpc>
                <a:spcPct val="130000"/>
              </a:lnSpc>
            </a:pPr>
            <a:r>
              <a:rPr lang="en-US" sz="1400">
                <a:ea typeface="宋体"/>
              </a:rPr>
              <a:t>U. M. Fayyad, G. Piatetsky-Shapiro, P. Smyth, and R. Uthurusamy. Advances in Knowledge Discovery and Data Mining. AAAI/MIT Press, 1996</a:t>
            </a:r>
            <a:endParaRPr lang="en-US" sz="1400">
              <a:ea typeface="宋体"/>
            </a:endParaRPr>
          </a:p>
          <a:p>
            <a:pPr lvl="0">
              <a:lnSpc>
                <a:spcPct val="130000"/>
              </a:lnSpc>
            </a:pPr>
            <a:r>
              <a:rPr lang="en-US" sz="1400">
                <a:ea typeface="宋体"/>
              </a:rPr>
              <a:t>U. Fayyad, G. Grinstein, and A. Wierse, Information Visualization in Data Mining and Knowledge Discovery, Morgan Kaufmann, 2001</a:t>
            </a:r>
            <a:endParaRPr lang="en-US" sz="1400">
              <a:ea typeface="宋体"/>
            </a:endParaRPr>
          </a:p>
          <a:p>
            <a:pPr lvl="0">
              <a:lnSpc>
                <a:spcPct val="130000"/>
              </a:lnSpc>
            </a:pPr>
            <a:r>
              <a:rPr lang="en-US" sz="1400">
                <a:solidFill>
                  <a:schemeClr val="hlink"/>
                </a:solidFill>
                <a:ea typeface="宋体"/>
              </a:rPr>
              <a:t>J. Han and M. Kamber. Data Mining: Concepts and Techniques. 2</a:t>
            </a:r>
            <a:r>
              <a:rPr lang="en-US" sz="1400" baseline="30000">
                <a:solidFill>
                  <a:schemeClr val="hlink"/>
                </a:solidFill>
                <a:ea typeface="宋体"/>
              </a:rPr>
              <a:t>nd</a:t>
            </a:r>
            <a:r>
              <a:rPr lang="en-US" sz="1400">
                <a:solidFill>
                  <a:schemeClr val="hlink"/>
                </a:solidFill>
                <a:ea typeface="宋体"/>
              </a:rPr>
              <a:t> ed., Morgan Kaufmann, 2005</a:t>
            </a:r>
            <a:endParaRPr lang="en-US" sz="1400">
              <a:solidFill>
                <a:schemeClr val="hlink"/>
              </a:solidFill>
              <a:ea typeface="宋体"/>
            </a:endParaRPr>
          </a:p>
          <a:p>
            <a:pPr lvl="0">
              <a:lnSpc>
                <a:spcPct val="130000"/>
              </a:lnSpc>
            </a:pPr>
            <a:r>
              <a:rPr lang="en-US" sz="1400">
                <a:ea typeface="宋体"/>
              </a:rPr>
              <a:t>D. J. Hand, H. Mannila, and P. Smyth, Principles of Data Mining, MIT Press, 2001</a:t>
            </a:r>
            <a:endParaRPr lang="en-US" sz="1400">
              <a:ea typeface="宋体"/>
            </a:endParaRPr>
          </a:p>
          <a:p>
            <a:pPr lvl="0">
              <a:lnSpc>
                <a:spcPct val="130000"/>
              </a:lnSpc>
            </a:pPr>
            <a:r>
              <a:rPr lang="en-US" sz="1400">
                <a:ea typeface="宋体"/>
              </a:rPr>
              <a:t>T. Hastie, R. Tibshirani, and J. Friedman, The Elements of Statistical Learning: Data Mining, Inference, and Prediction, Springer-Verlag, 2001</a:t>
            </a:r>
            <a:endParaRPr lang="en-US" sz="1400">
              <a:ea typeface="宋体"/>
            </a:endParaRPr>
          </a:p>
          <a:p>
            <a:pPr lvl="0">
              <a:lnSpc>
                <a:spcPct val="130000"/>
              </a:lnSpc>
            </a:pPr>
            <a:r>
              <a:rPr lang="en-US" sz="1400">
                <a:ea typeface="宋体"/>
              </a:rPr>
              <a:t>T. M. Mitchell, Machine Learning, McGraw Hill, 1997</a:t>
            </a:r>
            <a:endParaRPr lang="en-US" sz="1400">
              <a:ea typeface="宋体"/>
            </a:endParaRPr>
          </a:p>
          <a:p>
            <a:pPr lvl="0">
              <a:lnSpc>
                <a:spcPct val="130000"/>
              </a:lnSpc>
            </a:pPr>
            <a:r>
              <a:rPr lang="en-US" sz="1400">
                <a:ea typeface="宋体"/>
              </a:rPr>
              <a:t>G. Piatetsky-Shapiro and W. J. Frawley. Knowledge Discovery in Databases. AAAI/MIT Press, 1991</a:t>
            </a:r>
            <a:endParaRPr lang="en-US" sz="1400">
              <a:ea typeface="宋体"/>
            </a:endParaRPr>
          </a:p>
          <a:p>
            <a:pPr lvl="0">
              <a:lnSpc>
                <a:spcPct val="130000"/>
              </a:lnSpc>
            </a:pPr>
            <a:r>
              <a:rPr lang="en-US" sz="1400">
                <a:ea typeface="宋体"/>
              </a:rPr>
              <a:t>S. M. Weiss and N. Indurkhya, Predictive Data Mining, Morgan Kaufmann, 1998</a:t>
            </a:r>
            <a:endParaRPr lang="en-US" sz="1400">
              <a:ea typeface="宋体"/>
            </a:endParaRPr>
          </a:p>
          <a:p>
            <a:pPr lvl="0">
              <a:lnSpc>
                <a:spcPct val="130000"/>
              </a:lnSpc>
            </a:pPr>
            <a:r>
              <a:rPr lang="en-US" sz="1400">
                <a:solidFill>
                  <a:schemeClr val="hlink"/>
                </a:solidFill>
                <a:ea typeface="宋体"/>
              </a:rPr>
              <a:t>I. H. Witten and E. Frank,  Data Mining: Practical Machine Learning Tools and Techniques with Java Implementations, 2</a:t>
            </a:r>
            <a:r>
              <a:rPr lang="en-US" sz="1400" baseline="30000">
                <a:solidFill>
                  <a:schemeClr val="hlink"/>
                </a:solidFill>
                <a:ea typeface="宋体"/>
              </a:rPr>
              <a:t>nd</a:t>
            </a:r>
            <a:r>
              <a:rPr lang="en-US" sz="1400">
                <a:solidFill>
                  <a:schemeClr val="hlink"/>
                </a:solidFill>
                <a:ea typeface="宋体"/>
              </a:rPr>
              <a:t> ed., Morgan Kaufmann, 2005</a:t>
            </a:r>
            <a:endParaRPr lang="en-US" sz="1400">
              <a:solidFill>
                <a:schemeClr val="hlink"/>
              </a:solidFill>
              <a:ea typeface="宋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0244" name="Rectangle 1026"/>
          <p:cNvSpPr/>
          <p:nvPr>
            <p:ph type="title"/>
          </p:nvPr>
        </p:nvSpPr>
        <p:spPr>
          <a:xfrm>
            <a:off x="381000" y="347663"/>
            <a:ext cx="8229600" cy="642937"/>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600">
                <a:ea typeface="宋体"/>
              </a:rPr>
              <a:t>Evolution of Database Technology</a:t>
            </a:r>
            <a:endParaRPr lang="en-US" sz="2000" b="0">
              <a:ea typeface="宋体"/>
            </a:endParaRPr>
          </a:p>
        </p:txBody>
      </p:sp>
      <p:sp>
        <p:nvSpPr>
          <p:cNvPr id="10245" name="Rectangle 1027"/>
          <p:cNvSpPr/>
          <p:nvPr>
            <p:ph type="body" idx="1"/>
          </p:nvPr>
        </p:nvSpPr>
        <p:spPr>
          <a:xfrm>
            <a:off x="381000" y="1371600"/>
            <a:ext cx="8382000" cy="51054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10000"/>
              </a:lnSpc>
            </a:pPr>
            <a:r>
              <a:rPr lang="en-US" sz="2000">
                <a:ea typeface="宋体"/>
              </a:rPr>
              <a:t>1960s:</a:t>
            </a:r>
            <a:endParaRPr lang="en-US" sz="2000">
              <a:ea typeface="宋体"/>
            </a:endParaRPr>
          </a:p>
          <a:p>
            <a:pPr lvl="1">
              <a:lnSpc>
                <a:spcPct val="110000"/>
              </a:lnSpc>
            </a:pPr>
            <a:r>
              <a:rPr lang="en-US" sz="1800">
                <a:ea typeface="宋体"/>
              </a:rPr>
              <a:t>Data collection, database creation, IMS and network DBMS</a:t>
            </a:r>
            <a:endParaRPr lang="en-US" sz="1800">
              <a:ea typeface="宋体"/>
            </a:endParaRPr>
          </a:p>
          <a:p>
            <a:pPr lvl="0">
              <a:lnSpc>
                <a:spcPct val="110000"/>
              </a:lnSpc>
            </a:pPr>
            <a:r>
              <a:rPr lang="en-US" sz="2000">
                <a:ea typeface="宋体"/>
              </a:rPr>
              <a:t>1970s: </a:t>
            </a:r>
            <a:endParaRPr lang="en-US" sz="2000">
              <a:ea typeface="宋体"/>
            </a:endParaRPr>
          </a:p>
          <a:p>
            <a:pPr lvl="1">
              <a:lnSpc>
                <a:spcPct val="110000"/>
              </a:lnSpc>
            </a:pPr>
            <a:r>
              <a:rPr lang="en-US" sz="1800">
                <a:ea typeface="宋体"/>
              </a:rPr>
              <a:t>Relational data model, relational DBMS implementation</a:t>
            </a:r>
            <a:endParaRPr lang="en-US" sz="1800">
              <a:ea typeface="宋体"/>
            </a:endParaRPr>
          </a:p>
          <a:p>
            <a:pPr lvl="0">
              <a:lnSpc>
                <a:spcPct val="110000"/>
              </a:lnSpc>
            </a:pPr>
            <a:r>
              <a:rPr lang="en-US" sz="2000">
                <a:ea typeface="宋体"/>
              </a:rPr>
              <a:t>1980s: </a:t>
            </a:r>
            <a:endParaRPr lang="en-US" sz="2000">
              <a:ea typeface="宋体"/>
            </a:endParaRPr>
          </a:p>
          <a:p>
            <a:pPr lvl="1">
              <a:lnSpc>
                <a:spcPct val="110000"/>
              </a:lnSpc>
            </a:pPr>
            <a:r>
              <a:rPr lang="en-US" sz="1800">
                <a:ea typeface="宋体"/>
              </a:rPr>
              <a:t>RDBMS, advanced data models (extended-relational, OO, deductive, etc.) </a:t>
            </a:r>
            <a:endParaRPr lang="en-US" sz="1800">
              <a:ea typeface="宋体"/>
            </a:endParaRPr>
          </a:p>
          <a:p>
            <a:pPr lvl="1">
              <a:lnSpc>
                <a:spcPct val="110000"/>
              </a:lnSpc>
            </a:pPr>
            <a:r>
              <a:rPr lang="en-US" sz="1800">
                <a:ea typeface="宋体"/>
              </a:rPr>
              <a:t>Application-oriented DBMS (spatial, scientific, engineering, etc.)</a:t>
            </a:r>
            <a:endParaRPr lang="en-US" sz="1800">
              <a:ea typeface="宋体"/>
            </a:endParaRPr>
          </a:p>
          <a:p>
            <a:pPr lvl="0">
              <a:lnSpc>
                <a:spcPct val="110000"/>
              </a:lnSpc>
            </a:pPr>
            <a:r>
              <a:rPr lang="en-US" sz="2000">
                <a:ea typeface="宋体"/>
              </a:rPr>
              <a:t>1990s: </a:t>
            </a:r>
            <a:endParaRPr lang="en-US" sz="2000">
              <a:ea typeface="宋体"/>
            </a:endParaRPr>
          </a:p>
          <a:p>
            <a:pPr lvl="1">
              <a:lnSpc>
                <a:spcPct val="110000"/>
              </a:lnSpc>
            </a:pPr>
            <a:r>
              <a:rPr lang="en-US" sz="1800">
                <a:ea typeface="宋体"/>
              </a:rPr>
              <a:t>Data mining, data warehousing, multimedia databases, and Web databases</a:t>
            </a:r>
            <a:endParaRPr lang="en-US" sz="1800">
              <a:ea typeface="宋体"/>
            </a:endParaRPr>
          </a:p>
          <a:p>
            <a:pPr lvl="0">
              <a:lnSpc>
                <a:spcPct val="110000"/>
              </a:lnSpc>
            </a:pPr>
            <a:r>
              <a:rPr lang="en-US" sz="2000">
                <a:ea typeface="宋体"/>
              </a:rPr>
              <a:t>2000s</a:t>
            </a:r>
            <a:endParaRPr lang="en-US" sz="2000">
              <a:ea typeface="宋体"/>
            </a:endParaRPr>
          </a:p>
          <a:p>
            <a:pPr lvl="1">
              <a:lnSpc>
                <a:spcPct val="110000"/>
              </a:lnSpc>
            </a:pPr>
            <a:r>
              <a:rPr lang="en-US" sz="1800">
                <a:ea typeface="宋体"/>
              </a:rPr>
              <a:t>Stream data management and mining</a:t>
            </a:r>
            <a:endParaRPr lang="en-US" sz="1800">
              <a:ea typeface="宋体"/>
            </a:endParaRPr>
          </a:p>
          <a:p>
            <a:pPr lvl="1">
              <a:lnSpc>
                <a:spcPct val="110000"/>
              </a:lnSpc>
            </a:pPr>
            <a:r>
              <a:rPr lang="en-US" sz="1800">
                <a:ea typeface="宋体"/>
              </a:rPr>
              <a:t>Data mining and its applications</a:t>
            </a:r>
            <a:endParaRPr lang="en-US" sz="1800">
              <a:ea typeface="宋体"/>
            </a:endParaRPr>
          </a:p>
          <a:p>
            <a:pPr lvl="1">
              <a:lnSpc>
                <a:spcPct val="110000"/>
              </a:lnSpc>
            </a:pPr>
            <a:r>
              <a:rPr lang="en-US" sz="1800">
                <a:ea typeface="宋体"/>
              </a:rPr>
              <a:t>Web technology (XML, data integration) and global information systems</a:t>
            </a:r>
            <a:r>
              <a:rPr lang="en-US" sz="900">
                <a:ea typeface="宋体"/>
              </a:rPr>
              <a:t> </a:t>
            </a:r>
            <a:endParaRPr lang="en-US" sz="900">
              <a:ea typeface="宋体"/>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1268" name="Rectangle 2"/>
          <p:cNvSpPr/>
          <p:nvPr>
            <p:ph type="title"/>
          </p:nvPr>
        </p:nvSpPr>
        <p:spPr>
          <a:xfrm>
            <a:off x="901700" y="300038"/>
            <a:ext cx="6794500" cy="619125"/>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600">
                <a:ea typeface="宋体"/>
              </a:rPr>
              <a:t>What Is Data Mining?</a:t>
            </a:r>
            <a:endParaRPr lang="en-US" sz="3600">
              <a:ea typeface="宋体"/>
            </a:endParaRPr>
          </a:p>
        </p:txBody>
      </p:sp>
      <p:sp>
        <p:nvSpPr>
          <p:cNvPr id="11269" name="Rectangle 3"/>
          <p:cNvSpPr/>
          <p:nvPr>
            <p:ph type="body" idx="1"/>
          </p:nvPr>
        </p:nvSpPr>
        <p:spPr>
          <a:xfrm>
            <a:off x="381000" y="1371600"/>
            <a:ext cx="8153400" cy="51054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10000"/>
              </a:lnSpc>
            </a:pPr>
            <a:r>
              <a:rPr lang="en-US" sz="2400">
                <a:ea typeface="宋体"/>
              </a:rPr>
              <a:t>Data mining (knowledge discovery from data) </a:t>
            </a:r>
            <a:endParaRPr lang="en-US" sz="2400">
              <a:ea typeface="宋体"/>
            </a:endParaRPr>
          </a:p>
          <a:p>
            <a:pPr lvl="1">
              <a:lnSpc>
                <a:spcPct val="110000"/>
              </a:lnSpc>
            </a:pPr>
            <a:r>
              <a:rPr lang="en-US" sz="2000">
                <a:ea typeface="宋体"/>
              </a:rPr>
              <a:t>Extraction of interesting </a:t>
            </a:r>
            <a:r>
              <a:rPr lang="en-US" sz="1600">
                <a:ea typeface="宋体"/>
              </a:rPr>
              <a:t>(</a:t>
            </a:r>
            <a:r>
              <a:rPr lang="en-GB" sz="2000" u="sng">
                <a:ea typeface="宋体"/>
              </a:rPr>
              <a:t>non-trivial,</a:t>
            </a:r>
            <a:r>
              <a:rPr lang="en-GB" sz="2000">
                <a:ea typeface="宋体"/>
              </a:rPr>
              <a:t> </a:t>
            </a:r>
            <a:r>
              <a:rPr lang="en-GB" sz="2000" u="sng">
                <a:ea typeface="宋体"/>
              </a:rPr>
              <a:t>implicit</a:t>
            </a:r>
            <a:r>
              <a:rPr lang="en-GB" sz="2000">
                <a:ea typeface="宋体"/>
              </a:rPr>
              <a:t>, </a:t>
            </a:r>
            <a:r>
              <a:rPr lang="en-GB" sz="2000" u="sng">
                <a:ea typeface="宋体"/>
              </a:rPr>
              <a:t>previously unknown</a:t>
            </a:r>
            <a:r>
              <a:rPr lang="en-GB" sz="2000">
                <a:ea typeface="宋体"/>
              </a:rPr>
              <a:t> and </a:t>
            </a:r>
            <a:r>
              <a:rPr lang="en-GB" sz="2000" u="sng">
                <a:ea typeface="宋体"/>
              </a:rPr>
              <a:t>potentially useful)</a:t>
            </a:r>
            <a:r>
              <a:rPr lang="en-GB" sz="2800">
                <a:ea typeface="宋体"/>
              </a:rPr>
              <a:t> </a:t>
            </a:r>
            <a:r>
              <a:rPr lang="en-GB" sz="2000">
                <a:ea typeface="宋体"/>
              </a:rPr>
              <a:t>patterns or knowledge from huge amount of data</a:t>
            </a:r>
            <a:endParaRPr lang="en-GB" sz="2000">
              <a:ea typeface="宋体"/>
            </a:endParaRPr>
          </a:p>
          <a:p>
            <a:pPr lvl="1">
              <a:lnSpc>
                <a:spcPct val="110000"/>
              </a:lnSpc>
            </a:pPr>
            <a:r>
              <a:rPr lang="en-US" sz="2000">
                <a:ea typeface="宋体"/>
              </a:rPr>
              <a:t>Data mining: a misnomer?</a:t>
            </a:r>
            <a:endParaRPr lang="en-GB" sz="1600">
              <a:ea typeface="宋体"/>
            </a:endParaRPr>
          </a:p>
          <a:p>
            <a:pPr lvl="0">
              <a:lnSpc>
                <a:spcPct val="110000"/>
              </a:lnSpc>
            </a:pPr>
            <a:r>
              <a:rPr lang="en-US" sz="2400">
                <a:ea typeface="宋体"/>
              </a:rPr>
              <a:t>Alternative names</a:t>
            </a:r>
            <a:endParaRPr lang="en-US" sz="2400">
              <a:ea typeface="宋体"/>
            </a:endParaRPr>
          </a:p>
          <a:p>
            <a:pPr lvl="1">
              <a:lnSpc>
                <a:spcPct val="110000"/>
              </a:lnSpc>
            </a:pPr>
            <a:r>
              <a:rPr lang="en-US" sz="2000">
                <a:ea typeface="宋体"/>
              </a:rPr>
              <a:t>Knowledge discovery (mining) in databases (KDD), knowledge extraction, data/pattern analysis, data archeology, data dredging, information harvesting, business intelligence, etc.</a:t>
            </a:r>
            <a:endParaRPr lang="en-US" sz="2000">
              <a:ea typeface="宋体"/>
            </a:endParaRPr>
          </a:p>
          <a:p>
            <a:pPr lvl="0">
              <a:lnSpc>
                <a:spcPct val="110000"/>
              </a:lnSpc>
            </a:pPr>
            <a:r>
              <a:rPr lang="en-US" sz="2400">
                <a:ea typeface="宋体"/>
              </a:rPr>
              <a:t>Watch out: Is everything “data mining”?</a:t>
            </a:r>
            <a:endParaRPr lang="en-US" sz="2400">
              <a:ea typeface="宋体"/>
            </a:endParaRPr>
          </a:p>
          <a:p>
            <a:pPr lvl="1">
              <a:lnSpc>
                <a:spcPct val="110000"/>
              </a:lnSpc>
            </a:pPr>
            <a:r>
              <a:rPr lang="en-US" sz="2000">
                <a:ea typeface="宋体"/>
              </a:rPr>
              <a:t>(Deductive) query processing.   </a:t>
            </a:r>
            <a:endParaRPr lang="en-US" sz="2000">
              <a:ea typeface="宋体"/>
            </a:endParaRPr>
          </a:p>
          <a:p>
            <a:pPr lvl="1">
              <a:lnSpc>
                <a:spcPct val="110000"/>
              </a:lnSpc>
            </a:pPr>
            <a:r>
              <a:rPr lang="en-US" sz="2000">
                <a:ea typeface="宋体"/>
              </a:rPr>
              <a:t>Expert systems or small ML/statistical programs</a:t>
            </a:r>
            <a:endParaRPr lang="en-US" sz="2000">
              <a:ea typeface="宋体"/>
            </a:endParaRPr>
          </a:p>
        </p:txBody>
      </p:sp>
      <p:pic>
        <p:nvPicPr>
          <p:cNvPr id="11270" name="Object 2"/>
          <p:cNvPicPr/>
          <p:nvPr/>
        </p:nvPicPr>
        <p:blipFill>
          <a:blip r:embed="rId2"/>
          <a:stretch/>
        </p:blipFill>
        <p:spPr>
          <a:xfrm>
            <a:off x="7848600" y="0"/>
            <a:ext cx="1087438" cy="1295400"/>
          </a:xfrm>
          <a:prstGeom prst="rect">
            <a:avLst/>
          </a:prstGeom>
          <a:noFill/>
          <a:ln>
            <a:noFill/>
          </a:ln>
        </p:spPr>
      </p:pic>
      <p:pic>
        <p:nvPicPr>
          <p:cNvPr id="11271" name="Object 3"/>
          <p:cNvPicPr/>
          <p:nvPr/>
        </p:nvPicPr>
        <p:blipFill>
          <a:blip r:embed="rId3"/>
          <a:stretch/>
        </p:blipFill>
        <p:spPr>
          <a:xfrm>
            <a:off x="7239000" y="5105400"/>
            <a:ext cx="1905000" cy="139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2292" name="Rectangle 2"/>
          <p:cNvSpPr/>
          <p:nvPr>
            <p:ph type="title"/>
          </p:nvPr>
        </p:nvSpPr>
        <p:spPr>
          <a:xfrm>
            <a:off x="762000" y="228600"/>
            <a:ext cx="7716838" cy="762000"/>
          </a:xfrm>
          <a:prstGeom prst="rect">
            <a:avLst/>
          </a:prstGeom>
          <a:noFill/>
          <a:ln>
            <a:miter/>
          </a:ln>
        </p:spPr>
        <p:txBody>
          <a:bodyPr vert="horz" wrap="square" lIns="91440" tIns="45720" rIns="91440" bIns="45720" anchor="b"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zh-CN">
                <a:ea typeface="宋体"/>
              </a:rPr>
              <a:t>数据挖掘与</a:t>
            </a:r>
            <a:r>
              <a:rPr lang="en-US">
                <a:ea typeface="宋体"/>
              </a:rPr>
              <a:t>KDD </a:t>
            </a:r>
            <a:endParaRPr lang="zh-CN">
              <a:ea typeface="宋体"/>
            </a:endParaRPr>
          </a:p>
        </p:txBody>
      </p:sp>
      <p:sp>
        <p:nvSpPr>
          <p:cNvPr id="12293" name="Rectangle 3"/>
          <p:cNvSpPr/>
          <p:nvPr>
            <p:ph type="body" idx="1"/>
          </p:nvPr>
        </p:nvSpPr>
        <p:spPr>
          <a:xfrm>
            <a:off x="381000" y="1447800"/>
            <a:ext cx="8458200" cy="5105400"/>
          </a:xfrm>
          <a:prstGeom prst="rect">
            <a:avLst/>
          </a:prstGeom>
          <a:noFill/>
          <a:ln>
            <a:miter/>
          </a:ln>
        </p:spPr>
        <p:txBody>
          <a:bodyPr vert="horz" wrap="square" lIns="91440" tIns="45720" rIns="91440" bIns="45720"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r>
              <a:rPr lang="zh-CN">
                <a:ea typeface="宋体"/>
              </a:rPr>
              <a:t>也可以把数据挖掘作为</a:t>
            </a:r>
            <a:r>
              <a:rPr lang="en-US">
                <a:ea typeface="宋体"/>
              </a:rPr>
              <a:t>KDD</a:t>
            </a:r>
            <a:r>
              <a:rPr lang="zh-CN">
                <a:ea typeface="宋体"/>
              </a:rPr>
              <a:t>的一个步骤。</a:t>
            </a:r>
            <a:endParaRPr lang="zh-CN">
              <a:ea typeface="宋体"/>
            </a:endParaRPr>
          </a:p>
          <a:p>
            <a:pPr lvl="1" algn="just"/>
            <a:r>
              <a:rPr lang="en-US">
                <a:ea typeface="宋体"/>
              </a:rPr>
              <a:t>KDD </a:t>
            </a:r>
            <a:r>
              <a:rPr lang="zh-CN">
                <a:ea typeface="宋体"/>
              </a:rPr>
              <a:t>是一个以知识使用者为中心，人机交互的探索过程，包括了在指定的数据库中用数据挖掘算法提取模型，以及围绕数据挖掘所进行的预处理和结果表达等一系列的步骤。</a:t>
            </a:r>
            <a:endParaRPr lang="zh-CN">
              <a:ea typeface="宋体"/>
            </a:endParaRPr>
          </a:p>
          <a:p>
            <a:pPr lvl="1" algn="just"/>
            <a:r>
              <a:rPr lang="zh-CN">
                <a:ea typeface="宋体"/>
              </a:rPr>
              <a:t>尽管数据挖掘是整个过程的中心，但它通常只占</a:t>
            </a:r>
            <a:r>
              <a:rPr lang="en-US">
                <a:ea typeface="宋体"/>
              </a:rPr>
              <a:t>KDD </a:t>
            </a:r>
            <a:r>
              <a:rPr lang="zh-CN">
                <a:ea typeface="宋体"/>
              </a:rPr>
              <a:t>过程</a:t>
            </a:r>
            <a:r>
              <a:rPr lang="en-US">
                <a:ea typeface="宋体"/>
              </a:rPr>
              <a:t>15%~25%</a:t>
            </a:r>
            <a:r>
              <a:rPr lang="zh-CN">
                <a:ea typeface="宋体"/>
              </a:rPr>
              <a:t>的工作量。 </a:t>
            </a:r>
            <a:endParaRPr lang="zh-CN">
              <a:ea typeface="宋体"/>
            </a:endParaRPr>
          </a:p>
        </p:txBody>
      </p:sp>
      <p:grpSp>
        <p:nvGrpSpPr>
          <p:cNvPr id="12294" name="Group 4"/>
          <p:cNvGrpSpPr/>
          <p:nvPr/>
        </p:nvGrpSpPr>
        <p:grpSpPr>
          <a:xfrm>
            <a:off x="1295400" y="4114800"/>
            <a:ext cx="6858000" cy="2286000"/>
            <a:chOff x="1861" y="8280"/>
            <a:chExt cx="8280" cy="2310"/>
          </a:xfrm>
        </p:grpSpPr>
        <p:grpSp>
          <p:nvGrpSpPr>
            <p:cNvPr id="12295" name="Group 5"/>
            <p:cNvGrpSpPr/>
            <p:nvPr/>
          </p:nvGrpSpPr>
          <p:grpSpPr>
            <a:xfrm>
              <a:off x="2027" y="8280"/>
              <a:ext cx="828" cy="1248"/>
              <a:chOff x="1980" y="12360"/>
              <a:chExt cx="1440" cy="1716"/>
            </a:xfrm>
          </p:grpSpPr>
          <p:sp>
            <p:nvSpPr>
              <p:cNvPr id="12327" name="AutoShape 6"/>
              <p:cNvSpPr/>
              <p:nvPr/>
            </p:nvSpPr>
            <p:spPr>
              <a:xfrm>
                <a:off x="1980" y="12360"/>
                <a:ext cx="1260" cy="1248"/>
              </a:xfrm>
              <a:prstGeom prst="flowChartMagneticDisk">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12328" name="AutoShape 7"/>
              <p:cNvSpPr/>
              <p:nvPr/>
            </p:nvSpPr>
            <p:spPr>
              <a:xfrm>
                <a:off x="2160" y="12828"/>
                <a:ext cx="1260" cy="1248"/>
              </a:xfrm>
              <a:prstGeom prst="flowChartMagneticDisk">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grpSp>
        <p:sp>
          <p:nvSpPr>
            <p:cNvPr id="12296" name="Text Box 8"/>
            <p:cNvSpPr/>
            <p:nvPr/>
          </p:nvSpPr>
          <p:spPr>
            <a:xfrm>
              <a:off x="1861" y="9684"/>
              <a:ext cx="994" cy="309"/>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数据源</a:t>
              </a:r>
              <a:endParaRPr lang="zh-CN">
                <a:ea typeface="宋体"/>
              </a:endParaRPr>
            </a:p>
          </p:txBody>
        </p:sp>
        <p:grpSp>
          <p:nvGrpSpPr>
            <p:cNvPr id="12297" name="Group 9"/>
            <p:cNvGrpSpPr/>
            <p:nvPr/>
          </p:nvGrpSpPr>
          <p:grpSpPr>
            <a:xfrm>
              <a:off x="3683" y="8280"/>
              <a:ext cx="993" cy="1248"/>
              <a:chOff x="4860" y="13140"/>
              <a:chExt cx="1620" cy="1092"/>
            </a:xfrm>
          </p:grpSpPr>
          <p:sp>
            <p:nvSpPr>
              <p:cNvPr id="12324" name="AutoShape 10"/>
              <p:cNvSpPr/>
              <p:nvPr/>
            </p:nvSpPr>
            <p:spPr>
              <a:xfrm>
                <a:off x="4860" y="13140"/>
                <a:ext cx="720" cy="780"/>
              </a:xfrm>
              <a:prstGeom prst="flowChartMagneticDisk">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12325" name="AutoShape 11"/>
              <p:cNvSpPr/>
              <p:nvPr/>
            </p:nvSpPr>
            <p:spPr>
              <a:xfrm>
                <a:off x="5760" y="13296"/>
                <a:ext cx="720" cy="624"/>
              </a:xfrm>
              <a:prstGeom prst="flowChartMagneticDisk">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12326" name="AutoShape 12"/>
              <p:cNvSpPr/>
              <p:nvPr/>
            </p:nvSpPr>
            <p:spPr>
              <a:xfrm>
                <a:off x="5040" y="13452"/>
                <a:ext cx="1080" cy="780"/>
              </a:xfrm>
              <a:prstGeom prst="flowChartMagneticDisk">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grpSp>
        <p:grpSp>
          <p:nvGrpSpPr>
            <p:cNvPr id="12298" name="Group 13"/>
            <p:cNvGrpSpPr/>
            <p:nvPr/>
          </p:nvGrpSpPr>
          <p:grpSpPr>
            <a:xfrm>
              <a:off x="5670" y="8436"/>
              <a:ext cx="993" cy="936"/>
              <a:chOff x="6840" y="12672"/>
              <a:chExt cx="1080" cy="936"/>
            </a:xfrm>
          </p:grpSpPr>
          <p:sp>
            <p:nvSpPr>
              <p:cNvPr id="12322" name="AutoShape 14"/>
              <p:cNvSpPr/>
              <p:nvPr/>
            </p:nvSpPr>
            <p:spPr>
              <a:xfrm>
                <a:off x="6840" y="12672"/>
                <a:ext cx="720" cy="624"/>
              </a:xfrm>
              <a:prstGeom prst="cube">
                <a:avLst>
                  <a:gd name="adj" fmla="val 25000"/>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12323" name="AutoShape 15"/>
              <p:cNvSpPr/>
              <p:nvPr/>
            </p:nvSpPr>
            <p:spPr>
              <a:xfrm>
                <a:off x="7200" y="12984"/>
                <a:ext cx="720" cy="624"/>
              </a:xfrm>
              <a:prstGeom prst="cube">
                <a:avLst>
                  <a:gd name="adj" fmla="val 25000"/>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grpSp>
        <p:grpSp>
          <p:nvGrpSpPr>
            <p:cNvPr id="12299" name="Group 16"/>
            <p:cNvGrpSpPr/>
            <p:nvPr/>
          </p:nvGrpSpPr>
          <p:grpSpPr>
            <a:xfrm>
              <a:off x="7491" y="8436"/>
              <a:ext cx="994" cy="936"/>
              <a:chOff x="8640" y="12672"/>
              <a:chExt cx="1440" cy="1092"/>
            </a:xfrm>
          </p:grpSpPr>
          <p:sp>
            <p:nvSpPr>
              <p:cNvPr id="12319" name="AutoShape 17"/>
              <p:cNvSpPr/>
              <p:nvPr/>
            </p:nvSpPr>
            <p:spPr>
              <a:xfrm>
                <a:off x="8640" y="12672"/>
                <a:ext cx="1080" cy="780"/>
              </a:xfrm>
              <a:prstGeom prst="flowChartManualInput">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12320" name="AutoShape 18"/>
              <p:cNvSpPr/>
              <p:nvPr/>
            </p:nvSpPr>
            <p:spPr>
              <a:xfrm>
                <a:off x="8820" y="12828"/>
                <a:ext cx="1080" cy="780"/>
              </a:xfrm>
              <a:prstGeom prst="flowChartManualInput">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sp>
            <p:nvSpPr>
              <p:cNvPr id="12321" name="AutoShape 19"/>
              <p:cNvSpPr/>
              <p:nvPr/>
            </p:nvSpPr>
            <p:spPr>
              <a:xfrm>
                <a:off x="9000" y="12984"/>
                <a:ext cx="1080" cy="780"/>
              </a:xfrm>
              <a:prstGeom prst="flowChartManualInput">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grpSp>
        <p:sp>
          <p:nvSpPr>
            <p:cNvPr id="12300" name="AutoShape 20"/>
            <p:cNvSpPr/>
            <p:nvPr/>
          </p:nvSpPr>
          <p:spPr>
            <a:xfrm>
              <a:off x="9313" y="8436"/>
              <a:ext cx="828" cy="936"/>
            </a:xfrm>
            <a:prstGeom prst="flowChartMultidocument">
              <a:avLst/>
            </a:prstGeom>
            <a:solidFill>
              <a:srgbClr val="FFFFFF"/>
            </a:solidFill>
            <a:ln>
              <a:solidFill>
                <a:srgbClr val="000000"/>
              </a:solidFill>
              <a:miter/>
            </a:ln>
          </p:spPr>
          <p:txBody>
            <a:bodyPr/>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nSpc>
                  <a:spcPct val="100000"/>
                </a:lnSpc>
                <a:spcBef>
                  <a:spcPct val="0"/>
                </a:spcBef>
                <a:buNone/>
              </a:pPr>
              <a:endParaRPr lang="zh-CN">
                <a:ea typeface="宋体"/>
              </a:endParaRPr>
            </a:p>
          </p:txBody>
        </p:sp>
        <p:cxnSp>
          <p:nvCxnSpPr>
            <p:cNvPr id="12301" name="Line 21"/>
            <p:cNvCxnSpPr/>
            <p:nvPr/>
          </p:nvCxnSpPr>
          <p:spPr>
            <a:xfrm>
              <a:off x="2855" y="9060"/>
              <a:ext cx="828" cy="0"/>
            </a:xfrm>
            <a:prstGeom prst="line">
              <a:avLst/>
            </a:prstGeom>
            <a:noFill/>
            <a:ln>
              <a:solidFill>
                <a:srgbClr val="000000"/>
              </a:solidFill>
              <a:miter/>
              <a:tailEnd type="stealth"/>
            </a:ln>
          </p:spPr>
        </p:cxnSp>
        <p:sp>
          <p:nvSpPr>
            <p:cNvPr id="12302" name="Text Box 22"/>
            <p:cNvSpPr/>
            <p:nvPr/>
          </p:nvSpPr>
          <p:spPr>
            <a:xfrm>
              <a:off x="3020" y="8748"/>
              <a:ext cx="497" cy="621"/>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数据</a:t>
              </a:r>
              <a:endParaRPr lang="zh-CN" sz="1000">
                <a:latin typeface="Times New Roman"/>
                <a:ea typeface="宋体"/>
              </a:endParaRPr>
            </a:p>
            <a:p>
              <a:pPr marL="0" lvl="0" indent="0" algn="ctr">
                <a:lnSpc>
                  <a:spcPct val="100000"/>
                </a:lnSpc>
                <a:spcBef>
                  <a:spcPct val="0"/>
                </a:spcBef>
                <a:buNone/>
              </a:pPr>
              <a:r>
                <a:rPr lang="zh-CN" sz="1000">
                  <a:latin typeface="Times New Roman"/>
                  <a:ea typeface="宋体"/>
                </a:rPr>
                <a:t>集成</a:t>
              </a:r>
              <a:endParaRPr lang="zh-CN">
                <a:ea typeface="宋体"/>
              </a:endParaRPr>
            </a:p>
          </p:txBody>
        </p:sp>
        <p:cxnSp>
          <p:nvCxnSpPr>
            <p:cNvPr id="12303" name="Line 23"/>
            <p:cNvCxnSpPr/>
            <p:nvPr/>
          </p:nvCxnSpPr>
          <p:spPr>
            <a:xfrm>
              <a:off x="4673" y="9060"/>
              <a:ext cx="994" cy="0"/>
            </a:xfrm>
            <a:prstGeom prst="line">
              <a:avLst/>
            </a:prstGeom>
            <a:noFill/>
            <a:ln>
              <a:solidFill>
                <a:srgbClr val="000000"/>
              </a:solidFill>
              <a:miter/>
              <a:tailEnd type="stealth"/>
            </a:ln>
          </p:spPr>
        </p:cxnSp>
        <p:sp>
          <p:nvSpPr>
            <p:cNvPr id="12304" name="Text Box 24"/>
            <p:cNvSpPr/>
            <p:nvPr/>
          </p:nvSpPr>
          <p:spPr>
            <a:xfrm>
              <a:off x="4842" y="8748"/>
              <a:ext cx="662" cy="621"/>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数据</a:t>
              </a:r>
              <a:endParaRPr lang="zh-CN" sz="1000">
                <a:latin typeface="Times New Roman"/>
                <a:ea typeface="宋体"/>
              </a:endParaRPr>
            </a:p>
            <a:p>
              <a:pPr marL="0" lvl="0" indent="0" algn="ctr">
                <a:lnSpc>
                  <a:spcPct val="100000"/>
                </a:lnSpc>
                <a:spcBef>
                  <a:spcPct val="0"/>
                </a:spcBef>
                <a:buNone/>
              </a:pPr>
              <a:r>
                <a:rPr lang="zh-CN" sz="1000">
                  <a:latin typeface="Times New Roman"/>
                  <a:ea typeface="宋体"/>
                </a:rPr>
                <a:t>预处理</a:t>
              </a:r>
              <a:endParaRPr lang="zh-CN">
                <a:ea typeface="宋体"/>
              </a:endParaRPr>
            </a:p>
          </p:txBody>
        </p:sp>
        <p:cxnSp>
          <p:nvCxnSpPr>
            <p:cNvPr id="12305" name="Line 25"/>
            <p:cNvCxnSpPr/>
            <p:nvPr/>
          </p:nvCxnSpPr>
          <p:spPr>
            <a:xfrm>
              <a:off x="6663" y="9060"/>
              <a:ext cx="828" cy="0"/>
            </a:xfrm>
            <a:prstGeom prst="line">
              <a:avLst/>
            </a:prstGeom>
            <a:noFill/>
            <a:ln>
              <a:solidFill>
                <a:srgbClr val="000000"/>
              </a:solidFill>
              <a:miter/>
              <a:tailEnd type="stealth"/>
            </a:ln>
          </p:spPr>
        </p:cxnSp>
        <p:sp>
          <p:nvSpPr>
            <p:cNvPr id="12306" name="Text Box 26"/>
            <p:cNvSpPr/>
            <p:nvPr/>
          </p:nvSpPr>
          <p:spPr>
            <a:xfrm>
              <a:off x="6829" y="8748"/>
              <a:ext cx="497" cy="621"/>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数据</a:t>
              </a:r>
              <a:endParaRPr lang="zh-CN" sz="1000">
                <a:latin typeface="Times New Roman"/>
                <a:ea typeface="宋体"/>
              </a:endParaRPr>
            </a:p>
            <a:p>
              <a:pPr marL="0" lvl="0" indent="0" algn="ctr">
                <a:lnSpc>
                  <a:spcPct val="100000"/>
                </a:lnSpc>
                <a:spcBef>
                  <a:spcPct val="0"/>
                </a:spcBef>
                <a:buNone/>
              </a:pPr>
              <a:r>
                <a:rPr lang="zh-CN" sz="1000">
                  <a:latin typeface="Times New Roman"/>
                  <a:ea typeface="宋体"/>
                </a:rPr>
                <a:t>挖掘</a:t>
              </a:r>
              <a:endParaRPr lang="zh-CN">
                <a:ea typeface="宋体"/>
              </a:endParaRPr>
            </a:p>
          </p:txBody>
        </p:sp>
        <p:cxnSp>
          <p:nvCxnSpPr>
            <p:cNvPr id="12307" name="Line 27"/>
            <p:cNvCxnSpPr/>
            <p:nvPr/>
          </p:nvCxnSpPr>
          <p:spPr>
            <a:xfrm>
              <a:off x="8485" y="9060"/>
              <a:ext cx="828" cy="0"/>
            </a:xfrm>
            <a:prstGeom prst="line">
              <a:avLst/>
            </a:prstGeom>
            <a:noFill/>
            <a:ln>
              <a:solidFill>
                <a:srgbClr val="000000"/>
              </a:solidFill>
              <a:miter/>
              <a:tailEnd type="stealth"/>
            </a:ln>
          </p:spPr>
        </p:cxnSp>
        <p:sp>
          <p:nvSpPr>
            <p:cNvPr id="12308" name="Text Box 28"/>
            <p:cNvSpPr/>
            <p:nvPr/>
          </p:nvSpPr>
          <p:spPr>
            <a:xfrm>
              <a:off x="8651" y="8748"/>
              <a:ext cx="496" cy="621"/>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评估</a:t>
              </a:r>
              <a:endParaRPr lang="zh-CN" sz="1000">
                <a:latin typeface="Times New Roman"/>
                <a:ea typeface="宋体"/>
              </a:endParaRPr>
            </a:p>
            <a:p>
              <a:pPr marL="0" lvl="0" indent="0" algn="ctr">
                <a:lnSpc>
                  <a:spcPct val="100000"/>
                </a:lnSpc>
                <a:spcBef>
                  <a:spcPct val="0"/>
                </a:spcBef>
                <a:buNone/>
              </a:pPr>
              <a:r>
                <a:rPr lang="zh-CN" sz="1000">
                  <a:latin typeface="Times New Roman"/>
                  <a:ea typeface="宋体"/>
                </a:rPr>
                <a:t>表示</a:t>
              </a:r>
              <a:endParaRPr lang="zh-CN">
                <a:ea typeface="宋体"/>
              </a:endParaRPr>
            </a:p>
          </p:txBody>
        </p:sp>
        <p:sp>
          <p:nvSpPr>
            <p:cNvPr id="12309" name="Text Box 29"/>
            <p:cNvSpPr/>
            <p:nvPr/>
          </p:nvSpPr>
          <p:spPr>
            <a:xfrm>
              <a:off x="7657" y="9684"/>
              <a:ext cx="828" cy="309"/>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模式</a:t>
              </a:r>
              <a:endParaRPr lang="zh-CN">
                <a:ea typeface="宋体"/>
              </a:endParaRPr>
            </a:p>
          </p:txBody>
        </p:sp>
        <p:sp>
          <p:nvSpPr>
            <p:cNvPr id="12310" name="Text Box 30"/>
            <p:cNvSpPr/>
            <p:nvPr/>
          </p:nvSpPr>
          <p:spPr>
            <a:xfrm>
              <a:off x="9313" y="9684"/>
              <a:ext cx="828" cy="309"/>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知识</a:t>
              </a:r>
              <a:endParaRPr lang="zh-CN">
                <a:ea typeface="宋体"/>
              </a:endParaRPr>
            </a:p>
          </p:txBody>
        </p:sp>
        <p:cxnSp>
          <p:nvCxnSpPr>
            <p:cNvPr id="12311" name="Line 31"/>
            <p:cNvCxnSpPr/>
            <p:nvPr/>
          </p:nvCxnSpPr>
          <p:spPr>
            <a:xfrm flipH="1">
              <a:off x="8881" y="9372"/>
              <a:ext cx="0" cy="624"/>
            </a:xfrm>
            <a:prstGeom prst="line">
              <a:avLst/>
            </a:prstGeom>
            <a:noFill/>
            <a:ln>
              <a:solidFill>
                <a:srgbClr val="000000"/>
              </a:solidFill>
              <a:miter/>
              <a:tailEnd type="stealth"/>
            </a:ln>
          </p:spPr>
        </p:cxnSp>
        <p:cxnSp>
          <p:nvCxnSpPr>
            <p:cNvPr id="12312" name="Line 32"/>
            <p:cNvCxnSpPr/>
            <p:nvPr/>
          </p:nvCxnSpPr>
          <p:spPr>
            <a:xfrm flipH="1">
              <a:off x="3301" y="9996"/>
              <a:ext cx="5580" cy="0"/>
            </a:xfrm>
            <a:prstGeom prst="line">
              <a:avLst/>
            </a:prstGeom>
            <a:noFill/>
            <a:ln>
              <a:solidFill>
                <a:srgbClr val="000000"/>
              </a:solidFill>
              <a:miter/>
            </a:ln>
          </p:spPr>
        </p:cxnSp>
        <p:cxnSp>
          <p:nvCxnSpPr>
            <p:cNvPr id="12313" name="Line 33"/>
            <p:cNvCxnSpPr/>
            <p:nvPr/>
          </p:nvCxnSpPr>
          <p:spPr>
            <a:xfrm flipH="1" flipV="1">
              <a:off x="3301" y="9372"/>
              <a:ext cx="0" cy="624"/>
            </a:xfrm>
            <a:prstGeom prst="line">
              <a:avLst/>
            </a:prstGeom>
            <a:noFill/>
            <a:ln>
              <a:solidFill>
                <a:srgbClr val="000000"/>
              </a:solidFill>
              <a:miter/>
              <a:tailEnd type="stealth"/>
            </a:ln>
          </p:spPr>
        </p:cxnSp>
        <p:cxnSp>
          <p:nvCxnSpPr>
            <p:cNvPr id="12314" name="Line 34"/>
            <p:cNvCxnSpPr/>
            <p:nvPr/>
          </p:nvCxnSpPr>
          <p:spPr>
            <a:xfrm flipH="1" flipV="1">
              <a:off x="5281" y="9372"/>
              <a:ext cx="0" cy="624"/>
            </a:xfrm>
            <a:prstGeom prst="line">
              <a:avLst/>
            </a:prstGeom>
            <a:noFill/>
            <a:ln>
              <a:solidFill>
                <a:srgbClr val="000000"/>
              </a:solidFill>
              <a:miter/>
              <a:tailEnd type="stealth"/>
            </a:ln>
          </p:spPr>
        </p:cxnSp>
        <p:cxnSp>
          <p:nvCxnSpPr>
            <p:cNvPr id="12315" name="Line 35"/>
            <p:cNvCxnSpPr/>
            <p:nvPr/>
          </p:nvCxnSpPr>
          <p:spPr>
            <a:xfrm flipH="1" flipV="1">
              <a:off x="7081" y="9372"/>
              <a:ext cx="0" cy="624"/>
            </a:xfrm>
            <a:prstGeom prst="line">
              <a:avLst/>
            </a:prstGeom>
            <a:noFill/>
            <a:ln>
              <a:solidFill>
                <a:srgbClr val="000000"/>
              </a:solidFill>
              <a:miter/>
              <a:tailEnd type="stealth"/>
            </a:ln>
          </p:spPr>
        </p:cxnSp>
        <p:sp>
          <p:nvSpPr>
            <p:cNvPr id="12316" name="Text Box 36"/>
            <p:cNvSpPr/>
            <p:nvPr/>
          </p:nvSpPr>
          <p:spPr>
            <a:xfrm>
              <a:off x="3481" y="10308"/>
              <a:ext cx="4834" cy="282"/>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图</a:t>
              </a:r>
              <a:r>
                <a:rPr lang="en-US" sz="1000">
                  <a:latin typeface="Times New Roman"/>
                  <a:ea typeface="宋体"/>
                </a:rPr>
                <a:t>7.1  </a:t>
              </a:r>
              <a:r>
                <a:rPr lang="zh-CN" sz="1000">
                  <a:latin typeface="Times New Roman"/>
                  <a:ea typeface="宋体"/>
                </a:rPr>
                <a:t>将数据挖掘看作</a:t>
              </a:r>
              <a:r>
                <a:rPr lang="en-US" sz="1000">
                  <a:latin typeface="Times New Roman"/>
                  <a:ea typeface="宋体"/>
                </a:rPr>
                <a:t>KDD</a:t>
              </a:r>
              <a:r>
                <a:rPr lang="zh-CN" sz="1000">
                  <a:latin typeface="Times New Roman"/>
                  <a:ea typeface="宋体"/>
                </a:rPr>
                <a:t>的一个步骤</a:t>
              </a:r>
              <a:endParaRPr lang="zh-CN">
                <a:ea typeface="宋体"/>
              </a:endParaRPr>
            </a:p>
          </p:txBody>
        </p:sp>
        <p:sp>
          <p:nvSpPr>
            <p:cNvPr id="12317" name="Text Box 37"/>
            <p:cNvSpPr/>
            <p:nvPr/>
          </p:nvSpPr>
          <p:spPr>
            <a:xfrm>
              <a:off x="3683" y="9714"/>
              <a:ext cx="1158" cy="279"/>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目标数据</a:t>
              </a:r>
              <a:endParaRPr lang="zh-CN">
                <a:ea typeface="宋体"/>
              </a:endParaRPr>
            </a:p>
          </p:txBody>
        </p:sp>
        <p:sp>
          <p:nvSpPr>
            <p:cNvPr id="12318" name="Text Box 38"/>
            <p:cNvSpPr/>
            <p:nvPr/>
          </p:nvSpPr>
          <p:spPr>
            <a:xfrm>
              <a:off x="5835" y="9699"/>
              <a:ext cx="1098" cy="294"/>
            </a:xfrm>
            <a:prstGeom prst="rect">
              <a:avLst/>
            </a:prstGeom>
            <a:solidFill>
              <a:srgbClr val="FFFFFF"/>
            </a:solidFill>
            <a:ln>
              <a:noFill/>
            </a:ln>
          </p:spPr>
          <p:txBody>
            <a:bodyPr lIns="0" tIns="0" rIns="0" bIns="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marL="0" lvl="0" indent="0" algn="ctr">
                <a:lnSpc>
                  <a:spcPct val="100000"/>
                </a:lnSpc>
                <a:spcBef>
                  <a:spcPct val="0"/>
                </a:spcBef>
                <a:buNone/>
              </a:pPr>
              <a:r>
                <a:rPr lang="zh-CN" sz="1000">
                  <a:latin typeface="Times New Roman"/>
                  <a:ea typeface="宋体"/>
                </a:rPr>
                <a:t>洁净数据</a:t>
              </a:r>
              <a:endParaRPr lang="zh-CN">
                <a:ea typeface="宋体"/>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3316" name="Rectangle 2"/>
          <p:cNvSpPr/>
          <p:nvPr>
            <p:ph type="title"/>
          </p:nvPr>
        </p:nvSpPr>
        <p:spPr>
          <a:xfrm>
            <a:off x="76200" y="304800"/>
            <a:ext cx="8915400" cy="762000"/>
          </a:xfrm>
          <a:prstGeom prst="rect">
            <a:avLst/>
          </a:prstGeom>
          <a:noFill/>
          <a:ln>
            <a:miter/>
          </a:ln>
        </p:spPr>
        <p:txBody>
          <a:bodyPr vert="horz" wrap="square" lIns="92075" tIns="46038" rIns="92075" bIns="46038" anchor="ctr" anchorCtr="0"/>
          <a:lstStyle>
            <a:lvl1pPr marL="0" lvl="0" indent="0" algn="ctr" defTabSz="914400">
              <a:lnSpc>
                <a:spcPct val="100000"/>
              </a:lnSpc>
              <a:spcBef>
                <a:spcPct val="0"/>
              </a:spcBef>
              <a:spcAft>
                <a:spcPct val="0"/>
              </a:spcAft>
              <a:buNone/>
              <a:defRPr lang="en-US" sz="4000" b="1" i="0" u="none" baseline="0">
                <a:solidFill>
                  <a:schemeClr val="tx2"/>
                </a:solidFill>
                <a:latin typeface="Tahoma"/>
                <a:ea typeface="Arial"/>
              </a:defRPr>
            </a:lvl1pPr>
            <a:lvl2pPr lvl="1" algn="ctr">
              <a:spcBef>
                <a:spcPct val="0"/>
              </a:spcBef>
              <a:spcAft>
                <a:spcPct val="0"/>
              </a:spcAft>
              <a:defRPr lang="en-US" sz="4000" b="1">
                <a:solidFill>
                  <a:schemeClr val="tx2"/>
                </a:solidFill>
                <a:latin typeface="Tahoma"/>
              </a:defRPr>
            </a:lvl2pPr>
            <a:lvl3pPr lvl="2" algn="ctr">
              <a:spcBef>
                <a:spcPct val="0"/>
              </a:spcBef>
              <a:spcAft>
                <a:spcPct val="0"/>
              </a:spcAft>
              <a:defRPr lang="en-US" sz="4000" b="1">
                <a:solidFill>
                  <a:schemeClr val="tx2"/>
                </a:solidFill>
                <a:latin typeface="Tahoma"/>
              </a:defRPr>
            </a:lvl3pPr>
            <a:lvl4pPr lvl="3" algn="ctr">
              <a:spcBef>
                <a:spcPct val="0"/>
              </a:spcBef>
              <a:spcAft>
                <a:spcPct val="0"/>
              </a:spcAft>
              <a:defRPr lang="en-US" sz="4000" b="1">
                <a:solidFill>
                  <a:schemeClr val="tx2"/>
                </a:solidFill>
                <a:latin typeface="Tahoma"/>
              </a:defRPr>
            </a:lvl4pPr>
            <a:lvl5pPr lvl="4" algn="ctr">
              <a:spcBef>
                <a:spcPct val="0"/>
              </a:spcBef>
              <a:spcAft>
                <a:spcPct val="0"/>
              </a:spcAft>
              <a:defRPr lang="en-US" sz="4000" b="1">
                <a:solidFill>
                  <a:schemeClr val="tx2"/>
                </a:solidFill>
                <a:latin typeface="Tahoma"/>
              </a:defRPr>
            </a:lvl5pPr>
            <a:lvl6pPr marL="457200" lvl="5" algn="ctr">
              <a:spcBef>
                <a:spcPct val="0"/>
              </a:spcBef>
              <a:spcAft>
                <a:spcPct val="0"/>
              </a:spcAft>
              <a:defRPr lang="en-US" sz="4000" b="1">
                <a:solidFill>
                  <a:schemeClr val="tx2"/>
                </a:solidFill>
                <a:latin typeface="Tahoma"/>
              </a:defRPr>
            </a:lvl6pPr>
            <a:lvl7pPr marL="914400" lvl="6" algn="ctr">
              <a:spcBef>
                <a:spcPct val="0"/>
              </a:spcBef>
              <a:spcAft>
                <a:spcPct val="0"/>
              </a:spcAft>
              <a:defRPr lang="en-US" sz="4000" b="1">
                <a:solidFill>
                  <a:schemeClr val="tx2"/>
                </a:solidFill>
                <a:latin typeface="Tahoma"/>
              </a:defRPr>
            </a:lvl7pPr>
            <a:lvl8pPr marL="1371600" lvl="7" algn="ctr">
              <a:spcBef>
                <a:spcPct val="0"/>
              </a:spcBef>
              <a:spcAft>
                <a:spcPct val="0"/>
              </a:spcAft>
              <a:defRPr lang="en-US" sz="4000" b="1">
                <a:solidFill>
                  <a:schemeClr val="tx2"/>
                </a:solidFill>
                <a:latin typeface="Tahoma"/>
              </a:defRPr>
            </a:lvl8pPr>
            <a:lvl9pPr marL="1828800" lvl="8" algn="ctr">
              <a:spcBef>
                <a:spcPct val="0"/>
              </a:spcBef>
              <a:spcAft>
                <a:spcPct val="0"/>
              </a:spcAft>
              <a:defRPr lang="en-US" sz="4000" b="1">
                <a:solidFill>
                  <a:schemeClr val="tx2"/>
                </a:solidFill>
                <a:latin typeface="Tahoma"/>
              </a:defRPr>
            </a:lvl9pPr>
          </a:lstStyle>
          <a:p>
            <a:pPr lvl="0"/>
            <a:r>
              <a:rPr lang="en-US" sz="3600">
                <a:ea typeface="宋体"/>
              </a:rPr>
              <a:t>Data Mining: On What Kinds of Data?</a:t>
            </a:r>
            <a:endParaRPr lang="en-US" sz="3600" b="0" u="sng">
              <a:ea typeface="宋体"/>
            </a:endParaRPr>
          </a:p>
        </p:txBody>
      </p:sp>
      <p:sp>
        <p:nvSpPr>
          <p:cNvPr id="13317" name="Rectangle 3"/>
          <p:cNvSpPr/>
          <p:nvPr>
            <p:ph type="body" idx="1"/>
          </p:nvPr>
        </p:nvSpPr>
        <p:spPr>
          <a:xfrm>
            <a:off x="381000" y="1371600"/>
            <a:ext cx="8305800" cy="5181600"/>
          </a:xfrm>
          <a:prstGeom prst="rect">
            <a:avLst/>
          </a:prstGeom>
          <a:noFill/>
          <a:ln>
            <a:miter/>
          </a:ln>
        </p:spPr>
        <p:txBody>
          <a:bodyPr vert="horz" wrap="square" lIns="92075" tIns="46038" rIns="92075" bIns="46038" anchor="t" anchorCtr="0"/>
          <a:lstStyle>
            <a:lvl1pPr marL="342900" lvl="0" indent="-342900" algn="l" defTabSz="914400">
              <a:lnSpc>
                <a:spcPct val="80000"/>
              </a:lnSpc>
              <a:spcBef>
                <a:spcPct val="20000"/>
              </a:spcBef>
              <a:spcAft>
                <a:spcPct val="0"/>
              </a:spcAft>
              <a:buClr>
                <a:schemeClr val="folHlink"/>
              </a:buClr>
              <a:buFont typeface="Wingdings" charset="2"/>
              <a:buChar char="n"/>
              <a:defRPr lang="en-US" sz="2800" b="0" i="0" u="none" baseline="0">
                <a:solidFill>
                  <a:schemeClr val="tx1"/>
                </a:solidFill>
                <a:latin typeface="Tahoma"/>
                <a:ea typeface="Arial"/>
              </a:defRPr>
            </a:lvl1pPr>
            <a:lvl2pPr marL="742950" lvl="1" indent="-285750" algn="l" defTabSz="914400">
              <a:lnSpc>
                <a:spcPct val="80000"/>
              </a:lnSpc>
              <a:spcBef>
                <a:spcPct val="20000"/>
              </a:spcBef>
              <a:spcAft>
                <a:spcPct val="0"/>
              </a:spcAft>
              <a:buClr>
                <a:schemeClr val="hlink"/>
              </a:buClr>
              <a:buFont typeface="Wingdings" charset="2"/>
              <a:buChar char="n"/>
              <a:defRPr lang="en-US" sz="2400" b="0" i="0" u="none" baseline="0">
                <a:solidFill>
                  <a:schemeClr val="tx1"/>
                </a:solidFill>
                <a:latin typeface="Tahoma"/>
              </a:defRPr>
            </a:lvl2pPr>
            <a:lvl3pPr marL="1143000" lvl="2" indent="-228600" algn="l" defTabSz="914400">
              <a:lnSpc>
                <a:spcPct val="80000"/>
              </a:lnSpc>
              <a:spcBef>
                <a:spcPct val="20000"/>
              </a:spcBef>
              <a:spcAft>
                <a:spcPct val="0"/>
              </a:spcAft>
              <a:buClr>
                <a:schemeClr val="folHlink"/>
              </a:buClr>
              <a:buFont typeface="Wingdings" charset="2"/>
              <a:buChar char="n"/>
              <a:defRPr lang="en-US" sz="2400" b="0" i="0" u="none" baseline="0">
                <a:solidFill>
                  <a:schemeClr val="tx1"/>
                </a:solidFill>
                <a:latin typeface="Tahoma"/>
              </a:defRPr>
            </a:lvl3pPr>
            <a:lvl4pPr marL="1600200" lvl="3" indent="-228600" algn="l" defTabSz="914400">
              <a:lnSpc>
                <a:spcPct val="80000"/>
              </a:lnSpc>
              <a:spcBef>
                <a:spcPct val="20000"/>
              </a:spcBef>
              <a:spcAft>
                <a:spcPct val="0"/>
              </a:spcAft>
              <a:buClr>
                <a:schemeClr val="accent2"/>
              </a:buClr>
              <a:buFont typeface="Wingdings" charset="2"/>
              <a:buChar char="n"/>
              <a:defRPr lang="en-US" sz="2000" b="0" i="0" u="none" baseline="0">
                <a:solidFill>
                  <a:schemeClr val="tx1"/>
                </a:solidFill>
                <a:latin typeface="Tahoma"/>
              </a:defRPr>
            </a:lvl4pPr>
            <a:lvl5pPr marL="2057400" lvl="4" indent="-228600" algn="l" defTabSz="914400">
              <a:lnSpc>
                <a:spcPct val="80000"/>
              </a:lnSpc>
              <a:spcBef>
                <a:spcPct val="20000"/>
              </a:spcBef>
              <a:spcAft>
                <a:spcPct val="0"/>
              </a:spcAft>
              <a:buClr>
                <a:schemeClr val="accent1"/>
              </a:buClr>
              <a:buFont typeface="Wingdings" charset="2"/>
              <a:buChar char="n"/>
              <a:defRPr lang="en-US" sz="2000" b="0" i="0" u="none" baseline="0">
                <a:solidFill>
                  <a:schemeClr val="tx1"/>
                </a:solidFill>
                <a:latin typeface="Tahoma"/>
              </a:defRPr>
            </a:lvl5pPr>
            <a:lvl6pPr marL="2514600" lvl="5"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6pPr>
            <a:lvl7pPr marL="2971800" lvl="6"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7pPr>
            <a:lvl8pPr marL="3429000" lvl="7"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8pPr>
            <a:lvl9pPr marL="3886200" lvl="8" indent="-228600" algn="l">
              <a:lnSpc>
                <a:spcPct val="80000"/>
              </a:lnSpc>
              <a:spcBef>
                <a:spcPct val="20000"/>
              </a:spcBef>
              <a:spcAft>
                <a:spcPct val="0"/>
              </a:spcAft>
              <a:buClr>
                <a:schemeClr val="accent1"/>
              </a:buClr>
              <a:buFont typeface="Wingdings" charset="2"/>
              <a:buChar char="n"/>
              <a:defRPr lang="en-US" sz="2000">
                <a:solidFill>
                  <a:schemeClr val="tx1"/>
                </a:solidFill>
                <a:latin typeface="Tahoma"/>
              </a:defRPr>
            </a:lvl9pPr>
          </a:lstStyle>
          <a:p>
            <a:pPr lvl="0">
              <a:lnSpc>
                <a:spcPct val="130000"/>
              </a:lnSpc>
            </a:pPr>
            <a:r>
              <a:rPr lang="en-US" sz="2000">
                <a:ea typeface="宋体"/>
              </a:rPr>
              <a:t>Relational database</a:t>
            </a:r>
            <a:endParaRPr lang="en-US" sz="2000">
              <a:ea typeface="宋体"/>
            </a:endParaRPr>
          </a:p>
          <a:p>
            <a:pPr lvl="0">
              <a:lnSpc>
                <a:spcPct val="130000"/>
              </a:lnSpc>
            </a:pPr>
            <a:r>
              <a:rPr lang="en-US" sz="2000">
                <a:ea typeface="宋体"/>
              </a:rPr>
              <a:t>Data warehouse</a:t>
            </a:r>
            <a:endParaRPr lang="en-US" sz="2000">
              <a:ea typeface="宋体"/>
            </a:endParaRPr>
          </a:p>
          <a:p>
            <a:pPr lvl="0">
              <a:lnSpc>
                <a:spcPct val="130000"/>
              </a:lnSpc>
            </a:pPr>
            <a:r>
              <a:rPr lang="en-US" sz="2000">
                <a:ea typeface="宋体"/>
              </a:rPr>
              <a:t>Transactional database</a:t>
            </a:r>
            <a:endParaRPr lang="en-US" sz="2000">
              <a:ea typeface="宋体"/>
            </a:endParaRPr>
          </a:p>
          <a:p>
            <a:pPr lvl="0">
              <a:lnSpc>
                <a:spcPct val="130000"/>
              </a:lnSpc>
            </a:pPr>
            <a:r>
              <a:rPr lang="en-US" sz="2000">
                <a:ea typeface="宋体"/>
              </a:rPr>
              <a:t>Advanced database and advanced applications </a:t>
            </a:r>
            <a:endParaRPr lang="en-US" sz="2000">
              <a:ea typeface="宋体"/>
            </a:endParaRPr>
          </a:p>
          <a:p>
            <a:pPr lvl="1">
              <a:lnSpc>
                <a:spcPct val="130000"/>
              </a:lnSpc>
            </a:pPr>
            <a:r>
              <a:rPr lang="en-US" sz="2000">
                <a:ea typeface="宋体"/>
              </a:rPr>
              <a:t>Object-relational databases</a:t>
            </a:r>
            <a:endParaRPr lang="en-US" sz="2000">
              <a:ea typeface="宋体"/>
            </a:endParaRPr>
          </a:p>
          <a:p>
            <a:pPr lvl="1">
              <a:lnSpc>
                <a:spcPct val="130000"/>
              </a:lnSpc>
            </a:pPr>
            <a:r>
              <a:rPr lang="en-US" sz="2000">
                <a:ea typeface="宋体"/>
              </a:rPr>
              <a:t>Temporal databases and time-series databases </a:t>
            </a:r>
            <a:endParaRPr lang="en-US" sz="2000">
              <a:ea typeface="宋体"/>
            </a:endParaRPr>
          </a:p>
          <a:p>
            <a:pPr lvl="1">
              <a:lnSpc>
                <a:spcPct val="130000"/>
              </a:lnSpc>
            </a:pPr>
            <a:r>
              <a:rPr lang="en-US" sz="2000">
                <a:ea typeface="宋体"/>
              </a:rPr>
              <a:t>Spatial databases and spatiotemporal databases</a:t>
            </a:r>
            <a:endParaRPr lang="en-US" sz="2000">
              <a:ea typeface="宋体"/>
            </a:endParaRPr>
          </a:p>
          <a:p>
            <a:pPr lvl="1">
              <a:lnSpc>
                <a:spcPct val="130000"/>
              </a:lnSpc>
            </a:pPr>
            <a:r>
              <a:rPr lang="en-US" sz="2000">
                <a:ea typeface="宋体"/>
              </a:rPr>
              <a:t>Text databases and multimedia database</a:t>
            </a:r>
            <a:endParaRPr lang="en-US" sz="2000">
              <a:ea typeface="宋体"/>
            </a:endParaRPr>
          </a:p>
          <a:p>
            <a:pPr lvl="1">
              <a:lnSpc>
                <a:spcPct val="130000"/>
              </a:lnSpc>
            </a:pPr>
            <a:r>
              <a:rPr lang="en-US" sz="2000">
                <a:ea typeface="宋体"/>
              </a:rPr>
              <a:t>Heterogeneous databases and legacy databases</a:t>
            </a:r>
            <a:endParaRPr lang="en-US" sz="2000">
              <a:ea typeface="宋体"/>
            </a:endParaRPr>
          </a:p>
          <a:p>
            <a:pPr lvl="1">
              <a:lnSpc>
                <a:spcPct val="130000"/>
              </a:lnSpc>
            </a:pPr>
            <a:r>
              <a:rPr lang="en-US" sz="2000">
                <a:ea typeface="宋体"/>
              </a:rPr>
              <a:t>Data streams </a:t>
            </a:r>
            <a:endParaRPr lang="en-US" sz="2000">
              <a:ea typeface="宋体"/>
            </a:endParaRPr>
          </a:p>
          <a:p>
            <a:pPr lvl="1">
              <a:lnSpc>
                <a:spcPct val="130000"/>
              </a:lnSpc>
            </a:pPr>
            <a:r>
              <a:rPr lang="en-US" sz="2000">
                <a:ea typeface="宋体"/>
              </a:rPr>
              <a:t>The World-Wide Web</a:t>
            </a:r>
            <a:endParaRPr lang="en-US" sz="2000">
              <a:ea typeface="宋体"/>
            </a:endParaRPr>
          </a:p>
        </p:txBody>
      </p:sp>
    </p:spTree>
  </p:cSld>
  <p:clrMapOvr>
    <a:masterClrMapping/>
  </p:clrMapOvr>
</p:sld>
</file>