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17" r:id="rId2"/>
    <p:sldId id="519" r:id="rId3"/>
    <p:sldId id="520" r:id="rId4"/>
    <p:sldId id="522" r:id="rId5"/>
    <p:sldId id="523" r:id="rId6"/>
    <p:sldId id="524" r:id="rId7"/>
    <p:sldId id="552" r:id="rId8"/>
    <p:sldId id="553" r:id="rId9"/>
    <p:sldId id="554" r:id="rId10"/>
    <p:sldId id="550" r:id="rId11"/>
    <p:sldId id="547" r:id="rId12"/>
    <p:sldId id="540" r:id="rId13"/>
    <p:sldId id="555" r:id="rId14"/>
    <p:sldId id="525" r:id="rId15"/>
    <p:sldId id="534" r:id="rId16"/>
    <p:sldId id="527" r:id="rId17"/>
    <p:sldId id="521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1">
          <p15:clr>
            <a:srgbClr val="A4A3A4"/>
          </p15:clr>
        </p15:guide>
        <p15:guide id="2" orient="horz" pos="4262">
          <p15:clr>
            <a:srgbClr val="A4A3A4"/>
          </p15:clr>
        </p15:guide>
        <p15:guide id="3" orient="horz" pos="3913">
          <p15:clr>
            <a:srgbClr val="A4A3A4"/>
          </p15:clr>
        </p15:guide>
        <p15:guide id="4" pos="3942">
          <p15:clr>
            <a:srgbClr val="A4A3A4"/>
          </p15:clr>
        </p15:guide>
        <p15:guide id="5" pos="2250">
          <p15:clr>
            <a:srgbClr val="A4A3A4"/>
          </p15:clr>
        </p15:guide>
        <p15:guide id="6" pos="54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ran XR7 Liu" initials="XXL" lastIdx="4" clrIdx="0">
    <p:extLst>
      <p:ext uri="{19B8F6BF-5375-455C-9EA6-DF929625EA0E}">
        <p15:presenceInfo xmlns:p15="http://schemas.microsoft.com/office/powerpoint/2012/main" userId="S-1-5-21-893219669-150845782-1589865915-6674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9BD5"/>
    <a:srgbClr val="409EFF"/>
    <a:srgbClr val="7F7F7F"/>
    <a:srgbClr val="3C8DBC"/>
    <a:srgbClr val="E7E7E7"/>
    <a:srgbClr val="F5F6F8"/>
    <a:srgbClr val="293846"/>
    <a:srgbClr val="2F4050"/>
    <a:srgbClr val="F9B673"/>
    <a:srgbClr val="375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8" autoAdjust="0"/>
    <p:restoredTop sz="93878" autoAdjust="0"/>
  </p:normalViewPr>
  <p:slideViewPr>
    <p:cSldViewPr snapToGrid="0" snapToObjects="1">
      <p:cViewPr varScale="1">
        <p:scale>
          <a:sx n="108" d="100"/>
          <a:sy n="108" d="100"/>
        </p:scale>
        <p:origin x="798" y="102"/>
      </p:cViewPr>
      <p:guideLst>
        <p:guide orient="horz" pos="501"/>
        <p:guide orient="horz" pos="4262"/>
        <p:guide orient="horz" pos="3913"/>
        <p:guide pos="3942"/>
        <p:guide pos="2250"/>
        <p:guide pos="54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-2832" y="-96"/>
      </p:cViewPr>
      <p:guideLst>
        <p:guide orient="horz" pos="2880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7T16:56:48.101" idx="1">
    <p:pos x="10" y="10"/>
    <p:text>话术下增加子菜单：
根据话术分类
根据流程分类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7T16:56:48.101" idx="1">
    <p:pos x="10" y="10"/>
    <p:text>话术下增加子菜单：
根据话术分类
根据流程分类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7T16:56:48.101" idx="1">
    <p:pos x="10" y="10"/>
    <p:text>话术下增加子菜单：
根据话术分类
根据流程分类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7T16:56:48.101" idx="1">
    <p:pos x="10" y="10"/>
    <p:text>话术下增加子菜单：
根据话术分类
根据流程分类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7T17:21:26.426" idx="3">
    <p:pos x="10" y="10"/>
    <p:text>同一语言的同一渠道下，可以增加多条话术，一个场景下的所有语言、渠道、话术共享一个话术ID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C0EDC-3B04-4D43-AC98-A606493C474D}" type="datetimeFigureOut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8/9/2019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sz="800" cap="all" dirty="0">
                <a:solidFill>
                  <a:srgbClr val="9395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2011 LENOVO CONFIDENTIAL. All rights reserved</a:t>
            </a:r>
            <a:r>
              <a:rPr lang="en-US" sz="800" cap="all" dirty="0" smtClean="0">
                <a:solidFill>
                  <a:srgbClr val="9395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cap="all" dirty="0">
              <a:solidFill>
                <a:srgbClr val="9395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3538-DD9D-4F25-8311-592750C50641}" type="slidenum"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23CF275-28B3-497F-9AED-85D5F023BA5C}" type="datetimeFigureOut">
              <a:rPr lang="en-US" smtClean="0"/>
              <a:t>8/9/2019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cap="all" dirty="0" smtClean="0">
                <a:solidFill>
                  <a:srgbClr val="939598"/>
                </a:solidFill>
              </a:rPr>
              <a:t>2011 LENOVO CONFIDENTIAL.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ED87EB-65D7-4500-873C-410831173A8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渠道为多条内容输入框，情感</a:t>
            </a:r>
            <a:r>
              <a:rPr lang="en-US" altLang="zh-CN" dirty="0" smtClean="0"/>
              <a:t>/</a:t>
            </a:r>
            <a:r>
              <a:rPr lang="zh-CN" altLang="en-US" dirty="0" smtClean="0"/>
              <a:t>级别删除，上下结构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50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83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jpeg"/><Relationship Id="rId20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3" y="-1"/>
            <a:ext cx="12190412" cy="6857107"/>
          </a:xfrm>
          <a:prstGeom prst="rect">
            <a:avLst/>
          </a:prstGeom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57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Oval 76"/>
          <p:cNvSpPr/>
          <p:nvPr userDrawn="1"/>
        </p:nvSpPr>
        <p:spPr>
          <a:xfrm>
            <a:off x="3460129" y="5468108"/>
            <a:ext cx="310896" cy="31089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 smtClean="0">
              <a:latin typeface="+mj-lt"/>
            </a:endParaRPr>
          </a:p>
        </p:txBody>
      </p:sp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2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Oval 73"/>
          <p:cNvSpPr/>
          <p:nvPr userDrawn="1"/>
        </p:nvSpPr>
        <p:spPr>
          <a:xfrm>
            <a:off x="2364350" y="5468108"/>
            <a:ext cx="310896" cy="3108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 smtClean="0">
              <a:latin typeface="+mj-lt"/>
            </a:endParaRPr>
          </a:p>
        </p:txBody>
      </p:sp>
      <p:pic>
        <p:nvPicPr>
          <p:cNvPr id="73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Oval 70"/>
          <p:cNvSpPr/>
          <p:nvPr userDrawn="1"/>
        </p:nvSpPr>
        <p:spPr>
          <a:xfrm>
            <a:off x="6307306" y="5468108"/>
            <a:ext cx="310896" cy="31089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 smtClean="0">
              <a:latin typeface="+mj-lt"/>
            </a:endParaRPr>
          </a:p>
        </p:txBody>
      </p:sp>
      <p:sp>
        <p:nvSpPr>
          <p:cNvPr id="67" name="Oval 66"/>
          <p:cNvSpPr/>
          <p:nvPr userDrawn="1"/>
        </p:nvSpPr>
        <p:spPr>
          <a:xfrm>
            <a:off x="597034" y="5468108"/>
            <a:ext cx="310896" cy="3108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 smtClean="0">
              <a:latin typeface="+mj-lt"/>
            </a:endParaRPr>
          </a:p>
        </p:txBody>
      </p:sp>
      <p:pic>
        <p:nvPicPr>
          <p:cNvPr id="68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216" y="5515994"/>
            <a:ext cx="214533" cy="215141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 userDrawn="1"/>
        </p:nvGrpSpPr>
        <p:grpSpPr>
          <a:xfrm>
            <a:off x="5236135" y="5463092"/>
            <a:ext cx="310896" cy="315912"/>
            <a:chOff x="5236131" y="5463092"/>
            <a:chExt cx="310896" cy="315912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 smtClean="0">
                <a:latin typeface="+mj-lt"/>
              </a:endParaRPr>
            </a:p>
          </p:txBody>
        </p:sp>
        <p:pic>
          <p:nvPicPr>
            <p:cNvPr id="7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3092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1304770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 smtClean="0">
                <a:latin typeface="+mj-lt"/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1" name="Group 50"/>
          <p:cNvGrpSpPr/>
          <p:nvPr userDrawn="1"/>
        </p:nvGrpSpPr>
        <p:grpSpPr>
          <a:xfrm>
            <a:off x="4495905" y="5442941"/>
            <a:ext cx="365760" cy="365760"/>
            <a:chOff x="2355828" y="5442941"/>
            <a:chExt cx="365760" cy="365760"/>
          </a:xfrm>
        </p:grpSpPr>
        <p:sp>
          <p:nvSpPr>
            <p:cNvPr id="54" name="Oval 53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 smtClean="0">
                <a:latin typeface="+mj-lt"/>
              </a:endParaRPr>
            </a:p>
          </p:txBody>
        </p:sp>
        <p:pic>
          <p:nvPicPr>
            <p:cNvPr id="63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sp>
        <p:nvSpPr>
          <p:cNvPr id="56" name="Title 16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565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 userDrawn="1"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>
                <a:latin typeface="+mj-lt"/>
              </a:defRPr>
            </a:lvl1pPr>
          </a:lstStyle>
          <a:p>
            <a:r>
              <a:rPr lang="en-US" sz="1000" dirty="0" smtClean="0">
                <a:solidFill>
                  <a:srgbClr val="939598"/>
                </a:solidFill>
                <a:cs typeface="Arial" panose="020B0604020202020204" pitchFamily="34" charset="0"/>
              </a:rPr>
              <a:t>2016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>
                <a:latin typeface="+mj-lt"/>
              </a:defRPr>
            </a:lvl1pPr>
            <a:lvl2pPr>
              <a:defRPr>
                <a:latin typeface="+mj-lt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644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644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465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 smtClean="0">
                <a:latin typeface="+mj-lt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 smtClean="0">
                <a:latin typeface="+mj-lt"/>
              </a:endParaRPr>
            </a:p>
          </p:txBody>
        </p:sp>
        <p:pic>
          <p:nvPicPr>
            <p:cNvPr id="57" name="Picture 6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35867" y="5521169"/>
              <a:ext cx="196609" cy="194742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49919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 smtClean="0">
                <a:latin typeface="+mj-lt"/>
              </a:endParaRPr>
            </a:p>
          </p:txBody>
        </p:sp>
        <p:pic>
          <p:nvPicPr>
            <p:cNvPr id="60" name="Picture 8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07100" y="5527072"/>
              <a:ext cx="185758" cy="188431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444981" y="2920593"/>
            <a:ext cx="2616181" cy="871514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3094783" y="5468116"/>
            <a:ext cx="311523" cy="315559"/>
            <a:chOff x="3094779" y="5468108"/>
            <a:chExt cx="311523" cy="315559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 smtClean="0">
                <a:latin typeface="+mj-lt"/>
              </a:endParaRPr>
            </a:p>
          </p:txBody>
        </p:sp>
        <p:pic>
          <p:nvPicPr>
            <p:cNvPr id="69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5406" y="5472771"/>
              <a:ext cx="310896" cy="310896"/>
            </a:xfrm>
            <a:prstGeom prst="rect">
              <a:avLst/>
            </a:prstGeom>
            <a:noFill/>
          </p:spPr>
        </p:pic>
      </p:grpSp>
      <p:sp>
        <p:nvSpPr>
          <p:cNvPr id="40" name="Oval 39"/>
          <p:cNvSpPr/>
          <p:nvPr userDrawn="1"/>
        </p:nvSpPr>
        <p:spPr>
          <a:xfrm>
            <a:off x="953427" y="5468108"/>
            <a:ext cx="310896" cy="31089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 smtClean="0">
              <a:latin typeface="+mj-lt"/>
            </a:endParaRPr>
          </a:p>
        </p:txBody>
      </p:sp>
      <p:pic>
        <p:nvPicPr>
          <p:cNvPr id="72" name="Picture 5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6777" y="5515994"/>
            <a:ext cx="204196" cy="215141"/>
          </a:xfrm>
          <a:prstGeom prst="rect">
            <a:avLst/>
          </a:prstGeom>
          <a:noFill/>
        </p:spPr>
      </p:pic>
      <p:pic>
        <p:nvPicPr>
          <p:cNvPr id="78" name="Picture 5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7858" y="5540163"/>
            <a:ext cx="238430" cy="145035"/>
          </a:xfrm>
          <a:prstGeom prst="rect">
            <a:avLst/>
          </a:prstGeom>
          <a:noFill/>
        </p:spPr>
      </p:pic>
      <p:pic>
        <p:nvPicPr>
          <p:cNvPr id="79" name="Picture 5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6731" y="5508046"/>
            <a:ext cx="197701" cy="197481"/>
          </a:xfrm>
          <a:prstGeom prst="rect">
            <a:avLst/>
          </a:prstGeom>
          <a:noFill/>
        </p:spPr>
      </p:pic>
      <p:pic>
        <p:nvPicPr>
          <p:cNvPr id="80" name="Picture 5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761" y="5552725"/>
            <a:ext cx="233986" cy="16584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413343" cy="153888"/>
          </a:xfrm>
        </p:spPr>
        <p:txBody>
          <a:bodyPr/>
          <a:lstStyle>
            <a:lvl1pPr>
              <a:defRPr cap="none">
                <a:latin typeface="+mj-lt"/>
                <a:ea typeface="+mj-ea"/>
              </a:defRPr>
            </a:lvl1pPr>
          </a:lstStyle>
          <a:p>
            <a:r>
              <a:rPr lang="en-US" sz="1000" dirty="0" smtClean="0">
                <a:solidFill>
                  <a:srgbClr val="939598"/>
                </a:solidFill>
                <a:cs typeface="Arial" panose="020B0604020202020204" pitchFamily="34" charset="0"/>
              </a:rPr>
              <a:t>2016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358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+mj-lt"/>
              <a:ea typeface="+mj-ea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699" y="6395722"/>
            <a:ext cx="443301" cy="322249"/>
          </a:xfrm>
          <a:prstGeom prst="rect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6" y="5505445"/>
            <a:ext cx="1330737" cy="443301"/>
          </a:xfrm>
          <a:prstGeom prst="rect">
            <a:avLst/>
          </a:prstGeom>
        </p:spPr>
      </p:pic>
      <p:sp>
        <p:nvSpPr>
          <p:cNvPr id="8" name="TextBox slide number"/>
          <p:cNvSpPr txBox="1"/>
          <p:nvPr userDrawn="1"/>
        </p:nvSpPr>
        <p:spPr bwMode="white">
          <a:xfrm>
            <a:off x="11748700" y="6395213"/>
            <a:ext cx="440124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b="0" smtClean="0">
                <a:solidFill>
                  <a:schemeClr val="tx1"/>
                </a:solidFill>
                <a:latin typeface="+mj-lt"/>
                <a:ea typeface="+mj-ea"/>
              </a:rPr>
              <a:t>‹#›</a:t>
            </a:fld>
            <a:endParaRPr lang="en-US" b="0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413343" cy="153888"/>
          </a:xfrm>
        </p:spPr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en-US" sz="1000" dirty="0" smtClean="0">
                <a:solidFill>
                  <a:srgbClr val="939598"/>
                </a:solidFill>
                <a:cs typeface="Arial" panose="020B0604020202020204" pitchFamily="34" charset="0"/>
              </a:rPr>
              <a:t>2016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6" y="5505445"/>
            <a:ext cx="1330737" cy="443301"/>
          </a:xfrm>
          <a:prstGeom prst="rect">
            <a:avLst/>
          </a:prstGeom>
        </p:spPr>
      </p:pic>
      <p:sp>
        <p:nvSpPr>
          <p:cNvPr id="8" name="TextBox slide number"/>
          <p:cNvSpPr txBox="1"/>
          <p:nvPr userDrawn="1"/>
        </p:nvSpPr>
        <p:spPr bwMode="white">
          <a:xfrm>
            <a:off x="11748700" y="6395213"/>
            <a:ext cx="440124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b="0" smtClean="0">
                <a:solidFill>
                  <a:schemeClr val="tx1"/>
                </a:solidFill>
                <a:latin typeface="+mj-lt"/>
                <a:ea typeface="+mj-ea"/>
              </a:rPr>
              <a:t>‹#›</a:t>
            </a:fld>
            <a:endParaRPr lang="en-US" b="0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0412" cy="685710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4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ea typeface="+mj-ea"/>
            </a:endParaRPr>
          </a:p>
        </p:txBody>
      </p:sp>
      <p:grpSp>
        <p:nvGrpSpPr>
          <p:cNvPr id="58" name="Group 57"/>
          <p:cNvGrpSpPr/>
          <p:nvPr userDrawn="1"/>
        </p:nvGrpSpPr>
        <p:grpSpPr bwMode="gray">
          <a:xfrm>
            <a:off x="1828174" y="1525134"/>
            <a:ext cx="8535661" cy="4341742"/>
            <a:chOff x="1828170" y="1258957"/>
            <a:chExt cx="8535661" cy="434174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9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+mj-lt"/>
                <a:ea typeface="+mj-ea"/>
              </a:endParaRPr>
            </a:p>
          </p:txBody>
        </p:sp>
        <p:sp>
          <p:nvSpPr>
            <p:cNvPr id="60" name="Rounded Rectangle 5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latin typeface="+mj-lt"/>
                <a:ea typeface="+mj-ea"/>
              </a:endParaRPr>
            </a:p>
          </p:txBody>
        </p:sp>
      </p:grpSp>
      <p:grpSp>
        <p:nvGrpSpPr>
          <p:cNvPr id="61" name="Group 60"/>
          <p:cNvGrpSpPr/>
          <p:nvPr userDrawn="1"/>
        </p:nvGrpSpPr>
        <p:grpSpPr bwMode="gray">
          <a:xfrm>
            <a:off x="5853433" y="1265716"/>
            <a:ext cx="485134" cy="485134"/>
            <a:chOff x="5853433" y="734066"/>
            <a:chExt cx="485134" cy="485134"/>
          </a:xfrm>
        </p:grpSpPr>
        <p:sp>
          <p:nvSpPr>
            <p:cNvPr id="62" name="Oval 61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 smtClean="0">
                <a:latin typeface="+mj-lt"/>
                <a:ea typeface="+mj-ea"/>
              </a:endParaRPr>
            </a:p>
          </p:txBody>
        </p:sp>
        <p:sp>
          <p:nvSpPr>
            <p:cNvPr id="63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+mj-lt"/>
                <a:ea typeface="+mj-ea"/>
              </a:endParaRPr>
            </a:p>
          </p:txBody>
        </p:sp>
      </p:grpSp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694" y="2791839"/>
            <a:ext cx="5374610" cy="12460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5"/>
            <a:ext cx="2412866" cy="803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" y="6458563"/>
            <a:ext cx="2413343" cy="1846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0412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640" y="6473952"/>
            <a:ext cx="241334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 dirty="0" smtClean="0">
                <a:solidFill>
                  <a:srgbClr val="939598"/>
                </a:solidFill>
                <a:cs typeface="Arial" panose="020B0604020202020204" pitchFamily="34" charset="0"/>
              </a:rPr>
              <a:t>2016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6" y="5505445"/>
            <a:ext cx="1330737" cy="443301"/>
          </a:xfrm>
          <a:prstGeom prst="rect">
            <a:avLst/>
          </a:prstGeom>
        </p:spPr>
      </p:pic>
      <p:sp>
        <p:nvSpPr>
          <p:cNvPr id="9" name="TextBox slide number"/>
          <p:cNvSpPr txBox="1"/>
          <p:nvPr/>
        </p:nvSpPr>
        <p:spPr bwMode="white">
          <a:xfrm>
            <a:off x="11748700" y="6395213"/>
            <a:ext cx="440124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b="0" smtClean="0">
                <a:solidFill>
                  <a:schemeClr val="tx1"/>
                </a:solidFill>
              </a:rPr>
              <a:t>‹#›</a:t>
            </a:fld>
            <a:endParaRPr lang="en-US" b="0" dirty="0" smtClean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1218565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4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600" indent="-381000" algn="l" defTabSz="1218565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4000" indent="-304800" algn="l" defTabSz="1218565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2965" indent="-304800" algn="l" defTabSz="1218565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2565" indent="-304800" algn="l" defTabSz="1218565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1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comments" Target="../comments/commen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3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comments" Target="../comments/commen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511238"/>
            <a:ext cx="8723376" cy="1581912"/>
          </a:xfrm>
        </p:spPr>
        <p:txBody>
          <a:bodyPr/>
          <a:lstStyle/>
          <a:p>
            <a:r>
              <a:rPr lang="en-US" altLang="zh-CN" b="1" dirty="0" err="1" smtClean="0"/>
              <a:t>DM</a:t>
            </a:r>
            <a:r>
              <a:rPr lang="zh-CN" altLang="en-US" b="1" dirty="0" smtClean="0"/>
              <a:t>话术后台管理系统</a:t>
            </a:r>
            <a:endParaRPr lang="zh-CN" alt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rgbClr val="939598"/>
                </a:solidFill>
                <a:cs typeface="Arial" panose="020B0604020202020204" pitchFamily="34" charset="0"/>
              </a:rPr>
              <a:t>2019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DM</a:t>
            </a:r>
            <a:r>
              <a:rPr lang="en-US" altLang="zh-CN" dirty="0" smtClean="0"/>
              <a:t> Team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Aug,2019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60532" y="1253065"/>
            <a:ext cx="9064085" cy="5231711"/>
          </a:xfrm>
          <a:prstGeom prst="rect">
            <a:avLst/>
          </a:prstGeom>
          <a:solidFill>
            <a:srgbClr val="F5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281479" y="180157"/>
            <a:ext cx="8106741" cy="61299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cap="all" dirty="0">
                <a:latin typeface="Arial" panose="020B0604020202020204" pitchFamily="34" charset="0"/>
                <a:cs typeface="Arial" panose="020B0604020202020204" pitchFamily="34" charset="0"/>
              </a:rPr>
              <a:t>4.2 </a:t>
            </a:r>
            <a:r>
              <a:rPr lang="zh-CN" altLang="en-US" sz="2800" b="1" cap="all" dirty="0">
                <a:latin typeface="Arial" panose="020B0604020202020204" pitchFamily="34" charset="0"/>
                <a:cs typeface="Arial" panose="020B0604020202020204" pitchFamily="34" charset="0"/>
              </a:rPr>
              <a:t>对话模块实例修订系</a:t>
            </a:r>
            <a:r>
              <a:rPr lang="zh-CN" altLang="en-US" sz="28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统 </a:t>
            </a:r>
            <a:r>
              <a:rPr lang="en-US" altLang="zh-CN" sz="28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zh-CN" altLang="en-US" sz="28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系统话术</a:t>
            </a:r>
            <a:endParaRPr lang="zh-CN" altLang="en-US" sz="28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5799" y="931333"/>
            <a:ext cx="10439999" cy="321733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5800" y="942159"/>
            <a:ext cx="1043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1"/>
                </a:solidFill>
                <a:latin typeface="+mj-ea"/>
                <a:ea typeface="+mj-ea"/>
              </a:rPr>
              <a:t>DM</a:t>
            </a:r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zh-CN" altLang="en-US" sz="1200" b="1" i="1" dirty="0" smtClean="0">
                <a:solidFill>
                  <a:schemeClr val="bg1"/>
                </a:solidFill>
                <a:latin typeface="+mn-ea"/>
              </a:rPr>
              <a:t>话术编辑器</a:t>
            </a:r>
            <a:endParaRPr lang="zh-CN" altLang="zh-CN" sz="1200" b="1" i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0083386" y="936735"/>
            <a:ext cx="762413" cy="323165"/>
            <a:chOff x="10083386" y="936735"/>
            <a:chExt cx="762413" cy="323165"/>
          </a:xfrm>
        </p:grpSpPr>
        <p:sp>
          <p:nvSpPr>
            <p:cNvPr id="37" name="笑脸 36"/>
            <p:cNvSpPr/>
            <p:nvPr/>
          </p:nvSpPr>
          <p:spPr>
            <a:xfrm>
              <a:off x="10653070" y="1000796"/>
              <a:ext cx="192729" cy="177505"/>
            </a:xfrm>
            <a:prstGeom prst="smileyFac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0083386" y="936735"/>
              <a:ext cx="6354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u="sng" dirty="0" smtClean="0">
                  <a:solidFill>
                    <a:schemeClr val="bg1"/>
                  </a:solidFill>
                  <a:latin typeface="+mn-ea"/>
                </a:rPr>
                <a:t>User01</a:t>
              </a:r>
            </a:p>
          </p:txBody>
        </p:sp>
      </p:grpSp>
      <p:sp>
        <p:nvSpPr>
          <p:cNvPr id="57" name="矩形 7"/>
          <p:cNvSpPr/>
          <p:nvPr/>
        </p:nvSpPr>
        <p:spPr>
          <a:xfrm>
            <a:off x="694227" y="1249936"/>
            <a:ext cx="1377096" cy="4975572"/>
          </a:xfrm>
          <a:prstGeom prst="rect">
            <a:avLst/>
          </a:prstGeom>
          <a:solidFill>
            <a:srgbClr val="2F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10"/>
          <p:cNvSpPr/>
          <p:nvPr/>
        </p:nvSpPr>
        <p:spPr>
          <a:xfrm>
            <a:off x="692314" y="2105761"/>
            <a:ext cx="1375914" cy="344704"/>
          </a:xfrm>
          <a:prstGeom prst="rect">
            <a:avLst/>
          </a:prstGeom>
          <a:solidFill>
            <a:srgbClr val="293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11"/>
          <p:cNvSpPr txBox="1"/>
          <p:nvPr/>
        </p:nvSpPr>
        <p:spPr>
          <a:xfrm>
            <a:off x="983276" y="1186568"/>
            <a:ext cx="1301303" cy="2920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MOLI</a:t>
            </a: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&gt;</a:t>
            </a:r>
          </a:p>
          <a:p>
            <a:pPr>
              <a:lnSpc>
                <a:spcPct val="250000"/>
              </a:lnSpc>
            </a:pP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系统话术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&lt;</a:t>
            </a:r>
          </a:p>
          <a:p>
            <a:pPr>
              <a:lnSpc>
                <a:spcPct val="250000"/>
              </a:lnSpc>
            </a:pP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    Asking</a:t>
            </a:r>
          </a:p>
          <a:p>
            <a:pPr>
              <a:lnSpc>
                <a:spcPct val="250000"/>
              </a:lnSpc>
            </a:pP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复杂流程</a:t>
            </a:r>
            <a:r>
              <a:rPr lang="zh-CN" altLang="en-US" sz="1050" b="1" dirty="0">
                <a:solidFill>
                  <a:schemeClr val="bg1"/>
                </a:solidFill>
                <a:latin typeface="+mn-ea"/>
              </a:rPr>
              <a:t>话术</a:t>
            </a: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&lt; </a:t>
            </a:r>
          </a:p>
          <a:p>
            <a:pPr>
              <a:lnSpc>
                <a:spcPct val="250000"/>
              </a:lnSpc>
            </a:pPr>
            <a:r>
              <a:rPr lang="en-US" altLang="zh-CN" sz="105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CN" sz="1050" b="1" dirty="0" err="1" smtClean="0">
                <a:solidFill>
                  <a:schemeClr val="bg1"/>
                </a:solidFill>
                <a:latin typeface="+mn-ea"/>
              </a:rPr>
              <a:t>Bot_act</a:t>
            </a:r>
            <a:endParaRPr lang="en-US" altLang="zh-CN" sz="105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50000"/>
              </a:lnSpc>
            </a:pPr>
            <a:endParaRPr lang="en-US" altLang="zh-CN" sz="105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 </a:t>
            </a:r>
          </a:p>
        </p:txBody>
      </p:sp>
      <p:sp>
        <p:nvSpPr>
          <p:cNvPr id="60" name="Freeform 116"/>
          <p:cNvSpPr>
            <a:spLocks noChangeAspect="1" noEditPoints="1"/>
          </p:cNvSpPr>
          <p:nvPr/>
        </p:nvSpPr>
        <p:spPr bwMode="auto">
          <a:xfrm>
            <a:off x="832836" y="1406603"/>
            <a:ext cx="156240" cy="126000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等线" panose="020F0502020204030204"/>
              <a:ea typeface="+mn-ea"/>
            </a:endParaRPr>
          </a:p>
        </p:txBody>
      </p:sp>
      <p:pic>
        <p:nvPicPr>
          <p:cNvPr id="72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82" y="1789828"/>
            <a:ext cx="188997" cy="1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" descr="See the source imag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6" y="2631728"/>
            <a:ext cx="172010" cy="17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 descr="See the source imag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98" y="3002722"/>
            <a:ext cx="172010" cy="17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42" y="2197370"/>
            <a:ext cx="188997" cy="1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文本框 48"/>
          <p:cNvSpPr txBox="1"/>
          <p:nvPr/>
        </p:nvSpPr>
        <p:spPr>
          <a:xfrm>
            <a:off x="2472303" y="1466483"/>
            <a:ext cx="1089229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400" b="1" dirty="0" smtClean="0">
                <a:solidFill>
                  <a:schemeClr val="accent4"/>
                </a:solidFill>
                <a:latin typeface="+mn-ea"/>
              </a:rPr>
              <a:t>Asking</a:t>
            </a:r>
          </a:p>
        </p:txBody>
      </p:sp>
      <p:sp>
        <p:nvSpPr>
          <p:cNvPr id="115" name="文本框 49"/>
          <p:cNvSpPr txBox="1"/>
          <p:nvPr/>
        </p:nvSpPr>
        <p:spPr>
          <a:xfrm>
            <a:off x="3510467" y="1435705"/>
            <a:ext cx="180000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Asking Information</a:t>
            </a:r>
          </a:p>
        </p:txBody>
      </p:sp>
      <p:sp>
        <p:nvSpPr>
          <p:cNvPr id="116" name="文本框 50"/>
          <p:cNvSpPr txBox="1"/>
          <p:nvPr/>
        </p:nvSpPr>
        <p:spPr>
          <a:xfrm>
            <a:off x="5050389" y="1435705"/>
            <a:ext cx="172800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i="1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询问信息</a:t>
            </a:r>
          </a:p>
        </p:txBody>
      </p:sp>
      <p:sp>
        <p:nvSpPr>
          <p:cNvPr id="117" name="矩形 1"/>
          <p:cNvSpPr/>
          <p:nvPr/>
        </p:nvSpPr>
        <p:spPr>
          <a:xfrm>
            <a:off x="3292756" y="1466483"/>
            <a:ext cx="209352" cy="30777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&gt;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18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651410"/>
              </p:ext>
            </p:extLst>
          </p:nvPr>
        </p:nvGraphicFramePr>
        <p:xfrm>
          <a:off x="2530814" y="1987676"/>
          <a:ext cx="8122256" cy="3648014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2074814">
                  <a:extLst>
                    <a:ext uri="{9D8B030D-6E8A-4147-A177-3AD203B41FA5}">
                      <a16:colId xmlns:a16="http://schemas.microsoft.com/office/drawing/2014/main" val="90240664"/>
                    </a:ext>
                  </a:extLst>
                </a:gridCol>
                <a:gridCol w="1540685">
                  <a:extLst>
                    <a:ext uri="{9D8B030D-6E8A-4147-A177-3AD203B41FA5}">
                      <a16:colId xmlns:a16="http://schemas.microsoft.com/office/drawing/2014/main" val="3631367809"/>
                    </a:ext>
                  </a:extLst>
                </a:gridCol>
                <a:gridCol w="2894619">
                  <a:extLst>
                    <a:ext uri="{9D8B030D-6E8A-4147-A177-3AD203B41FA5}">
                      <a16:colId xmlns:a16="http://schemas.microsoft.com/office/drawing/2014/main" val="1037737109"/>
                    </a:ext>
                  </a:extLst>
                </a:gridCol>
                <a:gridCol w="1612138">
                  <a:extLst>
                    <a:ext uri="{9D8B030D-6E8A-4147-A177-3AD203B41FA5}">
                      <a16:colId xmlns:a16="http://schemas.microsoft.com/office/drawing/2014/main" val="2436901166"/>
                    </a:ext>
                  </a:extLst>
                </a:gridCol>
              </a:tblGrid>
              <a:tr h="326401">
                <a:tc>
                  <a:txBody>
                    <a:bodyPr/>
                    <a:lstStyle/>
                    <a:p>
                      <a:r>
                        <a:rPr lang="zh-CN" altLang="en-US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话术</a:t>
                      </a:r>
                      <a:r>
                        <a:rPr lang="en-US" altLang="zh-C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</a:t>
                      </a:r>
                      <a:endParaRPr lang="zh-CN" altLang="en-US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说明</a:t>
                      </a:r>
                      <a:endParaRPr lang="zh-CN" altLang="en-US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预览</a:t>
                      </a:r>
                      <a:endParaRPr lang="zh-CN" altLang="en-US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操作</a:t>
                      </a:r>
                      <a:endParaRPr lang="zh-CN" altLang="en-US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812492"/>
                  </a:ext>
                </a:extLst>
              </a:tr>
              <a:tr h="748803"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ask_info_slot</a:t>
                      </a:r>
                      <a:endParaRPr lang="zh-CN" altLang="en-US" sz="11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询问槽（通用）</a:t>
                      </a:r>
                      <a:endParaRPr lang="zh-CN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U: Warranty Check.</a:t>
                      </a:r>
                    </a:p>
                    <a:p>
                      <a:pPr algn="l"/>
                      <a:r>
                        <a:rPr lang="en-US" altLang="zh-CN" sz="1100" b="1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B: Please input your IMEI number.</a:t>
                      </a:r>
                    </a:p>
                    <a:p>
                      <a:pPr algn="l"/>
                      <a:r>
                        <a:rPr lang="en-US" altLang="zh-CN" sz="11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U: 519XXXXXXXX8</a:t>
                      </a:r>
                      <a:endParaRPr lang="zh-CN" altLang="en-US" sz="1100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   </a:t>
                      </a:r>
                      <a:r>
                        <a:rPr lang="zh-CN" altLang="en-US" sz="1100" b="0" u="sng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编辑</a:t>
                      </a:r>
                      <a:r>
                        <a:rPr lang="zh-CN" altLang="en-US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      </a:t>
                      </a:r>
                      <a:r>
                        <a:rPr lang="zh-CN" altLang="en-US" sz="1100" b="0" u="sng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清除</a:t>
                      </a:r>
                      <a:endParaRPr lang="zh-CN" altLang="en-US" sz="1100" b="0" u="sng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628416"/>
                  </a:ext>
                </a:extLst>
              </a:tr>
              <a:tr h="748803">
                <a:tc>
                  <a:txBody>
                    <a:bodyPr/>
                    <a:lstStyle/>
                    <a:p>
                      <a:r>
                        <a:rPr lang="en-US" altLang="zh-CN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ask_info_slot_model_info</a:t>
                      </a:r>
                      <a:endParaRPr lang="zh-CN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5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询问机型槽</a:t>
                      </a:r>
                      <a:endParaRPr lang="zh-CN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5F6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U: System</a:t>
                      </a:r>
                      <a:r>
                        <a:rPr lang="en-US" altLang="zh-CN" sz="1100" b="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update</a:t>
                      </a:r>
                      <a:r>
                        <a:rPr lang="en-US" altLang="zh-CN" sz="11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  <a:p>
                      <a:pPr algn="l"/>
                      <a:r>
                        <a:rPr lang="en-US" altLang="zh-CN" sz="1100" b="1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B: Please input your model.</a:t>
                      </a:r>
                    </a:p>
                    <a:p>
                      <a:pPr algn="l"/>
                      <a:r>
                        <a:rPr lang="en-US" altLang="zh-CN" sz="11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U: Moto Z</a:t>
                      </a:r>
                      <a:endParaRPr lang="zh-CN" altLang="en-US" sz="11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5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    </a:t>
                      </a:r>
                      <a:r>
                        <a:rPr lang="zh-CN" altLang="en-US" sz="1100" b="0" u="sng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编辑</a:t>
                      </a:r>
                      <a:r>
                        <a:rPr lang="zh-CN" altLang="en-US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     </a:t>
                      </a:r>
                      <a:r>
                        <a:rPr lang="zh-CN" altLang="en-US" sz="1100" b="0" u="sng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清除</a:t>
                      </a:r>
                      <a:endParaRPr lang="zh-CN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5F6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79874"/>
                  </a:ext>
                </a:extLst>
              </a:tr>
              <a:tr h="748803"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ask_info_slot_sn</a:t>
                      </a:r>
                      <a:endParaRPr lang="zh-CN" altLang="en-US" sz="11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询问</a:t>
                      </a:r>
                      <a:r>
                        <a:rPr lang="en-US" altLang="zh-CN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SN</a:t>
                      </a:r>
                      <a:endParaRPr lang="zh-CN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U: Device Check.</a:t>
                      </a:r>
                    </a:p>
                    <a:p>
                      <a:pPr algn="l"/>
                      <a:r>
                        <a:rPr lang="en-US" altLang="zh-CN" sz="1100" b="1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B: &lt; ? &gt;</a:t>
                      </a:r>
                    </a:p>
                    <a:p>
                      <a:pPr algn="l"/>
                      <a:r>
                        <a:rPr lang="en-US" altLang="zh-CN" sz="11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U: 519XXXXXXXX8</a:t>
                      </a:r>
                      <a:endParaRPr lang="zh-CN" altLang="en-US" sz="11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    </a:t>
                      </a:r>
                      <a:r>
                        <a:rPr lang="zh-CN" altLang="en-US" sz="1100" b="0" u="sng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编辑</a:t>
                      </a:r>
                      <a:r>
                        <a:rPr lang="zh-CN" altLang="en-US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     </a:t>
                      </a:r>
                      <a:r>
                        <a:rPr lang="zh-CN" altLang="en-US" sz="1100" b="0" u="sng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清除</a:t>
                      </a:r>
                      <a:endParaRPr lang="zh-CN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620508"/>
                  </a:ext>
                </a:extLst>
              </a:tr>
              <a:tr h="748803"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ask_info_slot_no_answer</a:t>
                      </a:r>
                      <a:endParaRPr lang="zh-CN" altLang="en-US" sz="11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5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无答案，继续询问</a:t>
                      </a:r>
                      <a:endParaRPr lang="zh-CN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5F6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U: Moto O.</a:t>
                      </a:r>
                    </a:p>
                    <a:p>
                      <a:pPr algn="l"/>
                      <a:r>
                        <a:rPr lang="en-US" altLang="zh-CN" sz="1100" b="1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B: Sorry, …, Please input your model.</a:t>
                      </a:r>
                    </a:p>
                    <a:p>
                      <a:pPr algn="l"/>
                      <a:r>
                        <a:rPr lang="en-US" altLang="zh-CN" sz="11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U: Moto Z</a:t>
                      </a:r>
                      <a:endParaRPr lang="zh-CN" altLang="en-US" sz="11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5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    </a:t>
                      </a:r>
                      <a:r>
                        <a:rPr lang="zh-CN" altLang="en-US" sz="1100" b="0" u="sng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编辑</a:t>
                      </a:r>
                      <a:r>
                        <a:rPr lang="zh-CN" altLang="en-US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     </a:t>
                      </a:r>
                      <a:r>
                        <a:rPr lang="zh-CN" altLang="en-US" sz="1100" b="0" u="sng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清除</a:t>
                      </a:r>
                      <a:endParaRPr lang="zh-CN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5F6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84083"/>
                  </a:ext>
                </a:extLst>
              </a:tr>
              <a:tr h="326401"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……</a:t>
                      </a:r>
                      <a:endParaRPr lang="zh-CN" altLang="en-US" sz="11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……</a:t>
                      </a:r>
                      <a:endParaRPr lang="zh-CN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……</a:t>
                      </a:r>
                      <a:endParaRPr lang="zh-CN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……</a:t>
                      </a:r>
                      <a:endParaRPr lang="zh-CN" altLang="en-US" sz="11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629279"/>
                  </a:ext>
                </a:extLst>
              </a:tr>
            </a:tbl>
          </a:graphicData>
        </a:graphic>
      </p:graphicFrame>
      <p:grpSp>
        <p:nvGrpSpPr>
          <p:cNvPr id="119" name="组合 5"/>
          <p:cNvGrpSpPr/>
          <p:nvPr/>
        </p:nvGrpSpPr>
        <p:grpSpPr>
          <a:xfrm>
            <a:off x="9129641" y="2594637"/>
            <a:ext cx="724386" cy="2415015"/>
            <a:chOff x="9129641" y="2594637"/>
            <a:chExt cx="724386" cy="2415015"/>
          </a:xfrm>
        </p:grpSpPr>
        <p:sp>
          <p:nvSpPr>
            <p:cNvPr id="120" name="Freeform 451"/>
            <p:cNvSpPr>
              <a:spLocks noEditPoints="1"/>
            </p:cNvSpPr>
            <p:nvPr/>
          </p:nvSpPr>
          <p:spPr bwMode="auto">
            <a:xfrm>
              <a:off x="9129641" y="2603637"/>
              <a:ext cx="160706" cy="160705"/>
            </a:xfrm>
            <a:custGeom>
              <a:avLst/>
              <a:gdLst>
                <a:gd name="T0" fmla="*/ 283 w 287"/>
                <a:gd name="T1" fmla="*/ 234 h 288"/>
                <a:gd name="T2" fmla="*/ 247 w 287"/>
                <a:gd name="T3" fmla="*/ 208 h 288"/>
                <a:gd name="T4" fmla="*/ 136 w 287"/>
                <a:gd name="T5" fmla="*/ 96 h 288"/>
                <a:gd name="T6" fmla="*/ 142 w 287"/>
                <a:gd name="T7" fmla="*/ 74 h 288"/>
                <a:gd name="T8" fmla="*/ 68 w 287"/>
                <a:gd name="T9" fmla="*/ 0 h 288"/>
                <a:gd name="T10" fmla="*/ 61 w 287"/>
                <a:gd name="T11" fmla="*/ 7 h 288"/>
                <a:gd name="T12" fmla="*/ 89 w 287"/>
                <a:gd name="T13" fmla="*/ 51 h 288"/>
                <a:gd name="T14" fmla="*/ 50 w 287"/>
                <a:gd name="T15" fmla="*/ 90 h 288"/>
                <a:gd name="T16" fmla="*/ 6 w 287"/>
                <a:gd name="T17" fmla="*/ 62 h 288"/>
                <a:gd name="T18" fmla="*/ 0 w 287"/>
                <a:gd name="T19" fmla="*/ 69 h 288"/>
                <a:gd name="T20" fmla="*/ 74 w 287"/>
                <a:gd name="T21" fmla="*/ 143 h 288"/>
                <a:gd name="T22" fmla="*/ 95 w 287"/>
                <a:gd name="T23" fmla="*/ 137 h 288"/>
                <a:gd name="T24" fmla="*/ 207 w 287"/>
                <a:gd name="T25" fmla="*/ 249 h 288"/>
                <a:gd name="T26" fmla="*/ 233 w 287"/>
                <a:gd name="T27" fmla="*/ 284 h 288"/>
                <a:gd name="T28" fmla="*/ 247 w 287"/>
                <a:gd name="T29" fmla="*/ 288 h 288"/>
                <a:gd name="T30" fmla="*/ 287 w 287"/>
                <a:gd name="T31" fmla="*/ 249 h 288"/>
                <a:gd name="T32" fmla="*/ 283 w 287"/>
                <a:gd name="T33" fmla="*/ 234 h 288"/>
                <a:gd name="T34" fmla="*/ 244 w 287"/>
                <a:gd name="T35" fmla="*/ 261 h 288"/>
                <a:gd name="T36" fmla="*/ 227 w 287"/>
                <a:gd name="T37" fmla="*/ 244 h 288"/>
                <a:gd name="T38" fmla="*/ 244 w 287"/>
                <a:gd name="T39" fmla="*/ 228 h 288"/>
                <a:gd name="T40" fmla="*/ 260 w 287"/>
                <a:gd name="T41" fmla="*/ 244 h 288"/>
                <a:gd name="T42" fmla="*/ 244 w 287"/>
                <a:gd name="T43" fmla="*/ 26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7" h="288">
                  <a:moveTo>
                    <a:pt x="283" y="234"/>
                  </a:moveTo>
                  <a:cubicBezTo>
                    <a:pt x="247" y="208"/>
                    <a:pt x="247" y="208"/>
                    <a:pt x="247" y="208"/>
                  </a:cubicBezTo>
                  <a:cubicBezTo>
                    <a:pt x="136" y="96"/>
                    <a:pt x="136" y="96"/>
                    <a:pt x="136" y="96"/>
                  </a:cubicBezTo>
                  <a:cubicBezTo>
                    <a:pt x="140" y="89"/>
                    <a:pt x="142" y="81"/>
                    <a:pt x="142" y="74"/>
                  </a:cubicBezTo>
                  <a:cubicBezTo>
                    <a:pt x="142" y="37"/>
                    <a:pt x="106" y="0"/>
                    <a:pt x="68" y="0"/>
                  </a:cubicBezTo>
                  <a:cubicBezTo>
                    <a:pt x="68" y="0"/>
                    <a:pt x="64" y="5"/>
                    <a:pt x="61" y="7"/>
                  </a:cubicBezTo>
                  <a:cubicBezTo>
                    <a:pt x="92" y="37"/>
                    <a:pt x="89" y="32"/>
                    <a:pt x="89" y="51"/>
                  </a:cubicBezTo>
                  <a:cubicBezTo>
                    <a:pt x="89" y="66"/>
                    <a:pt x="65" y="90"/>
                    <a:pt x="50" y="90"/>
                  </a:cubicBezTo>
                  <a:cubicBezTo>
                    <a:pt x="31" y="90"/>
                    <a:pt x="37" y="93"/>
                    <a:pt x="6" y="62"/>
                  </a:cubicBezTo>
                  <a:cubicBezTo>
                    <a:pt x="4" y="65"/>
                    <a:pt x="0" y="69"/>
                    <a:pt x="0" y="69"/>
                  </a:cubicBezTo>
                  <a:cubicBezTo>
                    <a:pt x="0" y="107"/>
                    <a:pt x="36" y="143"/>
                    <a:pt x="74" y="143"/>
                  </a:cubicBezTo>
                  <a:cubicBezTo>
                    <a:pt x="80" y="143"/>
                    <a:pt x="88" y="141"/>
                    <a:pt x="95" y="137"/>
                  </a:cubicBezTo>
                  <a:cubicBezTo>
                    <a:pt x="207" y="249"/>
                    <a:pt x="207" y="249"/>
                    <a:pt x="207" y="249"/>
                  </a:cubicBezTo>
                  <a:cubicBezTo>
                    <a:pt x="233" y="284"/>
                    <a:pt x="233" y="284"/>
                    <a:pt x="233" y="284"/>
                  </a:cubicBezTo>
                  <a:cubicBezTo>
                    <a:pt x="247" y="288"/>
                    <a:pt x="247" y="288"/>
                    <a:pt x="247" y="288"/>
                  </a:cubicBezTo>
                  <a:cubicBezTo>
                    <a:pt x="287" y="249"/>
                    <a:pt x="287" y="249"/>
                    <a:pt x="287" y="249"/>
                  </a:cubicBezTo>
                  <a:lnTo>
                    <a:pt x="283" y="234"/>
                  </a:lnTo>
                  <a:close/>
                  <a:moveTo>
                    <a:pt x="244" y="261"/>
                  </a:moveTo>
                  <a:cubicBezTo>
                    <a:pt x="234" y="261"/>
                    <a:pt x="227" y="254"/>
                    <a:pt x="227" y="244"/>
                  </a:cubicBezTo>
                  <a:cubicBezTo>
                    <a:pt x="227" y="235"/>
                    <a:pt x="234" y="228"/>
                    <a:pt x="244" y="228"/>
                  </a:cubicBezTo>
                  <a:cubicBezTo>
                    <a:pt x="253" y="228"/>
                    <a:pt x="260" y="235"/>
                    <a:pt x="260" y="244"/>
                  </a:cubicBezTo>
                  <a:cubicBezTo>
                    <a:pt x="260" y="254"/>
                    <a:pt x="253" y="261"/>
                    <a:pt x="244" y="26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grpSp>
          <p:nvGrpSpPr>
            <p:cNvPr id="121" name="组合 41"/>
            <p:cNvGrpSpPr/>
            <p:nvPr/>
          </p:nvGrpSpPr>
          <p:grpSpPr>
            <a:xfrm>
              <a:off x="9687292" y="2594637"/>
              <a:ext cx="162000" cy="162000"/>
              <a:chOff x="4240906" y="5343318"/>
              <a:chExt cx="489365" cy="55913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40" name="AutoShape 131"/>
              <p:cNvSpPr>
                <a:spLocks/>
              </p:cNvSpPr>
              <p:nvPr/>
            </p:nvSpPr>
            <p:spPr bwMode="auto">
              <a:xfrm>
                <a:off x="4240906" y="5343318"/>
                <a:ext cx="489365" cy="55913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057" y="5400"/>
                    </a:moveTo>
                    <a:lnTo>
                      <a:pt x="20057" y="6075"/>
                    </a:lnTo>
                    <a:lnTo>
                      <a:pt x="1542" y="6075"/>
                    </a:lnTo>
                    <a:lnTo>
                      <a:pt x="1542" y="5400"/>
                    </a:lnTo>
                    <a:lnTo>
                      <a:pt x="1542" y="4725"/>
                    </a:lnTo>
                    <a:cubicBezTo>
                      <a:pt x="1542" y="4352"/>
                      <a:pt x="1887" y="4050"/>
                      <a:pt x="2314" y="4050"/>
                    </a:cubicBezTo>
                    <a:lnTo>
                      <a:pt x="19285" y="4050"/>
                    </a:lnTo>
                    <a:cubicBezTo>
                      <a:pt x="19712" y="4050"/>
                      <a:pt x="20057" y="4352"/>
                      <a:pt x="20057" y="4725"/>
                    </a:cubicBezTo>
                    <a:cubicBezTo>
                      <a:pt x="20057" y="4725"/>
                      <a:pt x="20057" y="5400"/>
                      <a:pt x="20057" y="5400"/>
                    </a:cubicBezTo>
                    <a:close/>
                    <a:moveTo>
                      <a:pt x="18514" y="18900"/>
                    </a:moveTo>
                    <a:cubicBezTo>
                      <a:pt x="18514" y="19644"/>
                      <a:pt x="17822" y="20249"/>
                      <a:pt x="16971" y="20249"/>
                    </a:cubicBezTo>
                    <a:lnTo>
                      <a:pt x="4628" y="20249"/>
                    </a:lnTo>
                    <a:cubicBezTo>
                      <a:pt x="3777" y="20249"/>
                      <a:pt x="3085" y="19644"/>
                      <a:pt x="3085" y="18900"/>
                    </a:cubicBezTo>
                    <a:lnTo>
                      <a:pt x="3085" y="7425"/>
                    </a:lnTo>
                    <a:lnTo>
                      <a:pt x="18514" y="7425"/>
                    </a:lnTo>
                    <a:cubicBezTo>
                      <a:pt x="18514" y="7425"/>
                      <a:pt x="18514" y="18900"/>
                      <a:pt x="18514" y="18900"/>
                    </a:cubicBezTo>
                    <a:close/>
                    <a:moveTo>
                      <a:pt x="6171" y="2025"/>
                    </a:moveTo>
                    <a:cubicBezTo>
                      <a:pt x="6171" y="1652"/>
                      <a:pt x="6516" y="1350"/>
                      <a:pt x="6942" y="1350"/>
                    </a:cubicBezTo>
                    <a:lnTo>
                      <a:pt x="14657" y="1350"/>
                    </a:lnTo>
                    <a:cubicBezTo>
                      <a:pt x="15083" y="1350"/>
                      <a:pt x="15428" y="1652"/>
                      <a:pt x="15428" y="2025"/>
                    </a:cubicBezTo>
                    <a:lnTo>
                      <a:pt x="15428" y="2700"/>
                    </a:lnTo>
                    <a:lnTo>
                      <a:pt x="6171" y="2700"/>
                    </a:lnTo>
                    <a:cubicBezTo>
                      <a:pt x="6171" y="2700"/>
                      <a:pt x="6171" y="2025"/>
                      <a:pt x="6171" y="2025"/>
                    </a:cubicBezTo>
                    <a:close/>
                    <a:moveTo>
                      <a:pt x="21585" y="4601"/>
                    </a:moveTo>
                    <a:cubicBezTo>
                      <a:pt x="21511" y="3541"/>
                      <a:pt x="20516" y="2700"/>
                      <a:pt x="19285" y="2700"/>
                    </a:cubicBezTo>
                    <a:lnTo>
                      <a:pt x="16971" y="2700"/>
                    </a:lnTo>
                    <a:lnTo>
                      <a:pt x="16971" y="2025"/>
                    </a:lnTo>
                    <a:cubicBezTo>
                      <a:pt x="16971" y="906"/>
                      <a:pt x="15935" y="0"/>
                      <a:pt x="14657" y="0"/>
                    </a:cubicBezTo>
                    <a:lnTo>
                      <a:pt x="6942" y="0"/>
                    </a:lnTo>
                    <a:cubicBezTo>
                      <a:pt x="5664" y="0"/>
                      <a:pt x="4628" y="906"/>
                      <a:pt x="4628" y="2025"/>
                    </a:cubicBezTo>
                    <a:lnTo>
                      <a:pt x="4628" y="2700"/>
                    </a:lnTo>
                    <a:lnTo>
                      <a:pt x="2314" y="2700"/>
                    </a:lnTo>
                    <a:cubicBezTo>
                      <a:pt x="1083" y="2700"/>
                      <a:pt x="88" y="3541"/>
                      <a:pt x="14" y="4601"/>
                    </a:cubicBezTo>
                    <a:lnTo>
                      <a:pt x="0" y="4601"/>
                    </a:lnTo>
                    <a:lnTo>
                      <a:pt x="0" y="5400"/>
                    </a:lnTo>
                    <a:lnTo>
                      <a:pt x="0" y="6075"/>
                    </a:lnTo>
                    <a:cubicBezTo>
                      <a:pt x="0" y="6820"/>
                      <a:pt x="691" y="7425"/>
                      <a:pt x="1542" y="7425"/>
                    </a:cubicBezTo>
                    <a:lnTo>
                      <a:pt x="1542" y="18900"/>
                    </a:lnTo>
                    <a:cubicBezTo>
                      <a:pt x="1542" y="20391"/>
                      <a:pt x="2924" y="21599"/>
                      <a:pt x="4628" y="21599"/>
                    </a:cubicBezTo>
                    <a:lnTo>
                      <a:pt x="16971" y="21599"/>
                    </a:lnTo>
                    <a:cubicBezTo>
                      <a:pt x="18675" y="21599"/>
                      <a:pt x="20057" y="20391"/>
                      <a:pt x="20057" y="18900"/>
                    </a:cubicBezTo>
                    <a:lnTo>
                      <a:pt x="20057" y="7425"/>
                    </a:lnTo>
                    <a:cubicBezTo>
                      <a:pt x="20908" y="7425"/>
                      <a:pt x="21599" y="6820"/>
                      <a:pt x="21599" y="6075"/>
                    </a:cubicBezTo>
                    <a:lnTo>
                      <a:pt x="21599" y="5400"/>
                    </a:lnTo>
                    <a:lnTo>
                      <a:pt x="21599" y="4601"/>
                    </a:lnTo>
                    <a:cubicBezTo>
                      <a:pt x="21599" y="4601"/>
                      <a:pt x="21585" y="4601"/>
                      <a:pt x="21585" y="46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等线" panose="020F0502020204030204"/>
                  <a:ea typeface="+mn-ea"/>
                </a:endParaRPr>
              </a:p>
            </p:txBody>
          </p:sp>
          <p:sp>
            <p:nvSpPr>
              <p:cNvPr id="141" name="AutoShape 132"/>
              <p:cNvSpPr>
                <a:spLocks/>
              </p:cNvSpPr>
              <p:nvPr/>
            </p:nvSpPr>
            <p:spPr bwMode="auto">
              <a:xfrm>
                <a:off x="4346043" y="5569840"/>
                <a:ext cx="69773" cy="2628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等线" panose="020F0502020204030204"/>
                  <a:ea typeface="+mn-ea"/>
                </a:endParaRPr>
              </a:p>
            </p:txBody>
          </p:sp>
          <p:sp>
            <p:nvSpPr>
              <p:cNvPr id="142" name="AutoShape 133"/>
              <p:cNvSpPr>
                <a:spLocks/>
              </p:cNvSpPr>
              <p:nvPr/>
            </p:nvSpPr>
            <p:spPr bwMode="auto">
              <a:xfrm>
                <a:off x="4451180" y="5569840"/>
                <a:ext cx="69773" cy="2628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等线" panose="020F0502020204030204"/>
                  <a:ea typeface="+mn-ea"/>
                </a:endParaRPr>
              </a:p>
            </p:txBody>
          </p:sp>
          <p:sp>
            <p:nvSpPr>
              <p:cNvPr id="143" name="AutoShape 134"/>
              <p:cNvSpPr>
                <a:spLocks/>
              </p:cNvSpPr>
              <p:nvPr/>
            </p:nvSpPr>
            <p:spPr bwMode="auto">
              <a:xfrm>
                <a:off x="4555362" y="5569840"/>
                <a:ext cx="69772" cy="2628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等线" panose="020F0502020204030204"/>
                  <a:ea typeface="+mn-ea"/>
                </a:endParaRPr>
              </a:p>
            </p:txBody>
          </p:sp>
        </p:grpSp>
        <p:sp>
          <p:nvSpPr>
            <p:cNvPr id="122" name="Freeform 451"/>
            <p:cNvSpPr>
              <a:spLocks noEditPoints="1"/>
            </p:cNvSpPr>
            <p:nvPr/>
          </p:nvSpPr>
          <p:spPr bwMode="auto">
            <a:xfrm>
              <a:off x="9134376" y="3343246"/>
              <a:ext cx="160706" cy="160705"/>
            </a:xfrm>
            <a:custGeom>
              <a:avLst/>
              <a:gdLst>
                <a:gd name="T0" fmla="*/ 283 w 287"/>
                <a:gd name="T1" fmla="*/ 234 h 288"/>
                <a:gd name="T2" fmla="*/ 247 w 287"/>
                <a:gd name="T3" fmla="*/ 208 h 288"/>
                <a:gd name="T4" fmla="*/ 136 w 287"/>
                <a:gd name="T5" fmla="*/ 96 h 288"/>
                <a:gd name="T6" fmla="*/ 142 w 287"/>
                <a:gd name="T7" fmla="*/ 74 h 288"/>
                <a:gd name="T8" fmla="*/ 68 w 287"/>
                <a:gd name="T9" fmla="*/ 0 h 288"/>
                <a:gd name="T10" fmla="*/ 61 w 287"/>
                <a:gd name="T11" fmla="*/ 7 h 288"/>
                <a:gd name="T12" fmla="*/ 89 w 287"/>
                <a:gd name="T13" fmla="*/ 51 h 288"/>
                <a:gd name="T14" fmla="*/ 50 w 287"/>
                <a:gd name="T15" fmla="*/ 90 h 288"/>
                <a:gd name="T16" fmla="*/ 6 w 287"/>
                <a:gd name="T17" fmla="*/ 62 h 288"/>
                <a:gd name="T18" fmla="*/ 0 w 287"/>
                <a:gd name="T19" fmla="*/ 69 h 288"/>
                <a:gd name="T20" fmla="*/ 74 w 287"/>
                <a:gd name="T21" fmla="*/ 143 h 288"/>
                <a:gd name="T22" fmla="*/ 95 w 287"/>
                <a:gd name="T23" fmla="*/ 137 h 288"/>
                <a:gd name="T24" fmla="*/ 207 w 287"/>
                <a:gd name="T25" fmla="*/ 249 h 288"/>
                <a:gd name="T26" fmla="*/ 233 w 287"/>
                <a:gd name="T27" fmla="*/ 284 h 288"/>
                <a:gd name="T28" fmla="*/ 247 w 287"/>
                <a:gd name="T29" fmla="*/ 288 h 288"/>
                <a:gd name="T30" fmla="*/ 287 w 287"/>
                <a:gd name="T31" fmla="*/ 249 h 288"/>
                <a:gd name="T32" fmla="*/ 283 w 287"/>
                <a:gd name="T33" fmla="*/ 234 h 288"/>
                <a:gd name="T34" fmla="*/ 244 w 287"/>
                <a:gd name="T35" fmla="*/ 261 h 288"/>
                <a:gd name="T36" fmla="*/ 227 w 287"/>
                <a:gd name="T37" fmla="*/ 244 h 288"/>
                <a:gd name="T38" fmla="*/ 244 w 287"/>
                <a:gd name="T39" fmla="*/ 228 h 288"/>
                <a:gd name="T40" fmla="*/ 260 w 287"/>
                <a:gd name="T41" fmla="*/ 244 h 288"/>
                <a:gd name="T42" fmla="*/ 244 w 287"/>
                <a:gd name="T43" fmla="*/ 26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7" h="288">
                  <a:moveTo>
                    <a:pt x="283" y="234"/>
                  </a:moveTo>
                  <a:cubicBezTo>
                    <a:pt x="247" y="208"/>
                    <a:pt x="247" y="208"/>
                    <a:pt x="247" y="208"/>
                  </a:cubicBezTo>
                  <a:cubicBezTo>
                    <a:pt x="136" y="96"/>
                    <a:pt x="136" y="96"/>
                    <a:pt x="136" y="96"/>
                  </a:cubicBezTo>
                  <a:cubicBezTo>
                    <a:pt x="140" y="89"/>
                    <a:pt x="142" y="81"/>
                    <a:pt x="142" y="74"/>
                  </a:cubicBezTo>
                  <a:cubicBezTo>
                    <a:pt x="142" y="37"/>
                    <a:pt x="106" y="0"/>
                    <a:pt x="68" y="0"/>
                  </a:cubicBezTo>
                  <a:cubicBezTo>
                    <a:pt x="68" y="0"/>
                    <a:pt x="64" y="5"/>
                    <a:pt x="61" y="7"/>
                  </a:cubicBezTo>
                  <a:cubicBezTo>
                    <a:pt x="92" y="37"/>
                    <a:pt x="89" y="32"/>
                    <a:pt x="89" y="51"/>
                  </a:cubicBezTo>
                  <a:cubicBezTo>
                    <a:pt x="89" y="66"/>
                    <a:pt x="65" y="90"/>
                    <a:pt x="50" y="90"/>
                  </a:cubicBezTo>
                  <a:cubicBezTo>
                    <a:pt x="31" y="90"/>
                    <a:pt x="37" y="93"/>
                    <a:pt x="6" y="62"/>
                  </a:cubicBezTo>
                  <a:cubicBezTo>
                    <a:pt x="4" y="65"/>
                    <a:pt x="0" y="69"/>
                    <a:pt x="0" y="69"/>
                  </a:cubicBezTo>
                  <a:cubicBezTo>
                    <a:pt x="0" y="107"/>
                    <a:pt x="36" y="143"/>
                    <a:pt x="74" y="143"/>
                  </a:cubicBezTo>
                  <a:cubicBezTo>
                    <a:pt x="80" y="143"/>
                    <a:pt x="88" y="141"/>
                    <a:pt x="95" y="137"/>
                  </a:cubicBezTo>
                  <a:cubicBezTo>
                    <a:pt x="207" y="249"/>
                    <a:pt x="207" y="249"/>
                    <a:pt x="207" y="249"/>
                  </a:cubicBezTo>
                  <a:cubicBezTo>
                    <a:pt x="233" y="284"/>
                    <a:pt x="233" y="284"/>
                    <a:pt x="233" y="284"/>
                  </a:cubicBezTo>
                  <a:cubicBezTo>
                    <a:pt x="247" y="288"/>
                    <a:pt x="247" y="288"/>
                    <a:pt x="247" y="288"/>
                  </a:cubicBezTo>
                  <a:cubicBezTo>
                    <a:pt x="287" y="249"/>
                    <a:pt x="287" y="249"/>
                    <a:pt x="287" y="249"/>
                  </a:cubicBezTo>
                  <a:lnTo>
                    <a:pt x="283" y="234"/>
                  </a:lnTo>
                  <a:close/>
                  <a:moveTo>
                    <a:pt x="244" y="261"/>
                  </a:moveTo>
                  <a:cubicBezTo>
                    <a:pt x="234" y="261"/>
                    <a:pt x="227" y="254"/>
                    <a:pt x="227" y="244"/>
                  </a:cubicBezTo>
                  <a:cubicBezTo>
                    <a:pt x="227" y="235"/>
                    <a:pt x="234" y="228"/>
                    <a:pt x="244" y="228"/>
                  </a:cubicBezTo>
                  <a:cubicBezTo>
                    <a:pt x="253" y="228"/>
                    <a:pt x="260" y="235"/>
                    <a:pt x="260" y="244"/>
                  </a:cubicBezTo>
                  <a:cubicBezTo>
                    <a:pt x="260" y="254"/>
                    <a:pt x="253" y="261"/>
                    <a:pt x="244" y="26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grpSp>
          <p:nvGrpSpPr>
            <p:cNvPr id="123" name="组合 73"/>
            <p:cNvGrpSpPr/>
            <p:nvPr/>
          </p:nvGrpSpPr>
          <p:grpSpPr>
            <a:xfrm>
              <a:off x="9692027" y="3334246"/>
              <a:ext cx="162000" cy="162000"/>
              <a:chOff x="4240906" y="5343318"/>
              <a:chExt cx="489365" cy="55913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36" name="AutoShape 131"/>
              <p:cNvSpPr>
                <a:spLocks/>
              </p:cNvSpPr>
              <p:nvPr/>
            </p:nvSpPr>
            <p:spPr bwMode="auto">
              <a:xfrm>
                <a:off x="4240906" y="5343318"/>
                <a:ext cx="489365" cy="55913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057" y="5400"/>
                    </a:moveTo>
                    <a:lnTo>
                      <a:pt x="20057" y="6075"/>
                    </a:lnTo>
                    <a:lnTo>
                      <a:pt x="1542" y="6075"/>
                    </a:lnTo>
                    <a:lnTo>
                      <a:pt x="1542" y="5400"/>
                    </a:lnTo>
                    <a:lnTo>
                      <a:pt x="1542" y="4725"/>
                    </a:lnTo>
                    <a:cubicBezTo>
                      <a:pt x="1542" y="4352"/>
                      <a:pt x="1887" y="4050"/>
                      <a:pt x="2314" y="4050"/>
                    </a:cubicBezTo>
                    <a:lnTo>
                      <a:pt x="19285" y="4050"/>
                    </a:lnTo>
                    <a:cubicBezTo>
                      <a:pt x="19712" y="4050"/>
                      <a:pt x="20057" y="4352"/>
                      <a:pt x="20057" y="4725"/>
                    </a:cubicBezTo>
                    <a:cubicBezTo>
                      <a:pt x="20057" y="4725"/>
                      <a:pt x="20057" y="5400"/>
                      <a:pt x="20057" y="5400"/>
                    </a:cubicBezTo>
                    <a:close/>
                    <a:moveTo>
                      <a:pt x="18514" y="18900"/>
                    </a:moveTo>
                    <a:cubicBezTo>
                      <a:pt x="18514" y="19644"/>
                      <a:pt x="17822" y="20249"/>
                      <a:pt x="16971" y="20249"/>
                    </a:cubicBezTo>
                    <a:lnTo>
                      <a:pt x="4628" y="20249"/>
                    </a:lnTo>
                    <a:cubicBezTo>
                      <a:pt x="3777" y="20249"/>
                      <a:pt x="3085" y="19644"/>
                      <a:pt x="3085" y="18900"/>
                    </a:cubicBezTo>
                    <a:lnTo>
                      <a:pt x="3085" y="7425"/>
                    </a:lnTo>
                    <a:lnTo>
                      <a:pt x="18514" y="7425"/>
                    </a:lnTo>
                    <a:cubicBezTo>
                      <a:pt x="18514" y="7425"/>
                      <a:pt x="18514" y="18900"/>
                      <a:pt x="18514" y="18900"/>
                    </a:cubicBezTo>
                    <a:close/>
                    <a:moveTo>
                      <a:pt x="6171" y="2025"/>
                    </a:moveTo>
                    <a:cubicBezTo>
                      <a:pt x="6171" y="1652"/>
                      <a:pt x="6516" y="1350"/>
                      <a:pt x="6942" y="1350"/>
                    </a:cubicBezTo>
                    <a:lnTo>
                      <a:pt x="14657" y="1350"/>
                    </a:lnTo>
                    <a:cubicBezTo>
                      <a:pt x="15083" y="1350"/>
                      <a:pt x="15428" y="1652"/>
                      <a:pt x="15428" y="2025"/>
                    </a:cubicBezTo>
                    <a:lnTo>
                      <a:pt x="15428" y="2700"/>
                    </a:lnTo>
                    <a:lnTo>
                      <a:pt x="6171" y="2700"/>
                    </a:lnTo>
                    <a:cubicBezTo>
                      <a:pt x="6171" y="2700"/>
                      <a:pt x="6171" y="2025"/>
                      <a:pt x="6171" y="2025"/>
                    </a:cubicBezTo>
                    <a:close/>
                    <a:moveTo>
                      <a:pt x="21585" y="4601"/>
                    </a:moveTo>
                    <a:cubicBezTo>
                      <a:pt x="21511" y="3541"/>
                      <a:pt x="20516" y="2700"/>
                      <a:pt x="19285" y="2700"/>
                    </a:cubicBezTo>
                    <a:lnTo>
                      <a:pt x="16971" y="2700"/>
                    </a:lnTo>
                    <a:lnTo>
                      <a:pt x="16971" y="2025"/>
                    </a:lnTo>
                    <a:cubicBezTo>
                      <a:pt x="16971" y="906"/>
                      <a:pt x="15935" y="0"/>
                      <a:pt x="14657" y="0"/>
                    </a:cubicBezTo>
                    <a:lnTo>
                      <a:pt x="6942" y="0"/>
                    </a:lnTo>
                    <a:cubicBezTo>
                      <a:pt x="5664" y="0"/>
                      <a:pt x="4628" y="906"/>
                      <a:pt x="4628" y="2025"/>
                    </a:cubicBezTo>
                    <a:lnTo>
                      <a:pt x="4628" y="2700"/>
                    </a:lnTo>
                    <a:lnTo>
                      <a:pt x="2314" y="2700"/>
                    </a:lnTo>
                    <a:cubicBezTo>
                      <a:pt x="1083" y="2700"/>
                      <a:pt x="88" y="3541"/>
                      <a:pt x="14" y="4601"/>
                    </a:cubicBezTo>
                    <a:lnTo>
                      <a:pt x="0" y="4601"/>
                    </a:lnTo>
                    <a:lnTo>
                      <a:pt x="0" y="5400"/>
                    </a:lnTo>
                    <a:lnTo>
                      <a:pt x="0" y="6075"/>
                    </a:lnTo>
                    <a:cubicBezTo>
                      <a:pt x="0" y="6820"/>
                      <a:pt x="691" y="7425"/>
                      <a:pt x="1542" y="7425"/>
                    </a:cubicBezTo>
                    <a:lnTo>
                      <a:pt x="1542" y="18900"/>
                    </a:lnTo>
                    <a:cubicBezTo>
                      <a:pt x="1542" y="20391"/>
                      <a:pt x="2924" y="21599"/>
                      <a:pt x="4628" y="21599"/>
                    </a:cubicBezTo>
                    <a:lnTo>
                      <a:pt x="16971" y="21599"/>
                    </a:lnTo>
                    <a:cubicBezTo>
                      <a:pt x="18675" y="21599"/>
                      <a:pt x="20057" y="20391"/>
                      <a:pt x="20057" y="18900"/>
                    </a:cubicBezTo>
                    <a:lnTo>
                      <a:pt x="20057" y="7425"/>
                    </a:lnTo>
                    <a:cubicBezTo>
                      <a:pt x="20908" y="7425"/>
                      <a:pt x="21599" y="6820"/>
                      <a:pt x="21599" y="6075"/>
                    </a:cubicBezTo>
                    <a:lnTo>
                      <a:pt x="21599" y="5400"/>
                    </a:lnTo>
                    <a:lnTo>
                      <a:pt x="21599" y="4601"/>
                    </a:lnTo>
                    <a:cubicBezTo>
                      <a:pt x="21599" y="4601"/>
                      <a:pt x="21585" y="4601"/>
                      <a:pt x="21585" y="46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等线" panose="020F0502020204030204"/>
                  <a:ea typeface="+mn-ea"/>
                </a:endParaRPr>
              </a:p>
            </p:txBody>
          </p:sp>
          <p:sp>
            <p:nvSpPr>
              <p:cNvPr id="137" name="AutoShape 132"/>
              <p:cNvSpPr>
                <a:spLocks/>
              </p:cNvSpPr>
              <p:nvPr/>
            </p:nvSpPr>
            <p:spPr bwMode="auto">
              <a:xfrm>
                <a:off x="4346043" y="5569840"/>
                <a:ext cx="69773" cy="2628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等线" panose="020F0502020204030204"/>
                  <a:ea typeface="+mn-ea"/>
                </a:endParaRPr>
              </a:p>
            </p:txBody>
          </p:sp>
          <p:sp>
            <p:nvSpPr>
              <p:cNvPr id="138" name="AutoShape 133"/>
              <p:cNvSpPr>
                <a:spLocks/>
              </p:cNvSpPr>
              <p:nvPr/>
            </p:nvSpPr>
            <p:spPr bwMode="auto">
              <a:xfrm>
                <a:off x="4451180" y="5569840"/>
                <a:ext cx="69773" cy="2628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等线" panose="020F0502020204030204"/>
                  <a:ea typeface="+mn-ea"/>
                </a:endParaRPr>
              </a:p>
            </p:txBody>
          </p:sp>
          <p:sp>
            <p:nvSpPr>
              <p:cNvPr id="139" name="AutoShape 134"/>
              <p:cNvSpPr>
                <a:spLocks/>
              </p:cNvSpPr>
              <p:nvPr/>
            </p:nvSpPr>
            <p:spPr bwMode="auto">
              <a:xfrm>
                <a:off x="4555362" y="5569840"/>
                <a:ext cx="69772" cy="2628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等线" panose="020F0502020204030204"/>
                  <a:ea typeface="+mn-ea"/>
                </a:endParaRPr>
              </a:p>
            </p:txBody>
          </p:sp>
        </p:grpSp>
        <p:sp>
          <p:nvSpPr>
            <p:cNvPr id="124" name="Freeform 451"/>
            <p:cNvSpPr>
              <a:spLocks noEditPoints="1"/>
            </p:cNvSpPr>
            <p:nvPr/>
          </p:nvSpPr>
          <p:spPr bwMode="auto">
            <a:xfrm>
              <a:off x="9132774" y="4098123"/>
              <a:ext cx="160706" cy="160705"/>
            </a:xfrm>
            <a:custGeom>
              <a:avLst/>
              <a:gdLst>
                <a:gd name="T0" fmla="*/ 283 w 287"/>
                <a:gd name="T1" fmla="*/ 234 h 288"/>
                <a:gd name="T2" fmla="*/ 247 w 287"/>
                <a:gd name="T3" fmla="*/ 208 h 288"/>
                <a:gd name="T4" fmla="*/ 136 w 287"/>
                <a:gd name="T5" fmla="*/ 96 h 288"/>
                <a:gd name="T6" fmla="*/ 142 w 287"/>
                <a:gd name="T7" fmla="*/ 74 h 288"/>
                <a:gd name="T8" fmla="*/ 68 w 287"/>
                <a:gd name="T9" fmla="*/ 0 h 288"/>
                <a:gd name="T10" fmla="*/ 61 w 287"/>
                <a:gd name="T11" fmla="*/ 7 h 288"/>
                <a:gd name="T12" fmla="*/ 89 w 287"/>
                <a:gd name="T13" fmla="*/ 51 h 288"/>
                <a:gd name="T14" fmla="*/ 50 w 287"/>
                <a:gd name="T15" fmla="*/ 90 h 288"/>
                <a:gd name="T16" fmla="*/ 6 w 287"/>
                <a:gd name="T17" fmla="*/ 62 h 288"/>
                <a:gd name="T18" fmla="*/ 0 w 287"/>
                <a:gd name="T19" fmla="*/ 69 h 288"/>
                <a:gd name="T20" fmla="*/ 74 w 287"/>
                <a:gd name="T21" fmla="*/ 143 h 288"/>
                <a:gd name="T22" fmla="*/ 95 w 287"/>
                <a:gd name="T23" fmla="*/ 137 h 288"/>
                <a:gd name="T24" fmla="*/ 207 w 287"/>
                <a:gd name="T25" fmla="*/ 249 h 288"/>
                <a:gd name="T26" fmla="*/ 233 w 287"/>
                <a:gd name="T27" fmla="*/ 284 h 288"/>
                <a:gd name="T28" fmla="*/ 247 w 287"/>
                <a:gd name="T29" fmla="*/ 288 h 288"/>
                <a:gd name="T30" fmla="*/ 287 w 287"/>
                <a:gd name="T31" fmla="*/ 249 h 288"/>
                <a:gd name="T32" fmla="*/ 283 w 287"/>
                <a:gd name="T33" fmla="*/ 234 h 288"/>
                <a:gd name="T34" fmla="*/ 244 w 287"/>
                <a:gd name="T35" fmla="*/ 261 h 288"/>
                <a:gd name="T36" fmla="*/ 227 w 287"/>
                <a:gd name="T37" fmla="*/ 244 h 288"/>
                <a:gd name="T38" fmla="*/ 244 w 287"/>
                <a:gd name="T39" fmla="*/ 228 h 288"/>
                <a:gd name="T40" fmla="*/ 260 w 287"/>
                <a:gd name="T41" fmla="*/ 244 h 288"/>
                <a:gd name="T42" fmla="*/ 244 w 287"/>
                <a:gd name="T43" fmla="*/ 26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7" h="288">
                  <a:moveTo>
                    <a:pt x="283" y="234"/>
                  </a:moveTo>
                  <a:cubicBezTo>
                    <a:pt x="247" y="208"/>
                    <a:pt x="247" y="208"/>
                    <a:pt x="247" y="208"/>
                  </a:cubicBezTo>
                  <a:cubicBezTo>
                    <a:pt x="136" y="96"/>
                    <a:pt x="136" y="96"/>
                    <a:pt x="136" y="96"/>
                  </a:cubicBezTo>
                  <a:cubicBezTo>
                    <a:pt x="140" y="89"/>
                    <a:pt x="142" y="81"/>
                    <a:pt x="142" y="74"/>
                  </a:cubicBezTo>
                  <a:cubicBezTo>
                    <a:pt x="142" y="37"/>
                    <a:pt x="106" y="0"/>
                    <a:pt x="68" y="0"/>
                  </a:cubicBezTo>
                  <a:cubicBezTo>
                    <a:pt x="68" y="0"/>
                    <a:pt x="64" y="5"/>
                    <a:pt x="61" y="7"/>
                  </a:cubicBezTo>
                  <a:cubicBezTo>
                    <a:pt x="92" y="37"/>
                    <a:pt x="89" y="32"/>
                    <a:pt x="89" y="51"/>
                  </a:cubicBezTo>
                  <a:cubicBezTo>
                    <a:pt x="89" y="66"/>
                    <a:pt x="65" y="90"/>
                    <a:pt x="50" y="90"/>
                  </a:cubicBezTo>
                  <a:cubicBezTo>
                    <a:pt x="31" y="90"/>
                    <a:pt x="37" y="93"/>
                    <a:pt x="6" y="62"/>
                  </a:cubicBezTo>
                  <a:cubicBezTo>
                    <a:pt x="4" y="65"/>
                    <a:pt x="0" y="69"/>
                    <a:pt x="0" y="69"/>
                  </a:cubicBezTo>
                  <a:cubicBezTo>
                    <a:pt x="0" y="107"/>
                    <a:pt x="36" y="143"/>
                    <a:pt x="74" y="143"/>
                  </a:cubicBezTo>
                  <a:cubicBezTo>
                    <a:pt x="80" y="143"/>
                    <a:pt x="88" y="141"/>
                    <a:pt x="95" y="137"/>
                  </a:cubicBezTo>
                  <a:cubicBezTo>
                    <a:pt x="207" y="249"/>
                    <a:pt x="207" y="249"/>
                    <a:pt x="207" y="249"/>
                  </a:cubicBezTo>
                  <a:cubicBezTo>
                    <a:pt x="233" y="284"/>
                    <a:pt x="233" y="284"/>
                    <a:pt x="233" y="284"/>
                  </a:cubicBezTo>
                  <a:cubicBezTo>
                    <a:pt x="247" y="288"/>
                    <a:pt x="247" y="288"/>
                    <a:pt x="247" y="288"/>
                  </a:cubicBezTo>
                  <a:cubicBezTo>
                    <a:pt x="287" y="249"/>
                    <a:pt x="287" y="249"/>
                    <a:pt x="287" y="249"/>
                  </a:cubicBezTo>
                  <a:lnTo>
                    <a:pt x="283" y="234"/>
                  </a:lnTo>
                  <a:close/>
                  <a:moveTo>
                    <a:pt x="244" y="261"/>
                  </a:moveTo>
                  <a:cubicBezTo>
                    <a:pt x="234" y="261"/>
                    <a:pt x="227" y="254"/>
                    <a:pt x="227" y="244"/>
                  </a:cubicBezTo>
                  <a:cubicBezTo>
                    <a:pt x="227" y="235"/>
                    <a:pt x="234" y="228"/>
                    <a:pt x="244" y="228"/>
                  </a:cubicBezTo>
                  <a:cubicBezTo>
                    <a:pt x="253" y="228"/>
                    <a:pt x="260" y="235"/>
                    <a:pt x="260" y="244"/>
                  </a:cubicBezTo>
                  <a:cubicBezTo>
                    <a:pt x="260" y="254"/>
                    <a:pt x="253" y="261"/>
                    <a:pt x="244" y="26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grpSp>
          <p:nvGrpSpPr>
            <p:cNvPr id="125" name="组合 79"/>
            <p:cNvGrpSpPr/>
            <p:nvPr/>
          </p:nvGrpSpPr>
          <p:grpSpPr>
            <a:xfrm>
              <a:off x="9690425" y="4089123"/>
              <a:ext cx="162000" cy="162000"/>
              <a:chOff x="4240906" y="5343318"/>
              <a:chExt cx="489365" cy="55913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32" name="AutoShape 131"/>
              <p:cNvSpPr>
                <a:spLocks/>
              </p:cNvSpPr>
              <p:nvPr/>
            </p:nvSpPr>
            <p:spPr bwMode="auto">
              <a:xfrm>
                <a:off x="4240906" y="5343318"/>
                <a:ext cx="489365" cy="55913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057" y="5400"/>
                    </a:moveTo>
                    <a:lnTo>
                      <a:pt x="20057" y="6075"/>
                    </a:lnTo>
                    <a:lnTo>
                      <a:pt x="1542" y="6075"/>
                    </a:lnTo>
                    <a:lnTo>
                      <a:pt x="1542" y="5400"/>
                    </a:lnTo>
                    <a:lnTo>
                      <a:pt x="1542" y="4725"/>
                    </a:lnTo>
                    <a:cubicBezTo>
                      <a:pt x="1542" y="4352"/>
                      <a:pt x="1887" y="4050"/>
                      <a:pt x="2314" y="4050"/>
                    </a:cubicBezTo>
                    <a:lnTo>
                      <a:pt x="19285" y="4050"/>
                    </a:lnTo>
                    <a:cubicBezTo>
                      <a:pt x="19712" y="4050"/>
                      <a:pt x="20057" y="4352"/>
                      <a:pt x="20057" y="4725"/>
                    </a:cubicBezTo>
                    <a:cubicBezTo>
                      <a:pt x="20057" y="4725"/>
                      <a:pt x="20057" y="5400"/>
                      <a:pt x="20057" y="5400"/>
                    </a:cubicBezTo>
                    <a:close/>
                    <a:moveTo>
                      <a:pt x="18514" y="18900"/>
                    </a:moveTo>
                    <a:cubicBezTo>
                      <a:pt x="18514" y="19644"/>
                      <a:pt x="17822" y="20249"/>
                      <a:pt x="16971" y="20249"/>
                    </a:cubicBezTo>
                    <a:lnTo>
                      <a:pt x="4628" y="20249"/>
                    </a:lnTo>
                    <a:cubicBezTo>
                      <a:pt x="3777" y="20249"/>
                      <a:pt x="3085" y="19644"/>
                      <a:pt x="3085" y="18900"/>
                    </a:cubicBezTo>
                    <a:lnTo>
                      <a:pt x="3085" y="7425"/>
                    </a:lnTo>
                    <a:lnTo>
                      <a:pt x="18514" y="7425"/>
                    </a:lnTo>
                    <a:cubicBezTo>
                      <a:pt x="18514" y="7425"/>
                      <a:pt x="18514" y="18900"/>
                      <a:pt x="18514" y="18900"/>
                    </a:cubicBezTo>
                    <a:close/>
                    <a:moveTo>
                      <a:pt x="6171" y="2025"/>
                    </a:moveTo>
                    <a:cubicBezTo>
                      <a:pt x="6171" y="1652"/>
                      <a:pt x="6516" y="1350"/>
                      <a:pt x="6942" y="1350"/>
                    </a:cubicBezTo>
                    <a:lnTo>
                      <a:pt x="14657" y="1350"/>
                    </a:lnTo>
                    <a:cubicBezTo>
                      <a:pt x="15083" y="1350"/>
                      <a:pt x="15428" y="1652"/>
                      <a:pt x="15428" y="2025"/>
                    </a:cubicBezTo>
                    <a:lnTo>
                      <a:pt x="15428" y="2700"/>
                    </a:lnTo>
                    <a:lnTo>
                      <a:pt x="6171" y="2700"/>
                    </a:lnTo>
                    <a:cubicBezTo>
                      <a:pt x="6171" y="2700"/>
                      <a:pt x="6171" y="2025"/>
                      <a:pt x="6171" y="2025"/>
                    </a:cubicBezTo>
                    <a:close/>
                    <a:moveTo>
                      <a:pt x="21585" y="4601"/>
                    </a:moveTo>
                    <a:cubicBezTo>
                      <a:pt x="21511" y="3541"/>
                      <a:pt x="20516" y="2700"/>
                      <a:pt x="19285" y="2700"/>
                    </a:cubicBezTo>
                    <a:lnTo>
                      <a:pt x="16971" y="2700"/>
                    </a:lnTo>
                    <a:lnTo>
                      <a:pt x="16971" y="2025"/>
                    </a:lnTo>
                    <a:cubicBezTo>
                      <a:pt x="16971" y="906"/>
                      <a:pt x="15935" y="0"/>
                      <a:pt x="14657" y="0"/>
                    </a:cubicBezTo>
                    <a:lnTo>
                      <a:pt x="6942" y="0"/>
                    </a:lnTo>
                    <a:cubicBezTo>
                      <a:pt x="5664" y="0"/>
                      <a:pt x="4628" y="906"/>
                      <a:pt x="4628" y="2025"/>
                    </a:cubicBezTo>
                    <a:lnTo>
                      <a:pt x="4628" y="2700"/>
                    </a:lnTo>
                    <a:lnTo>
                      <a:pt x="2314" y="2700"/>
                    </a:lnTo>
                    <a:cubicBezTo>
                      <a:pt x="1083" y="2700"/>
                      <a:pt x="88" y="3541"/>
                      <a:pt x="14" y="4601"/>
                    </a:cubicBezTo>
                    <a:lnTo>
                      <a:pt x="0" y="4601"/>
                    </a:lnTo>
                    <a:lnTo>
                      <a:pt x="0" y="5400"/>
                    </a:lnTo>
                    <a:lnTo>
                      <a:pt x="0" y="6075"/>
                    </a:lnTo>
                    <a:cubicBezTo>
                      <a:pt x="0" y="6820"/>
                      <a:pt x="691" y="7425"/>
                      <a:pt x="1542" y="7425"/>
                    </a:cubicBezTo>
                    <a:lnTo>
                      <a:pt x="1542" y="18900"/>
                    </a:lnTo>
                    <a:cubicBezTo>
                      <a:pt x="1542" y="20391"/>
                      <a:pt x="2924" y="21599"/>
                      <a:pt x="4628" y="21599"/>
                    </a:cubicBezTo>
                    <a:lnTo>
                      <a:pt x="16971" y="21599"/>
                    </a:lnTo>
                    <a:cubicBezTo>
                      <a:pt x="18675" y="21599"/>
                      <a:pt x="20057" y="20391"/>
                      <a:pt x="20057" y="18900"/>
                    </a:cubicBezTo>
                    <a:lnTo>
                      <a:pt x="20057" y="7425"/>
                    </a:lnTo>
                    <a:cubicBezTo>
                      <a:pt x="20908" y="7425"/>
                      <a:pt x="21599" y="6820"/>
                      <a:pt x="21599" y="6075"/>
                    </a:cubicBezTo>
                    <a:lnTo>
                      <a:pt x="21599" y="5400"/>
                    </a:lnTo>
                    <a:lnTo>
                      <a:pt x="21599" y="4601"/>
                    </a:lnTo>
                    <a:cubicBezTo>
                      <a:pt x="21599" y="4601"/>
                      <a:pt x="21585" y="4601"/>
                      <a:pt x="21585" y="46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等线" panose="020F0502020204030204"/>
                  <a:ea typeface="+mn-ea"/>
                </a:endParaRPr>
              </a:p>
            </p:txBody>
          </p:sp>
          <p:sp>
            <p:nvSpPr>
              <p:cNvPr id="133" name="AutoShape 132"/>
              <p:cNvSpPr>
                <a:spLocks/>
              </p:cNvSpPr>
              <p:nvPr/>
            </p:nvSpPr>
            <p:spPr bwMode="auto">
              <a:xfrm>
                <a:off x="4346043" y="5569840"/>
                <a:ext cx="69773" cy="2628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等线" panose="020F0502020204030204"/>
                  <a:ea typeface="+mn-ea"/>
                </a:endParaRPr>
              </a:p>
            </p:txBody>
          </p:sp>
          <p:sp>
            <p:nvSpPr>
              <p:cNvPr id="134" name="AutoShape 133"/>
              <p:cNvSpPr>
                <a:spLocks/>
              </p:cNvSpPr>
              <p:nvPr/>
            </p:nvSpPr>
            <p:spPr bwMode="auto">
              <a:xfrm>
                <a:off x="4451180" y="5569840"/>
                <a:ext cx="69773" cy="2628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等线" panose="020F0502020204030204"/>
                  <a:ea typeface="+mn-ea"/>
                </a:endParaRPr>
              </a:p>
            </p:txBody>
          </p:sp>
          <p:sp>
            <p:nvSpPr>
              <p:cNvPr id="135" name="AutoShape 134"/>
              <p:cNvSpPr>
                <a:spLocks/>
              </p:cNvSpPr>
              <p:nvPr/>
            </p:nvSpPr>
            <p:spPr bwMode="auto">
              <a:xfrm>
                <a:off x="4555362" y="5569840"/>
                <a:ext cx="69772" cy="2628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等线" panose="020F0502020204030204"/>
                  <a:ea typeface="+mn-ea"/>
                </a:endParaRPr>
              </a:p>
            </p:txBody>
          </p:sp>
        </p:grpSp>
        <p:sp>
          <p:nvSpPr>
            <p:cNvPr id="126" name="Freeform 451"/>
            <p:cNvSpPr>
              <a:spLocks noEditPoints="1"/>
            </p:cNvSpPr>
            <p:nvPr/>
          </p:nvSpPr>
          <p:spPr bwMode="auto">
            <a:xfrm>
              <a:off x="9132638" y="4848947"/>
              <a:ext cx="160706" cy="160705"/>
            </a:xfrm>
            <a:custGeom>
              <a:avLst/>
              <a:gdLst>
                <a:gd name="T0" fmla="*/ 283 w 287"/>
                <a:gd name="T1" fmla="*/ 234 h 288"/>
                <a:gd name="T2" fmla="*/ 247 w 287"/>
                <a:gd name="T3" fmla="*/ 208 h 288"/>
                <a:gd name="T4" fmla="*/ 136 w 287"/>
                <a:gd name="T5" fmla="*/ 96 h 288"/>
                <a:gd name="T6" fmla="*/ 142 w 287"/>
                <a:gd name="T7" fmla="*/ 74 h 288"/>
                <a:gd name="T8" fmla="*/ 68 w 287"/>
                <a:gd name="T9" fmla="*/ 0 h 288"/>
                <a:gd name="T10" fmla="*/ 61 w 287"/>
                <a:gd name="T11" fmla="*/ 7 h 288"/>
                <a:gd name="T12" fmla="*/ 89 w 287"/>
                <a:gd name="T13" fmla="*/ 51 h 288"/>
                <a:gd name="T14" fmla="*/ 50 w 287"/>
                <a:gd name="T15" fmla="*/ 90 h 288"/>
                <a:gd name="T16" fmla="*/ 6 w 287"/>
                <a:gd name="T17" fmla="*/ 62 h 288"/>
                <a:gd name="T18" fmla="*/ 0 w 287"/>
                <a:gd name="T19" fmla="*/ 69 h 288"/>
                <a:gd name="T20" fmla="*/ 74 w 287"/>
                <a:gd name="T21" fmla="*/ 143 h 288"/>
                <a:gd name="T22" fmla="*/ 95 w 287"/>
                <a:gd name="T23" fmla="*/ 137 h 288"/>
                <a:gd name="T24" fmla="*/ 207 w 287"/>
                <a:gd name="T25" fmla="*/ 249 h 288"/>
                <a:gd name="T26" fmla="*/ 233 w 287"/>
                <a:gd name="T27" fmla="*/ 284 h 288"/>
                <a:gd name="T28" fmla="*/ 247 w 287"/>
                <a:gd name="T29" fmla="*/ 288 h 288"/>
                <a:gd name="T30" fmla="*/ 287 w 287"/>
                <a:gd name="T31" fmla="*/ 249 h 288"/>
                <a:gd name="T32" fmla="*/ 283 w 287"/>
                <a:gd name="T33" fmla="*/ 234 h 288"/>
                <a:gd name="T34" fmla="*/ 244 w 287"/>
                <a:gd name="T35" fmla="*/ 261 h 288"/>
                <a:gd name="T36" fmla="*/ 227 w 287"/>
                <a:gd name="T37" fmla="*/ 244 h 288"/>
                <a:gd name="T38" fmla="*/ 244 w 287"/>
                <a:gd name="T39" fmla="*/ 228 h 288"/>
                <a:gd name="T40" fmla="*/ 260 w 287"/>
                <a:gd name="T41" fmla="*/ 244 h 288"/>
                <a:gd name="T42" fmla="*/ 244 w 287"/>
                <a:gd name="T43" fmla="*/ 26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7" h="288">
                  <a:moveTo>
                    <a:pt x="283" y="234"/>
                  </a:moveTo>
                  <a:cubicBezTo>
                    <a:pt x="247" y="208"/>
                    <a:pt x="247" y="208"/>
                    <a:pt x="247" y="208"/>
                  </a:cubicBezTo>
                  <a:cubicBezTo>
                    <a:pt x="136" y="96"/>
                    <a:pt x="136" y="96"/>
                    <a:pt x="136" y="96"/>
                  </a:cubicBezTo>
                  <a:cubicBezTo>
                    <a:pt x="140" y="89"/>
                    <a:pt x="142" y="81"/>
                    <a:pt x="142" y="74"/>
                  </a:cubicBezTo>
                  <a:cubicBezTo>
                    <a:pt x="142" y="37"/>
                    <a:pt x="106" y="0"/>
                    <a:pt x="68" y="0"/>
                  </a:cubicBezTo>
                  <a:cubicBezTo>
                    <a:pt x="68" y="0"/>
                    <a:pt x="64" y="5"/>
                    <a:pt x="61" y="7"/>
                  </a:cubicBezTo>
                  <a:cubicBezTo>
                    <a:pt x="92" y="37"/>
                    <a:pt x="89" y="32"/>
                    <a:pt x="89" y="51"/>
                  </a:cubicBezTo>
                  <a:cubicBezTo>
                    <a:pt x="89" y="66"/>
                    <a:pt x="65" y="90"/>
                    <a:pt x="50" y="90"/>
                  </a:cubicBezTo>
                  <a:cubicBezTo>
                    <a:pt x="31" y="90"/>
                    <a:pt x="37" y="93"/>
                    <a:pt x="6" y="62"/>
                  </a:cubicBezTo>
                  <a:cubicBezTo>
                    <a:pt x="4" y="65"/>
                    <a:pt x="0" y="69"/>
                    <a:pt x="0" y="69"/>
                  </a:cubicBezTo>
                  <a:cubicBezTo>
                    <a:pt x="0" y="107"/>
                    <a:pt x="36" y="143"/>
                    <a:pt x="74" y="143"/>
                  </a:cubicBezTo>
                  <a:cubicBezTo>
                    <a:pt x="80" y="143"/>
                    <a:pt x="88" y="141"/>
                    <a:pt x="95" y="137"/>
                  </a:cubicBezTo>
                  <a:cubicBezTo>
                    <a:pt x="207" y="249"/>
                    <a:pt x="207" y="249"/>
                    <a:pt x="207" y="249"/>
                  </a:cubicBezTo>
                  <a:cubicBezTo>
                    <a:pt x="233" y="284"/>
                    <a:pt x="233" y="284"/>
                    <a:pt x="233" y="284"/>
                  </a:cubicBezTo>
                  <a:cubicBezTo>
                    <a:pt x="247" y="288"/>
                    <a:pt x="247" y="288"/>
                    <a:pt x="247" y="288"/>
                  </a:cubicBezTo>
                  <a:cubicBezTo>
                    <a:pt x="287" y="249"/>
                    <a:pt x="287" y="249"/>
                    <a:pt x="287" y="249"/>
                  </a:cubicBezTo>
                  <a:lnTo>
                    <a:pt x="283" y="234"/>
                  </a:lnTo>
                  <a:close/>
                  <a:moveTo>
                    <a:pt x="244" y="261"/>
                  </a:moveTo>
                  <a:cubicBezTo>
                    <a:pt x="234" y="261"/>
                    <a:pt x="227" y="254"/>
                    <a:pt x="227" y="244"/>
                  </a:cubicBezTo>
                  <a:cubicBezTo>
                    <a:pt x="227" y="235"/>
                    <a:pt x="234" y="228"/>
                    <a:pt x="244" y="228"/>
                  </a:cubicBezTo>
                  <a:cubicBezTo>
                    <a:pt x="253" y="228"/>
                    <a:pt x="260" y="235"/>
                    <a:pt x="260" y="244"/>
                  </a:cubicBezTo>
                  <a:cubicBezTo>
                    <a:pt x="260" y="254"/>
                    <a:pt x="253" y="261"/>
                    <a:pt x="244" y="26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grpSp>
          <p:nvGrpSpPr>
            <p:cNvPr id="127" name="组合 85"/>
            <p:cNvGrpSpPr/>
            <p:nvPr/>
          </p:nvGrpSpPr>
          <p:grpSpPr>
            <a:xfrm>
              <a:off x="9690289" y="4839947"/>
              <a:ext cx="162000" cy="162000"/>
              <a:chOff x="4240906" y="5343318"/>
              <a:chExt cx="489365" cy="55913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28" name="AutoShape 131"/>
              <p:cNvSpPr>
                <a:spLocks/>
              </p:cNvSpPr>
              <p:nvPr/>
            </p:nvSpPr>
            <p:spPr bwMode="auto">
              <a:xfrm>
                <a:off x="4240906" y="5343318"/>
                <a:ext cx="489365" cy="55913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057" y="5400"/>
                    </a:moveTo>
                    <a:lnTo>
                      <a:pt x="20057" y="6075"/>
                    </a:lnTo>
                    <a:lnTo>
                      <a:pt x="1542" y="6075"/>
                    </a:lnTo>
                    <a:lnTo>
                      <a:pt x="1542" y="5400"/>
                    </a:lnTo>
                    <a:lnTo>
                      <a:pt x="1542" y="4725"/>
                    </a:lnTo>
                    <a:cubicBezTo>
                      <a:pt x="1542" y="4352"/>
                      <a:pt x="1887" y="4050"/>
                      <a:pt x="2314" y="4050"/>
                    </a:cubicBezTo>
                    <a:lnTo>
                      <a:pt x="19285" y="4050"/>
                    </a:lnTo>
                    <a:cubicBezTo>
                      <a:pt x="19712" y="4050"/>
                      <a:pt x="20057" y="4352"/>
                      <a:pt x="20057" y="4725"/>
                    </a:cubicBezTo>
                    <a:cubicBezTo>
                      <a:pt x="20057" y="4725"/>
                      <a:pt x="20057" y="5400"/>
                      <a:pt x="20057" y="5400"/>
                    </a:cubicBezTo>
                    <a:close/>
                    <a:moveTo>
                      <a:pt x="18514" y="18900"/>
                    </a:moveTo>
                    <a:cubicBezTo>
                      <a:pt x="18514" y="19644"/>
                      <a:pt x="17822" y="20249"/>
                      <a:pt x="16971" y="20249"/>
                    </a:cubicBezTo>
                    <a:lnTo>
                      <a:pt x="4628" y="20249"/>
                    </a:lnTo>
                    <a:cubicBezTo>
                      <a:pt x="3777" y="20249"/>
                      <a:pt x="3085" y="19644"/>
                      <a:pt x="3085" y="18900"/>
                    </a:cubicBezTo>
                    <a:lnTo>
                      <a:pt x="3085" y="7425"/>
                    </a:lnTo>
                    <a:lnTo>
                      <a:pt x="18514" y="7425"/>
                    </a:lnTo>
                    <a:cubicBezTo>
                      <a:pt x="18514" y="7425"/>
                      <a:pt x="18514" y="18900"/>
                      <a:pt x="18514" y="18900"/>
                    </a:cubicBezTo>
                    <a:close/>
                    <a:moveTo>
                      <a:pt x="6171" y="2025"/>
                    </a:moveTo>
                    <a:cubicBezTo>
                      <a:pt x="6171" y="1652"/>
                      <a:pt x="6516" y="1350"/>
                      <a:pt x="6942" y="1350"/>
                    </a:cubicBezTo>
                    <a:lnTo>
                      <a:pt x="14657" y="1350"/>
                    </a:lnTo>
                    <a:cubicBezTo>
                      <a:pt x="15083" y="1350"/>
                      <a:pt x="15428" y="1652"/>
                      <a:pt x="15428" y="2025"/>
                    </a:cubicBezTo>
                    <a:lnTo>
                      <a:pt x="15428" y="2700"/>
                    </a:lnTo>
                    <a:lnTo>
                      <a:pt x="6171" y="2700"/>
                    </a:lnTo>
                    <a:cubicBezTo>
                      <a:pt x="6171" y="2700"/>
                      <a:pt x="6171" y="2025"/>
                      <a:pt x="6171" y="2025"/>
                    </a:cubicBezTo>
                    <a:close/>
                    <a:moveTo>
                      <a:pt x="21585" y="4601"/>
                    </a:moveTo>
                    <a:cubicBezTo>
                      <a:pt x="21511" y="3541"/>
                      <a:pt x="20516" y="2700"/>
                      <a:pt x="19285" y="2700"/>
                    </a:cubicBezTo>
                    <a:lnTo>
                      <a:pt x="16971" y="2700"/>
                    </a:lnTo>
                    <a:lnTo>
                      <a:pt x="16971" y="2025"/>
                    </a:lnTo>
                    <a:cubicBezTo>
                      <a:pt x="16971" y="906"/>
                      <a:pt x="15935" y="0"/>
                      <a:pt x="14657" y="0"/>
                    </a:cubicBezTo>
                    <a:lnTo>
                      <a:pt x="6942" y="0"/>
                    </a:lnTo>
                    <a:cubicBezTo>
                      <a:pt x="5664" y="0"/>
                      <a:pt x="4628" y="906"/>
                      <a:pt x="4628" y="2025"/>
                    </a:cubicBezTo>
                    <a:lnTo>
                      <a:pt x="4628" y="2700"/>
                    </a:lnTo>
                    <a:lnTo>
                      <a:pt x="2314" y="2700"/>
                    </a:lnTo>
                    <a:cubicBezTo>
                      <a:pt x="1083" y="2700"/>
                      <a:pt x="88" y="3541"/>
                      <a:pt x="14" y="4601"/>
                    </a:cubicBezTo>
                    <a:lnTo>
                      <a:pt x="0" y="4601"/>
                    </a:lnTo>
                    <a:lnTo>
                      <a:pt x="0" y="5400"/>
                    </a:lnTo>
                    <a:lnTo>
                      <a:pt x="0" y="6075"/>
                    </a:lnTo>
                    <a:cubicBezTo>
                      <a:pt x="0" y="6820"/>
                      <a:pt x="691" y="7425"/>
                      <a:pt x="1542" y="7425"/>
                    </a:cubicBezTo>
                    <a:lnTo>
                      <a:pt x="1542" y="18900"/>
                    </a:lnTo>
                    <a:cubicBezTo>
                      <a:pt x="1542" y="20391"/>
                      <a:pt x="2924" y="21599"/>
                      <a:pt x="4628" y="21599"/>
                    </a:cubicBezTo>
                    <a:lnTo>
                      <a:pt x="16971" y="21599"/>
                    </a:lnTo>
                    <a:cubicBezTo>
                      <a:pt x="18675" y="21599"/>
                      <a:pt x="20057" y="20391"/>
                      <a:pt x="20057" y="18900"/>
                    </a:cubicBezTo>
                    <a:lnTo>
                      <a:pt x="20057" y="7425"/>
                    </a:lnTo>
                    <a:cubicBezTo>
                      <a:pt x="20908" y="7425"/>
                      <a:pt x="21599" y="6820"/>
                      <a:pt x="21599" y="6075"/>
                    </a:cubicBezTo>
                    <a:lnTo>
                      <a:pt x="21599" y="5400"/>
                    </a:lnTo>
                    <a:lnTo>
                      <a:pt x="21599" y="4601"/>
                    </a:lnTo>
                    <a:cubicBezTo>
                      <a:pt x="21599" y="4601"/>
                      <a:pt x="21585" y="4601"/>
                      <a:pt x="21585" y="46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等线" panose="020F0502020204030204"/>
                  <a:ea typeface="+mn-ea"/>
                </a:endParaRPr>
              </a:p>
            </p:txBody>
          </p:sp>
          <p:sp>
            <p:nvSpPr>
              <p:cNvPr id="129" name="AutoShape 132"/>
              <p:cNvSpPr>
                <a:spLocks/>
              </p:cNvSpPr>
              <p:nvPr/>
            </p:nvSpPr>
            <p:spPr bwMode="auto">
              <a:xfrm>
                <a:off x="4346043" y="5569840"/>
                <a:ext cx="69773" cy="2628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等线" panose="020F0502020204030204"/>
                  <a:ea typeface="+mn-ea"/>
                </a:endParaRPr>
              </a:p>
            </p:txBody>
          </p:sp>
          <p:sp>
            <p:nvSpPr>
              <p:cNvPr id="130" name="AutoShape 133"/>
              <p:cNvSpPr>
                <a:spLocks/>
              </p:cNvSpPr>
              <p:nvPr/>
            </p:nvSpPr>
            <p:spPr bwMode="auto">
              <a:xfrm>
                <a:off x="4451180" y="5569840"/>
                <a:ext cx="69773" cy="2628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等线" panose="020F0502020204030204"/>
                  <a:ea typeface="+mn-ea"/>
                </a:endParaRPr>
              </a:p>
            </p:txBody>
          </p:sp>
          <p:sp>
            <p:nvSpPr>
              <p:cNvPr id="131" name="AutoShape 134"/>
              <p:cNvSpPr>
                <a:spLocks/>
              </p:cNvSpPr>
              <p:nvPr/>
            </p:nvSpPr>
            <p:spPr bwMode="auto">
              <a:xfrm>
                <a:off x="4555362" y="5569840"/>
                <a:ext cx="69772" cy="2628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等线" panose="020F0502020204030204"/>
                  <a:ea typeface="+mn-ea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9046346" y="942159"/>
            <a:ext cx="878889" cy="3109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发布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308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60432" y="1247178"/>
            <a:ext cx="9064085" cy="5231711"/>
          </a:xfrm>
          <a:prstGeom prst="rect">
            <a:avLst/>
          </a:prstGeom>
          <a:solidFill>
            <a:srgbClr val="F5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281479" y="180157"/>
            <a:ext cx="4793441" cy="61299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cap="all" dirty="0">
                <a:latin typeface="Arial" panose="020B0604020202020204" pitchFamily="34" charset="0"/>
                <a:cs typeface="Arial" panose="020B0604020202020204" pitchFamily="34" charset="0"/>
              </a:rPr>
              <a:t>4.2 </a:t>
            </a:r>
            <a:r>
              <a:rPr lang="zh-CN" altLang="en-US" sz="2800" b="1" cap="all" dirty="0">
                <a:latin typeface="Arial" panose="020B0604020202020204" pitchFamily="34" charset="0"/>
                <a:cs typeface="Arial" panose="020B0604020202020204" pitchFamily="34" charset="0"/>
              </a:rPr>
              <a:t>对话模块实例修订系统</a:t>
            </a:r>
            <a:endParaRPr lang="zh-CN" altLang="en-US" sz="28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5799" y="931333"/>
            <a:ext cx="10439999" cy="321733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5800" y="942159"/>
            <a:ext cx="1043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1"/>
                </a:solidFill>
                <a:latin typeface="+mj-ea"/>
                <a:ea typeface="+mj-ea"/>
              </a:rPr>
              <a:t>DM</a:t>
            </a:r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zh-CN" altLang="en-US" sz="1200" b="1" i="1" dirty="0" smtClean="0">
                <a:solidFill>
                  <a:schemeClr val="bg1"/>
                </a:solidFill>
                <a:latin typeface="+mn-ea"/>
              </a:rPr>
              <a:t>话术编辑器</a:t>
            </a:r>
            <a:endParaRPr lang="zh-CN" altLang="zh-CN" sz="1200" b="1" i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0083386" y="936735"/>
            <a:ext cx="762413" cy="323165"/>
            <a:chOff x="10083386" y="936735"/>
            <a:chExt cx="762413" cy="323165"/>
          </a:xfrm>
        </p:grpSpPr>
        <p:sp>
          <p:nvSpPr>
            <p:cNvPr id="64" name="笑脸 63"/>
            <p:cNvSpPr/>
            <p:nvPr/>
          </p:nvSpPr>
          <p:spPr>
            <a:xfrm>
              <a:off x="10653070" y="1000796"/>
              <a:ext cx="192729" cy="177505"/>
            </a:xfrm>
            <a:prstGeom prst="smileyFac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0083386" y="936735"/>
              <a:ext cx="6354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u="sng" dirty="0" smtClean="0">
                  <a:solidFill>
                    <a:schemeClr val="bg1"/>
                  </a:solidFill>
                  <a:latin typeface="+mn-ea"/>
                </a:rPr>
                <a:t>User01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730" y="1982396"/>
            <a:ext cx="8279086" cy="2944623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193488" y="1323705"/>
            <a:ext cx="8797974" cy="5060162"/>
            <a:chOff x="3752337" y="1587740"/>
            <a:chExt cx="5573900" cy="5060162"/>
          </a:xfrm>
        </p:grpSpPr>
        <p:sp>
          <p:nvSpPr>
            <p:cNvPr id="44" name="矩形 43"/>
            <p:cNvSpPr/>
            <p:nvPr/>
          </p:nvSpPr>
          <p:spPr>
            <a:xfrm>
              <a:off x="3752337" y="1587740"/>
              <a:ext cx="5573900" cy="50601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752337" y="1587740"/>
              <a:ext cx="5573900" cy="336695"/>
            </a:xfrm>
            <a:prstGeom prst="rect">
              <a:avLst/>
            </a:prstGeom>
            <a:solidFill>
              <a:srgbClr val="3C8DBC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ask_info_slot_imei</a:t>
              </a:r>
            </a:p>
          </p:txBody>
        </p:sp>
      </p:grpSp>
      <p:graphicFrame>
        <p:nvGraphicFramePr>
          <p:cNvPr id="48" name="表格 47"/>
          <p:cNvGraphicFramePr>
            <a:graphicFrameLocks noGrp="1"/>
          </p:cNvGraphicFramePr>
          <p:nvPr>
            <p:extLst/>
          </p:nvPr>
        </p:nvGraphicFramePr>
        <p:xfrm>
          <a:off x="2460160" y="1777825"/>
          <a:ext cx="8192910" cy="3928919"/>
        </p:xfrm>
        <a:graphic>
          <a:graphicData uri="http://schemas.openxmlformats.org/drawingml/2006/table">
            <a:tbl>
              <a:tblPr firstCol="1" bandRow="1">
                <a:tableStyleId>{2D5ABB26-0587-4C30-8999-92F81FD0307C}</a:tableStyleId>
              </a:tblPr>
              <a:tblGrid>
                <a:gridCol w="926852">
                  <a:extLst>
                    <a:ext uri="{9D8B030D-6E8A-4147-A177-3AD203B41FA5}">
                      <a16:colId xmlns:a16="http://schemas.microsoft.com/office/drawing/2014/main" val="90240664"/>
                    </a:ext>
                  </a:extLst>
                </a:gridCol>
                <a:gridCol w="7266058">
                  <a:extLst>
                    <a:ext uri="{9D8B030D-6E8A-4147-A177-3AD203B41FA5}">
                      <a16:colId xmlns:a16="http://schemas.microsoft.com/office/drawing/2014/main" val="409783799"/>
                    </a:ext>
                  </a:extLst>
                </a:gridCol>
              </a:tblGrid>
              <a:tr h="385906"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Dialog</a:t>
                      </a:r>
                      <a:r>
                        <a:rPr lang="en-US" altLang="zh-CN" sz="1000" baseline="0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 Act</a:t>
                      </a:r>
                      <a:endParaRPr lang="zh-CN" altLang="en-US" sz="1000" b="0" dirty="0" smtClean="0">
                        <a:solidFill>
                          <a:schemeClr val="accent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latin typeface="+mn-ea"/>
                          <a:ea typeface="+mn-ea"/>
                        </a:rPr>
                        <a:t>Asking &gt; Askin</a:t>
                      </a:r>
                      <a:r>
                        <a:rPr lang="en-US" altLang="zh-CN" sz="1000" baseline="0" dirty="0" smtClean="0">
                          <a:latin typeface="+mn-ea"/>
                          <a:ea typeface="+mn-ea"/>
                        </a:rPr>
                        <a:t>g Information</a:t>
                      </a:r>
                      <a:endParaRPr lang="zh-CN" altLang="en-US" sz="10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9620508"/>
                  </a:ext>
                </a:extLst>
              </a:tr>
              <a:tr h="340483"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话术</a:t>
                      </a:r>
                      <a:r>
                        <a:rPr lang="en-US" altLang="zh-CN" sz="1000" b="0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zh-CN" altLang="en-US" sz="1000" b="0" dirty="0" smtClean="0">
                        <a:solidFill>
                          <a:schemeClr val="accent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ask_info_slot_imei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8934653"/>
                  </a:ext>
                </a:extLst>
              </a:tr>
              <a:tr h="340483"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询问</a:t>
                      </a:r>
                      <a:r>
                        <a:rPr lang="en-US" altLang="zh-CN" sz="1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IMEI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35076"/>
                  </a:ext>
                </a:extLst>
              </a:tr>
              <a:tr h="1923246"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交互示例</a:t>
                      </a:r>
                      <a:endParaRPr lang="zh-CN" altLang="en-US" sz="1000" b="0" dirty="0" smtClean="0">
                        <a:solidFill>
                          <a:schemeClr val="accent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000" dirty="0" smtClean="0">
                          <a:latin typeface="+mn-ea"/>
                          <a:ea typeface="+mn-ea"/>
                        </a:rPr>
                        <a:t>U: Device Check.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000" dirty="0" smtClean="0">
                          <a:latin typeface="+mn-ea"/>
                          <a:ea typeface="+mn-ea"/>
                        </a:rPr>
                        <a:t>B: &lt; ? 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000" dirty="0" smtClean="0">
                          <a:latin typeface="+mn-ea"/>
                          <a:ea typeface="+mn-ea"/>
                        </a:rPr>
                        <a:t>U: 355XXXXXXXX5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656551"/>
                  </a:ext>
                </a:extLst>
              </a:tr>
              <a:tr h="938801"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备注</a:t>
                      </a:r>
                      <a:endParaRPr lang="zh-CN" altLang="en-US" sz="1000" b="0" dirty="0" smtClean="0">
                        <a:solidFill>
                          <a:schemeClr val="accent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n-ea"/>
                          <a:ea typeface="+mn-ea"/>
                        </a:rPr>
                        <a:t>IMEI</a:t>
                      </a:r>
                      <a:r>
                        <a:rPr lang="zh-CN" altLang="en-US" sz="1000" dirty="0" smtClean="0">
                          <a:latin typeface="+mn-ea"/>
                          <a:ea typeface="+mn-ea"/>
                        </a:rPr>
                        <a:t>码为</a:t>
                      </a:r>
                      <a:r>
                        <a:rPr lang="en-US" altLang="zh-CN" sz="1000" dirty="0" smtClean="0">
                          <a:latin typeface="+mn-ea"/>
                          <a:ea typeface="+mn-ea"/>
                        </a:rPr>
                        <a:t>11</a:t>
                      </a:r>
                      <a:r>
                        <a:rPr lang="zh-CN" altLang="en-US" sz="1000" dirty="0" smtClean="0">
                          <a:latin typeface="+mn-ea"/>
                          <a:ea typeface="+mn-ea"/>
                        </a:rPr>
                        <a:t>位数字</a:t>
                      </a:r>
                      <a:endParaRPr lang="en-US" altLang="zh-CN" sz="10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6706529"/>
                  </a:ext>
                </a:extLst>
              </a:tr>
            </a:tbl>
          </a:graphicData>
        </a:graphic>
      </p:graphicFrame>
      <p:sp>
        <p:nvSpPr>
          <p:cNvPr id="14" name="同侧圆角矩形 13"/>
          <p:cNvSpPr/>
          <p:nvPr/>
        </p:nvSpPr>
        <p:spPr>
          <a:xfrm>
            <a:off x="2472302" y="6047778"/>
            <a:ext cx="911878" cy="32806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English</a:t>
            </a:r>
          </a:p>
        </p:txBody>
      </p:sp>
      <p:sp>
        <p:nvSpPr>
          <p:cNvPr id="142" name="同侧圆角矩形 141"/>
          <p:cNvSpPr/>
          <p:nvPr/>
        </p:nvSpPr>
        <p:spPr>
          <a:xfrm>
            <a:off x="3391743" y="6047778"/>
            <a:ext cx="1331748" cy="328065"/>
          </a:xfrm>
          <a:prstGeom prst="round2Same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Portuguese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188" y="2929902"/>
            <a:ext cx="4176270" cy="17730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9" name="Freeform 451"/>
          <p:cNvSpPr>
            <a:spLocks noEditPoints="1"/>
          </p:cNvSpPr>
          <p:nvPr/>
        </p:nvSpPr>
        <p:spPr bwMode="auto">
          <a:xfrm>
            <a:off x="10321065" y="5228679"/>
            <a:ext cx="160706" cy="160705"/>
          </a:xfrm>
          <a:custGeom>
            <a:avLst/>
            <a:gdLst>
              <a:gd name="T0" fmla="*/ 283 w 287"/>
              <a:gd name="T1" fmla="*/ 234 h 288"/>
              <a:gd name="T2" fmla="*/ 247 w 287"/>
              <a:gd name="T3" fmla="*/ 208 h 288"/>
              <a:gd name="T4" fmla="*/ 136 w 287"/>
              <a:gd name="T5" fmla="*/ 96 h 288"/>
              <a:gd name="T6" fmla="*/ 142 w 287"/>
              <a:gd name="T7" fmla="*/ 74 h 288"/>
              <a:gd name="T8" fmla="*/ 68 w 287"/>
              <a:gd name="T9" fmla="*/ 0 h 288"/>
              <a:gd name="T10" fmla="*/ 61 w 287"/>
              <a:gd name="T11" fmla="*/ 7 h 288"/>
              <a:gd name="T12" fmla="*/ 89 w 287"/>
              <a:gd name="T13" fmla="*/ 51 h 288"/>
              <a:gd name="T14" fmla="*/ 50 w 287"/>
              <a:gd name="T15" fmla="*/ 90 h 288"/>
              <a:gd name="T16" fmla="*/ 6 w 287"/>
              <a:gd name="T17" fmla="*/ 62 h 288"/>
              <a:gd name="T18" fmla="*/ 0 w 287"/>
              <a:gd name="T19" fmla="*/ 69 h 288"/>
              <a:gd name="T20" fmla="*/ 74 w 287"/>
              <a:gd name="T21" fmla="*/ 143 h 288"/>
              <a:gd name="T22" fmla="*/ 95 w 287"/>
              <a:gd name="T23" fmla="*/ 137 h 288"/>
              <a:gd name="T24" fmla="*/ 207 w 287"/>
              <a:gd name="T25" fmla="*/ 249 h 288"/>
              <a:gd name="T26" fmla="*/ 233 w 287"/>
              <a:gd name="T27" fmla="*/ 284 h 288"/>
              <a:gd name="T28" fmla="*/ 247 w 287"/>
              <a:gd name="T29" fmla="*/ 288 h 288"/>
              <a:gd name="T30" fmla="*/ 287 w 287"/>
              <a:gd name="T31" fmla="*/ 249 h 288"/>
              <a:gd name="T32" fmla="*/ 283 w 287"/>
              <a:gd name="T33" fmla="*/ 234 h 288"/>
              <a:gd name="T34" fmla="*/ 244 w 287"/>
              <a:gd name="T35" fmla="*/ 261 h 288"/>
              <a:gd name="T36" fmla="*/ 227 w 287"/>
              <a:gd name="T37" fmla="*/ 244 h 288"/>
              <a:gd name="T38" fmla="*/ 244 w 287"/>
              <a:gd name="T39" fmla="*/ 228 h 288"/>
              <a:gd name="T40" fmla="*/ 260 w 287"/>
              <a:gd name="T41" fmla="*/ 244 h 288"/>
              <a:gd name="T42" fmla="*/ 244 w 287"/>
              <a:gd name="T43" fmla="*/ 261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7" h="288">
                <a:moveTo>
                  <a:pt x="283" y="234"/>
                </a:moveTo>
                <a:cubicBezTo>
                  <a:pt x="247" y="208"/>
                  <a:pt x="247" y="208"/>
                  <a:pt x="247" y="208"/>
                </a:cubicBezTo>
                <a:cubicBezTo>
                  <a:pt x="136" y="96"/>
                  <a:pt x="136" y="96"/>
                  <a:pt x="136" y="96"/>
                </a:cubicBezTo>
                <a:cubicBezTo>
                  <a:pt x="140" y="89"/>
                  <a:pt x="142" y="81"/>
                  <a:pt x="142" y="74"/>
                </a:cubicBezTo>
                <a:cubicBezTo>
                  <a:pt x="142" y="37"/>
                  <a:pt x="106" y="0"/>
                  <a:pt x="68" y="0"/>
                </a:cubicBezTo>
                <a:cubicBezTo>
                  <a:pt x="68" y="0"/>
                  <a:pt x="64" y="5"/>
                  <a:pt x="61" y="7"/>
                </a:cubicBezTo>
                <a:cubicBezTo>
                  <a:pt x="92" y="37"/>
                  <a:pt x="89" y="32"/>
                  <a:pt x="89" y="51"/>
                </a:cubicBezTo>
                <a:cubicBezTo>
                  <a:pt x="89" y="66"/>
                  <a:pt x="65" y="90"/>
                  <a:pt x="50" y="90"/>
                </a:cubicBezTo>
                <a:cubicBezTo>
                  <a:pt x="31" y="90"/>
                  <a:pt x="37" y="93"/>
                  <a:pt x="6" y="62"/>
                </a:cubicBezTo>
                <a:cubicBezTo>
                  <a:pt x="4" y="65"/>
                  <a:pt x="0" y="69"/>
                  <a:pt x="0" y="69"/>
                </a:cubicBezTo>
                <a:cubicBezTo>
                  <a:pt x="0" y="107"/>
                  <a:pt x="36" y="143"/>
                  <a:pt x="74" y="143"/>
                </a:cubicBezTo>
                <a:cubicBezTo>
                  <a:pt x="80" y="143"/>
                  <a:pt x="88" y="141"/>
                  <a:pt x="95" y="137"/>
                </a:cubicBezTo>
                <a:cubicBezTo>
                  <a:pt x="207" y="249"/>
                  <a:pt x="207" y="249"/>
                  <a:pt x="207" y="249"/>
                </a:cubicBezTo>
                <a:cubicBezTo>
                  <a:pt x="233" y="284"/>
                  <a:pt x="233" y="284"/>
                  <a:pt x="233" y="284"/>
                </a:cubicBezTo>
                <a:cubicBezTo>
                  <a:pt x="247" y="288"/>
                  <a:pt x="247" y="288"/>
                  <a:pt x="247" y="288"/>
                </a:cubicBezTo>
                <a:cubicBezTo>
                  <a:pt x="287" y="249"/>
                  <a:pt x="287" y="249"/>
                  <a:pt x="287" y="249"/>
                </a:cubicBezTo>
                <a:lnTo>
                  <a:pt x="283" y="234"/>
                </a:lnTo>
                <a:close/>
                <a:moveTo>
                  <a:pt x="244" y="261"/>
                </a:moveTo>
                <a:cubicBezTo>
                  <a:pt x="234" y="261"/>
                  <a:pt x="227" y="254"/>
                  <a:pt x="227" y="244"/>
                </a:cubicBezTo>
                <a:cubicBezTo>
                  <a:pt x="227" y="235"/>
                  <a:pt x="234" y="228"/>
                  <a:pt x="244" y="228"/>
                </a:cubicBezTo>
                <a:cubicBezTo>
                  <a:pt x="253" y="228"/>
                  <a:pt x="260" y="235"/>
                  <a:pt x="260" y="244"/>
                </a:cubicBezTo>
                <a:cubicBezTo>
                  <a:pt x="260" y="254"/>
                  <a:pt x="253" y="261"/>
                  <a:pt x="244" y="26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等线" panose="020F0502020204030204"/>
              <a:ea typeface="等线"/>
            </a:endParaRPr>
          </a:p>
        </p:txBody>
      </p:sp>
      <p:sp>
        <p:nvSpPr>
          <p:cNvPr id="110" name="Freeform 451"/>
          <p:cNvSpPr>
            <a:spLocks noEditPoints="1"/>
          </p:cNvSpPr>
          <p:nvPr/>
        </p:nvSpPr>
        <p:spPr bwMode="auto">
          <a:xfrm>
            <a:off x="10321065" y="3792522"/>
            <a:ext cx="160706" cy="160705"/>
          </a:xfrm>
          <a:custGeom>
            <a:avLst/>
            <a:gdLst>
              <a:gd name="T0" fmla="*/ 283 w 287"/>
              <a:gd name="T1" fmla="*/ 234 h 288"/>
              <a:gd name="T2" fmla="*/ 247 w 287"/>
              <a:gd name="T3" fmla="*/ 208 h 288"/>
              <a:gd name="T4" fmla="*/ 136 w 287"/>
              <a:gd name="T5" fmla="*/ 96 h 288"/>
              <a:gd name="T6" fmla="*/ 142 w 287"/>
              <a:gd name="T7" fmla="*/ 74 h 288"/>
              <a:gd name="T8" fmla="*/ 68 w 287"/>
              <a:gd name="T9" fmla="*/ 0 h 288"/>
              <a:gd name="T10" fmla="*/ 61 w 287"/>
              <a:gd name="T11" fmla="*/ 7 h 288"/>
              <a:gd name="T12" fmla="*/ 89 w 287"/>
              <a:gd name="T13" fmla="*/ 51 h 288"/>
              <a:gd name="T14" fmla="*/ 50 w 287"/>
              <a:gd name="T15" fmla="*/ 90 h 288"/>
              <a:gd name="T16" fmla="*/ 6 w 287"/>
              <a:gd name="T17" fmla="*/ 62 h 288"/>
              <a:gd name="T18" fmla="*/ 0 w 287"/>
              <a:gd name="T19" fmla="*/ 69 h 288"/>
              <a:gd name="T20" fmla="*/ 74 w 287"/>
              <a:gd name="T21" fmla="*/ 143 h 288"/>
              <a:gd name="T22" fmla="*/ 95 w 287"/>
              <a:gd name="T23" fmla="*/ 137 h 288"/>
              <a:gd name="T24" fmla="*/ 207 w 287"/>
              <a:gd name="T25" fmla="*/ 249 h 288"/>
              <a:gd name="T26" fmla="*/ 233 w 287"/>
              <a:gd name="T27" fmla="*/ 284 h 288"/>
              <a:gd name="T28" fmla="*/ 247 w 287"/>
              <a:gd name="T29" fmla="*/ 288 h 288"/>
              <a:gd name="T30" fmla="*/ 287 w 287"/>
              <a:gd name="T31" fmla="*/ 249 h 288"/>
              <a:gd name="T32" fmla="*/ 283 w 287"/>
              <a:gd name="T33" fmla="*/ 234 h 288"/>
              <a:gd name="T34" fmla="*/ 244 w 287"/>
              <a:gd name="T35" fmla="*/ 261 h 288"/>
              <a:gd name="T36" fmla="*/ 227 w 287"/>
              <a:gd name="T37" fmla="*/ 244 h 288"/>
              <a:gd name="T38" fmla="*/ 244 w 287"/>
              <a:gd name="T39" fmla="*/ 228 h 288"/>
              <a:gd name="T40" fmla="*/ 260 w 287"/>
              <a:gd name="T41" fmla="*/ 244 h 288"/>
              <a:gd name="T42" fmla="*/ 244 w 287"/>
              <a:gd name="T43" fmla="*/ 261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7" h="288">
                <a:moveTo>
                  <a:pt x="283" y="234"/>
                </a:moveTo>
                <a:cubicBezTo>
                  <a:pt x="247" y="208"/>
                  <a:pt x="247" y="208"/>
                  <a:pt x="247" y="208"/>
                </a:cubicBezTo>
                <a:cubicBezTo>
                  <a:pt x="136" y="96"/>
                  <a:pt x="136" y="96"/>
                  <a:pt x="136" y="96"/>
                </a:cubicBezTo>
                <a:cubicBezTo>
                  <a:pt x="140" y="89"/>
                  <a:pt x="142" y="81"/>
                  <a:pt x="142" y="74"/>
                </a:cubicBezTo>
                <a:cubicBezTo>
                  <a:pt x="142" y="37"/>
                  <a:pt x="106" y="0"/>
                  <a:pt x="68" y="0"/>
                </a:cubicBezTo>
                <a:cubicBezTo>
                  <a:pt x="68" y="0"/>
                  <a:pt x="64" y="5"/>
                  <a:pt x="61" y="7"/>
                </a:cubicBezTo>
                <a:cubicBezTo>
                  <a:pt x="92" y="37"/>
                  <a:pt x="89" y="32"/>
                  <a:pt x="89" y="51"/>
                </a:cubicBezTo>
                <a:cubicBezTo>
                  <a:pt x="89" y="66"/>
                  <a:pt x="65" y="90"/>
                  <a:pt x="50" y="90"/>
                </a:cubicBezTo>
                <a:cubicBezTo>
                  <a:pt x="31" y="90"/>
                  <a:pt x="37" y="93"/>
                  <a:pt x="6" y="62"/>
                </a:cubicBezTo>
                <a:cubicBezTo>
                  <a:pt x="4" y="65"/>
                  <a:pt x="0" y="69"/>
                  <a:pt x="0" y="69"/>
                </a:cubicBezTo>
                <a:cubicBezTo>
                  <a:pt x="0" y="107"/>
                  <a:pt x="36" y="143"/>
                  <a:pt x="74" y="143"/>
                </a:cubicBezTo>
                <a:cubicBezTo>
                  <a:pt x="80" y="143"/>
                  <a:pt x="88" y="141"/>
                  <a:pt x="95" y="137"/>
                </a:cubicBezTo>
                <a:cubicBezTo>
                  <a:pt x="207" y="249"/>
                  <a:pt x="207" y="249"/>
                  <a:pt x="207" y="249"/>
                </a:cubicBezTo>
                <a:cubicBezTo>
                  <a:pt x="233" y="284"/>
                  <a:pt x="233" y="284"/>
                  <a:pt x="233" y="284"/>
                </a:cubicBezTo>
                <a:cubicBezTo>
                  <a:pt x="247" y="288"/>
                  <a:pt x="247" y="288"/>
                  <a:pt x="247" y="288"/>
                </a:cubicBezTo>
                <a:cubicBezTo>
                  <a:pt x="287" y="249"/>
                  <a:pt x="287" y="249"/>
                  <a:pt x="287" y="249"/>
                </a:cubicBezTo>
                <a:lnTo>
                  <a:pt x="283" y="234"/>
                </a:lnTo>
                <a:close/>
                <a:moveTo>
                  <a:pt x="244" y="261"/>
                </a:moveTo>
                <a:cubicBezTo>
                  <a:pt x="234" y="261"/>
                  <a:pt x="227" y="254"/>
                  <a:pt x="227" y="244"/>
                </a:cubicBezTo>
                <a:cubicBezTo>
                  <a:pt x="227" y="235"/>
                  <a:pt x="234" y="228"/>
                  <a:pt x="244" y="228"/>
                </a:cubicBezTo>
                <a:cubicBezTo>
                  <a:pt x="253" y="228"/>
                  <a:pt x="260" y="235"/>
                  <a:pt x="260" y="244"/>
                </a:cubicBezTo>
                <a:cubicBezTo>
                  <a:pt x="260" y="254"/>
                  <a:pt x="253" y="261"/>
                  <a:pt x="244" y="26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等线" panose="020F0502020204030204"/>
              <a:ea typeface="等线"/>
            </a:endParaRPr>
          </a:p>
        </p:txBody>
      </p:sp>
      <p:sp>
        <p:nvSpPr>
          <p:cNvPr id="146" name="矩形 145"/>
          <p:cNvSpPr/>
          <p:nvPr/>
        </p:nvSpPr>
        <p:spPr>
          <a:xfrm flipH="1">
            <a:off x="10787430" y="1735048"/>
            <a:ext cx="92955" cy="44830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 flipH="1">
            <a:off x="10790635" y="1741959"/>
            <a:ext cx="89750" cy="16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52" name="Freeform 451"/>
          <p:cNvSpPr>
            <a:spLocks noEditPoints="1"/>
          </p:cNvSpPr>
          <p:nvPr/>
        </p:nvSpPr>
        <p:spPr bwMode="auto">
          <a:xfrm>
            <a:off x="10321065" y="2255321"/>
            <a:ext cx="160706" cy="160705"/>
          </a:xfrm>
          <a:custGeom>
            <a:avLst/>
            <a:gdLst>
              <a:gd name="T0" fmla="*/ 283 w 287"/>
              <a:gd name="T1" fmla="*/ 234 h 288"/>
              <a:gd name="T2" fmla="*/ 247 w 287"/>
              <a:gd name="T3" fmla="*/ 208 h 288"/>
              <a:gd name="T4" fmla="*/ 136 w 287"/>
              <a:gd name="T5" fmla="*/ 96 h 288"/>
              <a:gd name="T6" fmla="*/ 142 w 287"/>
              <a:gd name="T7" fmla="*/ 74 h 288"/>
              <a:gd name="T8" fmla="*/ 68 w 287"/>
              <a:gd name="T9" fmla="*/ 0 h 288"/>
              <a:gd name="T10" fmla="*/ 61 w 287"/>
              <a:gd name="T11" fmla="*/ 7 h 288"/>
              <a:gd name="T12" fmla="*/ 89 w 287"/>
              <a:gd name="T13" fmla="*/ 51 h 288"/>
              <a:gd name="T14" fmla="*/ 50 w 287"/>
              <a:gd name="T15" fmla="*/ 90 h 288"/>
              <a:gd name="T16" fmla="*/ 6 w 287"/>
              <a:gd name="T17" fmla="*/ 62 h 288"/>
              <a:gd name="T18" fmla="*/ 0 w 287"/>
              <a:gd name="T19" fmla="*/ 69 h 288"/>
              <a:gd name="T20" fmla="*/ 74 w 287"/>
              <a:gd name="T21" fmla="*/ 143 h 288"/>
              <a:gd name="T22" fmla="*/ 95 w 287"/>
              <a:gd name="T23" fmla="*/ 137 h 288"/>
              <a:gd name="T24" fmla="*/ 207 w 287"/>
              <a:gd name="T25" fmla="*/ 249 h 288"/>
              <a:gd name="T26" fmla="*/ 233 w 287"/>
              <a:gd name="T27" fmla="*/ 284 h 288"/>
              <a:gd name="T28" fmla="*/ 247 w 287"/>
              <a:gd name="T29" fmla="*/ 288 h 288"/>
              <a:gd name="T30" fmla="*/ 287 w 287"/>
              <a:gd name="T31" fmla="*/ 249 h 288"/>
              <a:gd name="T32" fmla="*/ 283 w 287"/>
              <a:gd name="T33" fmla="*/ 234 h 288"/>
              <a:gd name="T34" fmla="*/ 244 w 287"/>
              <a:gd name="T35" fmla="*/ 261 h 288"/>
              <a:gd name="T36" fmla="*/ 227 w 287"/>
              <a:gd name="T37" fmla="*/ 244 h 288"/>
              <a:gd name="T38" fmla="*/ 244 w 287"/>
              <a:gd name="T39" fmla="*/ 228 h 288"/>
              <a:gd name="T40" fmla="*/ 260 w 287"/>
              <a:gd name="T41" fmla="*/ 244 h 288"/>
              <a:gd name="T42" fmla="*/ 244 w 287"/>
              <a:gd name="T43" fmla="*/ 261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7" h="288">
                <a:moveTo>
                  <a:pt x="283" y="234"/>
                </a:moveTo>
                <a:cubicBezTo>
                  <a:pt x="247" y="208"/>
                  <a:pt x="247" y="208"/>
                  <a:pt x="247" y="208"/>
                </a:cubicBezTo>
                <a:cubicBezTo>
                  <a:pt x="136" y="96"/>
                  <a:pt x="136" y="96"/>
                  <a:pt x="136" y="96"/>
                </a:cubicBezTo>
                <a:cubicBezTo>
                  <a:pt x="140" y="89"/>
                  <a:pt x="142" y="81"/>
                  <a:pt x="142" y="74"/>
                </a:cubicBezTo>
                <a:cubicBezTo>
                  <a:pt x="142" y="37"/>
                  <a:pt x="106" y="0"/>
                  <a:pt x="68" y="0"/>
                </a:cubicBezTo>
                <a:cubicBezTo>
                  <a:pt x="68" y="0"/>
                  <a:pt x="64" y="5"/>
                  <a:pt x="61" y="7"/>
                </a:cubicBezTo>
                <a:cubicBezTo>
                  <a:pt x="92" y="37"/>
                  <a:pt x="89" y="32"/>
                  <a:pt x="89" y="51"/>
                </a:cubicBezTo>
                <a:cubicBezTo>
                  <a:pt x="89" y="66"/>
                  <a:pt x="65" y="90"/>
                  <a:pt x="50" y="90"/>
                </a:cubicBezTo>
                <a:cubicBezTo>
                  <a:pt x="31" y="90"/>
                  <a:pt x="37" y="93"/>
                  <a:pt x="6" y="62"/>
                </a:cubicBezTo>
                <a:cubicBezTo>
                  <a:pt x="4" y="65"/>
                  <a:pt x="0" y="69"/>
                  <a:pt x="0" y="69"/>
                </a:cubicBezTo>
                <a:cubicBezTo>
                  <a:pt x="0" y="107"/>
                  <a:pt x="36" y="143"/>
                  <a:pt x="74" y="143"/>
                </a:cubicBezTo>
                <a:cubicBezTo>
                  <a:pt x="80" y="143"/>
                  <a:pt x="88" y="141"/>
                  <a:pt x="95" y="137"/>
                </a:cubicBezTo>
                <a:cubicBezTo>
                  <a:pt x="207" y="249"/>
                  <a:pt x="207" y="249"/>
                  <a:pt x="207" y="249"/>
                </a:cubicBezTo>
                <a:cubicBezTo>
                  <a:pt x="233" y="284"/>
                  <a:pt x="233" y="284"/>
                  <a:pt x="233" y="284"/>
                </a:cubicBezTo>
                <a:cubicBezTo>
                  <a:pt x="247" y="288"/>
                  <a:pt x="247" y="288"/>
                  <a:pt x="247" y="288"/>
                </a:cubicBezTo>
                <a:cubicBezTo>
                  <a:pt x="287" y="249"/>
                  <a:pt x="287" y="249"/>
                  <a:pt x="287" y="249"/>
                </a:cubicBezTo>
                <a:lnTo>
                  <a:pt x="283" y="234"/>
                </a:lnTo>
                <a:close/>
                <a:moveTo>
                  <a:pt x="244" y="261"/>
                </a:moveTo>
                <a:cubicBezTo>
                  <a:pt x="234" y="261"/>
                  <a:pt x="227" y="254"/>
                  <a:pt x="227" y="244"/>
                </a:cubicBezTo>
                <a:cubicBezTo>
                  <a:pt x="227" y="235"/>
                  <a:pt x="234" y="228"/>
                  <a:pt x="244" y="228"/>
                </a:cubicBezTo>
                <a:cubicBezTo>
                  <a:pt x="253" y="228"/>
                  <a:pt x="260" y="235"/>
                  <a:pt x="260" y="244"/>
                </a:cubicBezTo>
                <a:cubicBezTo>
                  <a:pt x="260" y="254"/>
                  <a:pt x="253" y="261"/>
                  <a:pt x="244" y="26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等线" panose="020F0502020204030204"/>
              <a:ea typeface="等线"/>
            </a:endParaRPr>
          </a:p>
        </p:txBody>
      </p:sp>
      <p:sp>
        <p:nvSpPr>
          <p:cNvPr id="34" name="矩形 7"/>
          <p:cNvSpPr/>
          <p:nvPr/>
        </p:nvSpPr>
        <p:spPr>
          <a:xfrm>
            <a:off x="694227" y="1249936"/>
            <a:ext cx="1377096" cy="4975572"/>
          </a:xfrm>
          <a:prstGeom prst="rect">
            <a:avLst/>
          </a:prstGeom>
          <a:solidFill>
            <a:srgbClr val="2F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10"/>
          <p:cNvSpPr/>
          <p:nvPr/>
        </p:nvSpPr>
        <p:spPr>
          <a:xfrm>
            <a:off x="692314" y="2105761"/>
            <a:ext cx="1375914" cy="344704"/>
          </a:xfrm>
          <a:prstGeom prst="rect">
            <a:avLst/>
          </a:prstGeom>
          <a:solidFill>
            <a:srgbClr val="293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11"/>
          <p:cNvSpPr txBox="1"/>
          <p:nvPr/>
        </p:nvSpPr>
        <p:spPr>
          <a:xfrm>
            <a:off x="983276" y="1186568"/>
            <a:ext cx="1301303" cy="2920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MOLI</a:t>
            </a: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&gt;</a:t>
            </a:r>
          </a:p>
          <a:p>
            <a:pPr>
              <a:lnSpc>
                <a:spcPct val="250000"/>
              </a:lnSpc>
            </a:pP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系统话术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&lt;</a:t>
            </a:r>
          </a:p>
          <a:p>
            <a:pPr>
              <a:lnSpc>
                <a:spcPct val="250000"/>
              </a:lnSpc>
            </a:pP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    Asking</a:t>
            </a:r>
          </a:p>
          <a:p>
            <a:pPr>
              <a:lnSpc>
                <a:spcPct val="250000"/>
              </a:lnSpc>
            </a:pP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复杂流程</a:t>
            </a:r>
            <a:r>
              <a:rPr lang="zh-CN" altLang="en-US" sz="1050" b="1" dirty="0">
                <a:solidFill>
                  <a:schemeClr val="bg1"/>
                </a:solidFill>
                <a:latin typeface="+mn-ea"/>
              </a:rPr>
              <a:t>话术</a:t>
            </a: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&lt; </a:t>
            </a:r>
          </a:p>
          <a:p>
            <a:pPr>
              <a:lnSpc>
                <a:spcPct val="250000"/>
              </a:lnSpc>
            </a:pPr>
            <a:r>
              <a:rPr lang="en-US" altLang="zh-CN" sz="105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CN" sz="1050" b="1" dirty="0" err="1" smtClean="0">
                <a:solidFill>
                  <a:schemeClr val="bg1"/>
                </a:solidFill>
                <a:latin typeface="+mn-ea"/>
              </a:rPr>
              <a:t>Bot_act</a:t>
            </a:r>
            <a:endParaRPr lang="en-US" altLang="zh-CN" sz="105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50000"/>
              </a:lnSpc>
            </a:pPr>
            <a:endParaRPr lang="en-US" altLang="zh-CN" sz="105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 </a:t>
            </a:r>
          </a:p>
        </p:txBody>
      </p:sp>
      <p:sp>
        <p:nvSpPr>
          <p:cNvPr id="47" name="Freeform 116"/>
          <p:cNvSpPr>
            <a:spLocks noChangeAspect="1" noEditPoints="1"/>
          </p:cNvSpPr>
          <p:nvPr/>
        </p:nvSpPr>
        <p:spPr bwMode="auto">
          <a:xfrm>
            <a:off x="832836" y="1406603"/>
            <a:ext cx="156240" cy="126000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等线" panose="020F0502020204030204"/>
              <a:ea typeface="+mn-ea"/>
            </a:endParaRPr>
          </a:p>
        </p:txBody>
      </p:sp>
      <p:pic>
        <p:nvPicPr>
          <p:cNvPr id="49" name="Picture 2" descr="See the source image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82" y="1789828"/>
            <a:ext cx="188997" cy="1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See the source image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6" y="2631728"/>
            <a:ext cx="172010" cy="17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See the source image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98" y="3002722"/>
            <a:ext cx="172010" cy="17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See the source image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42" y="2197370"/>
            <a:ext cx="188997" cy="1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组合 20"/>
          <p:cNvGrpSpPr/>
          <p:nvPr/>
        </p:nvGrpSpPr>
        <p:grpSpPr>
          <a:xfrm>
            <a:off x="855369" y="1982396"/>
            <a:ext cx="1539474" cy="3615971"/>
            <a:chOff x="855369" y="1982396"/>
            <a:chExt cx="1539474" cy="3615971"/>
          </a:xfrm>
        </p:grpSpPr>
        <p:sp>
          <p:nvSpPr>
            <p:cNvPr id="19" name="左大括号 18"/>
            <p:cNvSpPr/>
            <p:nvPr/>
          </p:nvSpPr>
          <p:spPr>
            <a:xfrm>
              <a:off x="2093241" y="1982396"/>
              <a:ext cx="301602" cy="3615971"/>
            </a:xfrm>
            <a:prstGeom prst="leftBrace">
              <a:avLst>
                <a:gd name="adj1" fmla="val 48551"/>
                <a:gd name="adj2" fmla="val 70902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55369" y="4385352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chemeClr val="accent1"/>
                  </a:solidFill>
                  <a:latin typeface="+mn-ea"/>
                </a:rPr>
                <a:t>话</a:t>
              </a:r>
              <a:r>
                <a:rPr lang="zh-CN" altLang="en-US" sz="1400" b="1" dirty="0" smtClean="0">
                  <a:solidFill>
                    <a:schemeClr val="accent1"/>
                  </a:solidFill>
                  <a:latin typeface="+mn-ea"/>
                </a:rPr>
                <a:t>术编辑要项</a:t>
              </a:r>
              <a:endParaRPr lang="en-US" altLang="zh-CN" sz="14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9046346" y="942159"/>
            <a:ext cx="878889" cy="3109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发布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714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61714" y="1247178"/>
            <a:ext cx="9064085" cy="5231711"/>
          </a:xfrm>
          <a:prstGeom prst="rect">
            <a:avLst/>
          </a:prstGeom>
          <a:solidFill>
            <a:srgbClr val="F5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281479" y="180157"/>
            <a:ext cx="4793441" cy="61299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cap="all" dirty="0">
                <a:latin typeface="Arial" panose="020B0604020202020204" pitchFamily="34" charset="0"/>
                <a:cs typeface="Arial" panose="020B0604020202020204" pitchFamily="34" charset="0"/>
              </a:rPr>
              <a:t>4.2 </a:t>
            </a:r>
            <a:r>
              <a:rPr lang="zh-CN" altLang="en-US" sz="2800" b="1" cap="all" dirty="0">
                <a:latin typeface="Arial" panose="020B0604020202020204" pitchFamily="34" charset="0"/>
                <a:cs typeface="Arial" panose="020B0604020202020204" pitchFamily="34" charset="0"/>
              </a:rPr>
              <a:t>对话模块实例修订系统</a:t>
            </a:r>
            <a:endParaRPr lang="zh-CN" altLang="en-US" sz="28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5799" y="931333"/>
            <a:ext cx="10439999" cy="321733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5800" y="942159"/>
            <a:ext cx="1043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1"/>
                </a:solidFill>
                <a:latin typeface="+mj-ea"/>
                <a:ea typeface="+mj-ea"/>
              </a:rPr>
              <a:t>DM</a:t>
            </a:r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zh-CN" altLang="en-US" sz="1200" b="1" i="1" dirty="0" smtClean="0">
                <a:solidFill>
                  <a:schemeClr val="bg1"/>
                </a:solidFill>
                <a:latin typeface="+mn-ea"/>
              </a:rPr>
              <a:t>话术编辑器</a:t>
            </a:r>
            <a:endParaRPr lang="zh-CN" altLang="zh-CN" sz="1200" b="1" i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0083386" y="936735"/>
            <a:ext cx="762413" cy="323165"/>
            <a:chOff x="10083386" y="936735"/>
            <a:chExt cx="762413" cy="323165"/>
          </a:xfrm>
        </p:grpSpPr>
        <p:sp>
          <p:nvSpPr>
            <p:cNvPr id="64" name="笑脸 63"/>
            <p:cNvSpPr/>
            <p:nvPr/>
          </p:nvSpPr>
          <p:spPr>
            <a:xfrm>
              <a:off x="10653070" y="1000796"/>
              <a:ext cx="192729" cy="177505"/>
            </a:xfrm>
            <a:prstGeom prst="smileyFac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0083386" y="936735"/>
              <a:ext cx="6354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u="sng" dirty="0" smtClean="0">
                  <a:solidFill>
                    <a:schemeClr val="bg1"/>
                  </a:solidFill>
                  <a:latin typeface="+mn-ea"/>
                </a:rPr>
                <a:t>User01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730" y="1982396"/>
            <a:ext cx="8279086" cy="2944623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193488" y="1323705"/>
            <a:ext cx="8797974" cy="5060162"/>
            <a:chOff x="3752337" y="1587740"/>
            <a:chExt cx="5573900" cy="5060162"/>
          </a:xfrm>
        </p:grpSpPr>
        <p:sp>
          <p:nvSpPr>
            <p:cNvPr id="44" name="矩形 43"/>
            <p:cNvSpPr/>
            <p:nvPr/>
          </p:nvSpPr>
          <p:spPr>
            <a:xfrm>
              <a:off x="3752337" y="1587740"/>
              <a:ext cx="5573900" cy="50601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752337" y="1587740"/>
              <a:ext cx="5573900" cy="336695"/>
            </a:xfrm>
            <a:prstGeom prst="rect">
              <a:avLst/>
            </a:prstGeom>
            <a:solidFill>
              <a:srgbClr val="3C8DBC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ask_info_slot_imei</a:t>
              </a:r>
            </a:p>
          </p:txBody>
        </p:sp>
      </p:grp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94185"/>
              </p:ext>
            </p:extLst>
          </p:nvPr>
        </p:nvGraphicFramePr>
        <p:xfrm>
          <a:off x="2460160" y="1777825"/>
          <a:ext cx="8192910" cy="938801"/>
        </p:xfrm>
        <a:graphic>
          <a:graphicData uri="http://schemas.openxmlformats.org/drawingml/2006/table">
            <a:tbl>
              <a:tblPr firstCol="1" bandRow="1">
                <a:tableStyleId>{2D5ABB26-0587-4C30-8999-92F81FD0307C}</a:tableStyleId>
              </a:tblPr>
              <a:tblGrid>
                <a:gridCol w="926852">
                  <a:extLst>
                    <a:ext uri="{9D8B030D-6E8A-4147-A177-3AD203B41FA5}">
                      <a16:colId xmlns:a16="http://schemas.microsoft.com/office/drawing/2014/main" val="90240664"/>
                    </a:ext>
                  </a:extLst>
                </a:gridCol>
                <a:gridCol w="7266058">
                  <a:extLst>
                    <a:ext uri="{9D8B030D-6E8A-4147-A177-3AD203B41FA5}">
                      <a16:colId xmlns:a16="http://schemas.microsoft.com/office/drawing/2014/main" val="409783799"/>
                    </a:ext>
                  </a:extLst>
                </a:gridCol>
              </a:tblGrid>
              <a:tr h="938801"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备注</a:t>
                      </a:r>
                      <a:endParaRPr lang="zh-CN" altLang="en-US" sz="1000" b="0" dirty="0" smtClean="0">
                        <a:solidFill>
                          <a:schemeClr val="accent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n-ea"/>
                          <a:ea typeface="+mn-ea"/>
                        </a:rPr>
                        <a:t>IMEI</a:t>
                      </a:r>
                      <a:r>
                        <a:rPr lang="zh-CN" altLang="en-US" sz="1000" dirty="0" smtClean="0">
                          <a:latin typeface="+mn-ea"/>
                          <a:ea typeface="+mn-ea"/>
                        </a:rPr>
                        <a:t>码为</a:t>
                      </a:r>
                      <a:r>
                        <a:rPr lang="en-US" altLang="zh-CN" sz="1000" dirty="0" smtClean="0">
                          <a:latin typeface="+mn-ea"/>
                          <a:ea typeface="+mn-ea"/>
                        </a:rPr>
                        <a:t>11</a:t>
                      </a:r>
                      <a:r>
                        <a:rPr lang="zh-CN" altLang="en-US" sz="1000" dirty="0" smtClean="0">
                          <a:latin typeface="+mn-ea"/>
                          <a:ea typeface="+mn-ea"/>
                        </a:rPr>
                        <a:t>位数字</a:t>
                      </a:r>
                      <a:endParaRPr lang="en-US" altLang="zh-CN" sz="10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6706529"/>
                  </a:ext>
                </a:extLst>
              </a:tr>
            </a:tbl>
          </a:graphicData>
        </a:graphic>
      </p:graphicFrame>
      <p:sp>
        <p:nvSpPr>
          <p:cNvPr id="146" name="矩形 145"/>
          <p:cNvSpPr/>
          <p:nvPr/>
        </p:nvSpPr>
        <p:spPr>
          <a:xfrm flipH="1">
            <a:off x="10787430" y="1735048"/>
            <a:ext cx="92955" cy="44830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 flipH="1">
            <a:off x="10790635" y="4597131"/>
            <a:ext cx="89750" cy="16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48" name="Freeform 451"/>
          <p:cNvSpPr>
            <a:spLocks noEditPoints="1"/>
          </p:cNvSpPr>
          <p:nvPr/>
        </p:nvSpPr>
        <p:spPr bwMode="auto">
          <a:xfrm>
            <a:off x="10320739" y="2167230"/>
            <a:ext cx="160706" cy="160705"/>
          </a:xfrm>
          <a:custGeom>
            <a:avLst/>
            <a:gdLst>
              <a:gd name="T0" fmla="*/ 283 w 287"/>
              <a:gd name="T1" fmla="*/ 234 h 288"/>
              <a:gd name="T2" fmla="*/ 247 w 287"/>
              <a:gd name="T3" fmla="*/ 208 h 288"/>
              <a:gd name="T4" fmla="*/ 136 w 287"/>
              <a:gd name="T5" fmla="*/ 96 h 288"/>
              <a:gd name="T6" fmla="*/ 142 w 287"/>
              <a:gd name="T7" fmla="*/ 74 h 288"/>
              <a:gd name="T8" fmla="*/ 68 w 287"/>
              <a:gd name="T9" fmla="*/ 0 h 288"/>
              <a:gd name="T10" fmla="*/ 61 w 287"/>
              <a:gd name="T11" fmla="*/ 7 h 288"/>
              <a:gd name="T12" fmla="*/ 89 w 287"/>
              <a:gd name="T13" fmla="*/ 51 h 288"/>
              <a:gd name="T14" fmla="*/ 50 w 287"/>
              <a:gd name="T15" fmla="*/ 90 h 288"/>
              <a:gd name="T16" fmla="*/ 6 w 287"/>
              <a:gd name="T17" fmla="*/ 62 h 288"/>
              <a:gd name="T18" fmla="*/ 0 w 287"/>
              <a:gd name="T19" fmla="*/ 69 h 288"/>
              <a:gd name="T20" fmla="*/ 74 w 287"/>
              <a:gd name="T21" fmla="*/ 143 h 288"/>
              <a:gd name="T22" fmla="*/ 95 w 287"/>
              <a:gd name="T23" fmla="*/ 137 h 288"/>
              <a:gd name="T24" fmla="*/ 207 w 287"/>
              <a:gd name="T25" fmla="*/ 249 h 288"/>
              <a:gd name="T26" fmla="*/ 233 w 287"/>
              <a:gd name="T27" fmla="*/ 284 h 288"/>
              <a:gd name="T28" fmla="*/ 247 w 287"/>
              <a:gd name="T29" fmla="*/ 288 h 288"/>
              <a:gd name="T30" fmla="*/ 287 w 287"/>
              <a:gd name="T31" fmla="*/ 249 h 288"/>
              <a:gd name="T32" fmla="*/ 283 w 287"/>
              <a:gd name="T33" fmla="*/ 234 h 288"/>
              <a:gd name="T34" fmla="*/ 244 w 287"/>
              <a:gd name="T35" fmla="*/ 261 h 288"/>
              <a:gd name="T36" fmla="*/ 227 w 287"/>
              <a:gd name="T37" fmla="*/ 244 h 288"/>
              <a:gd name="T38" fmla="*/ 244 w 287"/>
              <a:gd name="T39" fmla="*/ 228 h 288"/>
              <a:gd name="T40" fmla="*/ 260 w 287"/>
              <a:gd name="T41" fmla="*/ 244 h 288"/>
              <a:gd name="T42" fmla="*/ 244 w 287"/>
              <a:gd name="T43" fmla="*/ 261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7" h="288">
                <a:moveTo>
                  <a:pt x="283" y="234"/>
                </a:moveTo>
                <a:cubicBezTo>
                  <a:pt x="247" y="208"/>
                  <a:pt x="247" y="208"/>
                  <a:pt x="247" y="208"/>
                </a:cubicBezTo>
                <a:cubicBezTo>
                  <a:pt x="136" y="96"/>
                  <a:pt x="136" y="96"/>
                  <a:pt x="136" y="96"/>
                </a:cubicBezTo>
                <a:cubicBezTo>
                  <a:pt x="140" y="89"/>
                  <a:pt x="142" y="81"/>
                  <a:pt x="142" y="74"/>
                </a:cubicBezTo>
                <a:cubicBezTo>
                  <a:pt x="142" y="37"/>
                  <a:pt x="106" y="0"/>
                  <a:pt x="68" y="0"/>
                </a:cubicBezTo>
                <a:cubicBezTo>
                  <a:pt x="68" y="0"/>
                  <a:pt x="64" y="5"/>
                  <a:pt x="61" y="7"/>
                </a:cubicBezTo>
                <a:cubicBezTo>
                  <a:pt x="92" y="37"/>
                  <a:pt x="89" y="32"/>
                  <a:pt x="89" y="51"/>
                </a:cubicBezTo>
                <a:cubicBezTo>
                  <a:pt x="89" y="66"/>
                  <a:pt x="65" y="90"/>
                  <a:pt x="50" y="90"/>
                </a:cubicBezTo>
                <a:cubicBezTo>
                  <a:pt x="31" y="90"/>
                  <a:pt x="37" y="93"/>
                  <a:pt x="6" y="62"/>
                </a:cubicBezTo>
                <a:cubicBezTo>
                  <a:pt x="4" y="65"/>
                  <a:pt x="0" y="69"/>
                  <a:pt x="0" y="69"/>
                </a:cubicBezTo>
                <a:cubicBezTo>
                  <a:pt x="0" y="107"/>
                  <a:pt x="36" y="143"/>
                  <a:pt x="74" y="143"/>
                </a:cubicBezTo>
                <a:cubicBezTo>
                  <a:pt x="80" y="143"/>
                  <a:pt x="88" y="141"/>
                  <a:pt x="95" y="137"/>
                </a:cubicBezTo>
                <a:cubicBezTo>
                  <a:pt x="207" y="249"/>
                  <a:pt x="207" y="249"/>
                  <a:pt x="207" y="249"/>
                </a:cubicBezTo>
                <a:cubicBezTo>
                  <a:pt x="233" y="284"/>
                  <a:pt x="233" y="284"/>
                  <a:pt x="233" y="284"/>
                </a:cubicBezTo>
                <a:cubicBezTo>
                  <a:pt x="247" y="288"/>
                  <a:pt x="247" y="288"/>
                  <a:pt x="247" y="288"/>
                </a:cubicBezTo>
                <a:cubicBezTo>
                  <a:pt x="287" y="249"/>
                  <a:pt x="287" y="249"/>
                  <a:pt x="287" y="249"/>
                </a:cubicBezTo>
                <a:lnTo>
                  <a:pt x="283" y="234"/>
                </a:lnTo>
                <a:close/>
                <a:moveTo>
                  <a:pt x="244" y="261"/>
                </a:moveTo>
                <a:cubicBezTo>
                  <a:pt x="234" y="261"/>
                  <a:pt x="227" y="254"/>
                  <a:pt x="227" y="244"/>
                </a:cubicBezTo>
                <a:cubicBezTo>
                  <a:pt x="227" y="235"/>
                  <a:pt x="234" y="228"/>
                  <a:pt x="244" y="228"/>
                </a:cubicBezTo>
                <a:cubicBezTo>
                  <a:pt x="253" y="228"/>
                  <a:pt x="260" y="235"/>
                  <a:pt x="260" y="244"/>
                </a:cubicBezTo>
                <a:cubicBezTo>
                  <a:pt x="260" y="254"/>
                  <a:pt x="253" y="261"/>
                  <a:pt x="244" y="26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等线" panose="020F0502020204030204"/>
              <a:ea typeface="等线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72302" y="3089967"/>
            <a:ext cx="8180767" cy="3128112"/>
            <a:chOff x="2472302" y="3089967"/>
            <a:chExt cx="8180767" cy="3128112"/>
          </a:xfrm>
        </p:grpSpPr>
        <p:sp>
          <p:nvSpPr>
            <p:cNvPr id="99" name="矩形 98"/>
            <p:cNvSpPr/>
            <p:nvPr/>
          </p:nvSpPr>
          <p:spPr>
            <a:xfrm>
              <a:off x="2472302" y="3417796"/>
              <a:ext cx="8180767" cy="28002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150000"/>
                </a:lnSpc>
              </a:pP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Web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(PC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         :	</a:t>
              </a: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Web (Mobile) :	</a:t>
              </a: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WeChat           :	</a:t>
              </a: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Facebook        :	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530010" y="3465261"/>
              <a:ext cx="6480000" cy="55937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sz="1000" dirty="0">
                  <a:solidFill>
                    <a:schemeClr val="tx1"/>
                  </a:solidFill>
                </a:rPr>
                <a:t>Please input your 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IMEI </a:t>
              </a:r>
              <a:r>
                <a:rPr lang="en-US" altLang="zh-CN" sz="1000" dirty="0">
                  <a:solidFill>
                    <a:schemeClr val="tx1"/>
                  </a:solidFill>
                </a:rPr>
                <a:t>number.</a:t>
              </a:r>
            </a:p>
          </p:txBody>
        </p:sp>
        <p:sp>
          <p:nvSpPr>
            <p:cNvPr id="143" name="矩形 142"/>
            <p:cNvSpPr/>
            <p:nvPr/>
          </p:nvSpPr>
          <p:spPr>
            <a:xfrm>
              <a:off x="3530010" y="4168800"/>
              <a:ext cx="6480000" cy="55937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sz="1000" dirty="0">
                  <a:solidFill>
                    <a:schemeClr val="tx1"/>
                  </a:solidFill>
                </a:rPr>
                <a:t>Please input your IMEI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number.</a:t>
              </a:r>
            </a:p>
          </p:txBody>
        </p:sp>
        <p:sp>
          <p:nvSpPr>
            <p:cNvPr id="144" name="矩形 143"/>
            <p:cNvSpPr/>
            <p:nvPr/>
          </p:nvSpPr>
          <p:spPr>
            <a:xfrm>
              <a:off x="3530010" y="4847431"/>
              <a:ext cx="6480000" cy="55937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sz="1000" dirty="0">
                  <a:solidFill>
                    <a:schemeClr val="tx1"/>
                  </a:solidFill>
                </a:rPr>
                <a:t>Please input your IMEI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number.</a:t>
              </a:r>
            </a:p>
          </p:txBody>
        </p:sp>
        <p:sp>
          <p:nvSpPr>
            <p:cNvPr id="145" name="矩形 144"/>
            <p:cNvSpPr/>
            <p:nvPr/>
          </p:nvSpPr>
          <p:spPr>
            <a:xfrm>
              <a:off x="3530010" y="5520451"/>
              <a:ext cx="6480000" cy="55937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sz="1000" dirty="0">
                  <a:solidFill>
                    <a:schemeClr val="tx1"/>
                  </a:solidFill>
                </a:rPr>
                <a:t>Please input your IMEI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number.</a:t>
              </a:r>
            </a:p>
          </p:txBody>
        </p:sp>
        <p:sp>
          <p:nvSpPr>
            <p:cNvPr id="149" name="同侧圆角矩形 148"/>
            <p:cNvSpPr/>
            <p:nvPr/>
          </p:nvSpPr>
          <p:spPr>
            <a:xfrm>
              <a:off x="2472302" y="3089967"/>
              <a:ext cx="911878" cy="32806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English</a:t>
              </a:r>
            </a:p>
          </p:txBody>
        </p:sp>
        <p:sp>
          <p:nvSpPr>
            <p:cNvPr id="150" name="同侧圆角矩形 149"/>
            <p:cNvSpPr/>
            <p:nvPr/>
          </p:nvSpPr>
          <p:spPr>
            <a:xfrm>
              <a:off x="3391743" y="3089967"/>
              <a:ext cx="1331748" cy="328065"/>
            </a:xfrm>
            <a:prstGeom prst="round2Same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Portuguese</a:t>
              </a:r>
            </a:p>
          </p:txBody>
        </p:sp>
        <p:sp>
          <p:nvSpPr>
            <p:cNvPr id="50" name="Freeform 221"/>
            <p:cNvSpPr>
              <a:spLocks noEditPoints="1"/>
            </p:cNvSpPr>
            <p:nvPr/>
          </p:nvSpPr>
          <p:spPr bwMode="auto">
            <a:xfrm>
              <a:off x="10316592" y="3672950"/>
              <a:ext cx="144000" cy="144000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24 w 288"/>
                <a:gd name="T11" fmla="*/ 151 h 288"/>
                <a:gd name="T12" fmla="*/ 208 w 288"/>
                <a:gd name="T13" fmla="*/ 167 h 288"/>
                <a:gd name="T14" fmla="*/ 79 w 288"/>
                <a:gd name="T15" fmla="*/ 167 h 288"/>
                <a:gd name="T16" fmla="*/ 63 w 288"/>
                <a:gd name="T17" fmla="*/ 151 h 288"/>
                <a:gd name="T18" fmla="*/ 63 w 288"/>
                <a:gd name="T19" fmla="*/ 137 h 288"/>
                <a:gd name="T20" fmla="*/ 79 w 288"/>
                <a:gd name="T21" fmla="*/ 121 h 288"/>
                <a:gd name="T22" fmla="*/ 208 w 288"/>
                <a:gd name="T23" fmla="*/ 121 h 288"/>
                <a:gd name="T24" fmla="*/ 224 w 288"/>
                <a:gd name="T25" fmla="*/ 137 h 288"/>
                <a:gd name="T26" fmla="*/ 224 w 288"/>
                <a:gd name="T27" fmla="*/ 15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24" y="151"/>
                  </a:moveTo>
                  <a:cubicBezTo>
                    <a:pt x="224" y="159"/>
                    <a:pt x="217" y="167"/>
                    <a:pt x="208" y="167"/>
                  </a:cubicBezTo>
                  <a:cubicBezTo>
                    <a:pt x="79" y="167"/>
                    <a:pt x="79" y="167"/>
                    <a:pt x="79" y="167"/>
                  </a:cubicBezTo>
                  <a:cubicBezTo>
                    <a:pt x="70" y="167"/>
                    <a:pt x="63" y="159"/>
                    <a:pt x="63" y="151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63" y="128"/>
                    <a:pt x="70" y="121"/>
                    <a:pt x="79" y="121"/>
                  </a:cubicBezTo>
                  <a:cubicBezTo>
                    <a:pt x="208" y="121"/>
                    <a:pt x="208" y="121"/>
                    <a:pt x="208" y="121"/>
                  </a:cubicBezTo>
                  <a:cubicBezTo>
                    <a:pt x="217" y="121"/>
                    <a:pt x="224" y="128"/>
                    <a:pt x="224" y="137"/>
                  </a:cubicBezTo>
                  <a:lnTo>
                    <a:pt x="224" y="151"/>
                  </a:lnTo>
                  <a:close/>
                </a:path>
              </a:pathLst>
            </a:custGeom>
            <a:solidFill>
              <a:srgbClr val="75666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51" name="Freeform 222"/>
            <p:cNvSpPr>
              <a:spLocks noEditPoints="1"/>
            </p:cNvSpPr>
            <p:nvPr/>
          </p:nvSpPr>
          <p:spPr bwMode="auto">
            <a:xfrm>
              <a:off x="10096277" y="3672950"/>
              <a:ext cx="144000" cy="144000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29 w 288"/>
                <a:gd name="T11" fmla="*/ 151 h 288"/>
                <a:gd name="T12" fmla="*/ 217 w 288"/>
                <a:gd name="T13" fmla="*/ 163 h 288"/>
                <a:gd name="T14" fmla="*/ 176 w 288"/>
                <a:gd name="T15" fmla="*/ 163 h 288"/>
                <a:gd name="T16" fmla="*/ 163 w 288"/>
                <a:gd name="T17" fmla="*/ 176 h 288"/>
                <a:gd name="T18" fmla="*/ 163 w 288"/>
                <a:gd name="T19" fmla="*/ 217 h 288"/>
                <a:gd name="T20" fmla="*/ 150 w 288"/>
                <a:gd name="T21" fmla="*/ 230 h 288"/>
                <a:gd name="T22" fmla="*/ 136 w 288"/>
                <a:gd name="T23" fmla="*/ 230 h 288"/>
                <a:gd name="T24" fmla="*/ 124 w 288"/>
                <a:gd name="T25" fmla="*/ 217 h 288"/>
                <a:gd name="T26" fmla="*/ 124 w 288"/>
                <a:gd name="T27" fmla="*/ 176 h 288"/>
                <a:gd name="T28" fmla="*/ 111 w 288"/>
                <a:gd name="T29" fmla="*/ 163 h 288"/>
                <a:gd name="T30" fmla="*/ 70 w 288"/>
                <a:gd name="T31" fmla="*/ 163 h 288"/>
                <a:gd name="T32" fmla="*/ 57 w 288"/>
                <a:gd name="T33" fmla="*/ 151 h 288"/>
                <a:gd name="T34" fmla="*/ 57 w 288"/>
                <a:gd name="T35" fmla="*/ 137 h 288"/>
                <a:gd name="T36" fmla="*/ 70 w 288"/>
                <a:gd name="T37" fmla="*/ 124 h 288"/>
                <a:gd name="T38" fmla="*/ 111 w 288"/>
                <a:gd name="T39" fmla="*/ 124 h 288"/>
                <a:gd name="T40" fmla="*/ 124 w 288"/>
                <a:gd name="T41" fmla="*/ 112 h 288"/>
                <a:gd name="T42" fmla="*/ 124 w 288"/>
                <a:gd name="T43" fmla="*/ 70 h 288"/>
                <a:gd name="T44" fmla="*/ 136 w 288"/>
                <a:gd name="T45" fmla="*/ 58 h 288"/>
                <a:gd name="T46" fmla="*/ 150 w 288"/>
                <a:gd name="T47" fmla="*/ 58 h 288"/>
                <a:gd name="T48" fmla="*/ 163 w 288"/>
                <a:gd name="T49" fmla="*/ 70 h 288"/>
                <a:gd name="T50" fmla="*/ 163 w 288"/>
                <a:gd name="T51" fmla="*/ 112 h 288"/>
                <a:gd name="T52" fmla="*/ 176 w 288"/>
                <a:gd name="T53" fmla="*/ 124 h 288"/>
                <a:gd name="T54" fmla="*/ 217 w 288"/>
                <a:gd name="T55" fmla="*/ 124 h 288"/>
                <a:gd name="T56" fmla="*/ 229 w 288"/>
                <a:gd name="T57" fmla="*/ 137 h 288"/>
                <a:gd name="T58" fmla="*/ 229 w 288"/>
                <a:gd name="T59" fmla="*/ 15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29" y="151"/>
                  </a:moveTo>
                  <a:cubicBezTo>
                    <a:pt x="229" y="158"/>
                    <a:pt x="224" y="163"/>
                    <a:pt x="217" y="163"/>
                  </a:cubicBezTo>
                  <a:cubicBezTo>
                    <a:pt x="176" y="163"/>
                    <a:pt x="176" y="163"/>
                    <a:pt x="176" y="163"/>
                  </a:cubicBezTo>
                  <a:cubicBezTo>
                    <a:pt x="169" y="163"/>
                    <a:pt x="163" y="169"/>
                    <a:pt x="163" y="176"/>
                  </a:cubicBezTo>
                  <a:cubicBezTo>
                    <a:pt x="163" y="217"/>
                    <a:pt x="163" y="217"/>
                    <a:pt x="163" y="217"/>
                  </a:cubicBezTo>
                  <a:cubicBezTo>
                    <a:pt x="163" y="224"/>
                    <a:pt x="157" y="230"/>
                    <a:pt x="150" y="230"/>
                  </a:cubicBezTo>
                  <a:cubicBezTo>
                    <a:pt x="136" y="230"/>
                    <a:pt x="136" y="230"/>
                    <a:pt x="136" y="230"/>
                  </a:cubicBezTo>
                  <a:cubicBezTo>
                    <a:pt x="130" y="230"/>
                    <a:pt x="124" y="224"/>
                    <a:pt x="124" y="217"/>
                  </a:cubicBezTo>
                  <a:cubicBezTo>
                    <a:pt x="124" y="176"/>
                    <a:pt x="124" y="176"/>
                    <a:pt x="124" y="176"/>
                  </a:cubicBezTo>
                  <a:cubicBezTo>
                    <a:pt x="124" y="169"/>
                    <a:pt x="118" y="163"/>
                    <a:pt x="111" y="163"/>
                  </a:cubicBezTo>
                  <a:cubicBezTo>
                    <a:pt x="70" y="163"/>
                    <a:pt x="70" y="163"/>
                    <a:pt x="70" y="163"/>
                  </a:cubicBezTo>
                  <a:cubicBezTo>
                    <a:pt x="63" y="163"/>
                    <a:pt x="57" y="158"/>
                    <a:pt x="57" y="151"/>
                  </a:cubicBezTo>
                  <a:cubicBezTo>
                    <a:pt x="57" y="137"/>
                    <a:pt x="57" y="137"/>
                    <a:pt x="57" y="137"/>
                  </a:cubicBezTo>
                  <a:cubicBezTo>
                    <a:pt x="57" y="130"/>
                    <a:pt x="63" y="124"/>
                    <a:pt x="70" y="124"/>
                  </a:cubicBezTo>
                  <a:cubicBezTo>
                    <a:pt x="111" y="124"/>
                    <a:pt x="111" y="124"/>
                    <a:pt x="111" y="124"/>
                  </a:cubicBezTo>
                  <a:cubicBezTo>
                    <a:pt x="118" y="124"/>
                    <a:pt x="124" y="119"/>
                    <a:pt x="124" y="112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24" y="64"/>
                    <a:pt x="130" y="58"/>
                    <a:pt x="136" y="58"/>
                  </a:cubicBezTo>
                  <a:cubicBezTo>
                    <a:pt x="150" y="58"/>
                    <a:pt x="150" y="58"/>
                    <a:pt x="150" y="58"/>
                  </a:cubicBezTo>
                  <a:cubicBezTo>
                    <a:pt x="157" y="58"/>
                    <a:pt x="163" y="64"/>
                    <a:pt x="163" y="70"/>
                  </a:cubicBezTo>
                  <a:cubicBezTo>
                    <a:pt x="163" y="112"/>
                    <a:pt x="163" y="112"/>
                    <a:pt x="163" y="112"/>
                  </a:cubicBezTo>
                  <a:cubicBezTo>
                    <a:pt x="163" y="119"/>
                    <a:pt x="169" y="124"/>
                    <a:pt x="176" y="124"/>
                  </a:cubicBezTo>
                  <a:cubicBezTo>
                    <a:pt x="217" y="124"/>
                    <a:pt x="217" y="124"/>
                    <a:pt x="217" y="124"/>
                  </a:cubicBezTo>
                  <a:cubicBezTo>
                    <a:pt x="224" y="124"/>
                    <a:pt x="229" y="130"/>
                    <a:pt x="229" y="137"/>
                  </a:cubicBezTo>
                  <a:lnTo>
                    <a:pt x="229" y="151"/>
                  </a:lnTo>
                  <a:close/>
                </a:path>
              </a:pathLst>
            </a:custGeom>
            <a:solidFill>
              <a:srgbClr val="75666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52" name="Freeform 221"/>
            <p:cNvSpPr>
              <a:spLocks noEditPoints="1"/>
            </p:cNvSpPr>
            <p:nvPr/>
          </p:nvSpPr>
          <p:spPr bwMode="auto">
            <a:xfrm>
              <a:off x="10316592" y="4368983"/>
              <a:ext cx="144000" cy="144000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24 w 288"/>
                <a:gd name="T11" fmla="*/ 151 h 288"/>
                <a:gd name="T12" fmla="*/ 208 w 288"/>
                <a:gd name="T13" fmla="*/ 167 h 288"/>
                <a:gd name="T14" fmla="*/ 79 w 288"/>
                <a:gd name="T15" fmla="*/ 167 h 288"/>
                <a:gd name="T16" fmla="*/ 63 w 288"/>
                <a:gd name="T17" fmla="*/ 151 h 288"/>
                <a:gd name="T18" fmla="*/ 63 w 288"/>
                <a:gd name="T19" fmla="*/ 137 h 288"/>
                <a:gd name="T20" fmla="*/ 79 w 288"/>
                <a:gd name="T21" fmla="*/ 121 h 288"/>
                <a:gd name="T22" fmla="*/ 208 w 288"/>
                <a:gd name="T23" fmla="*/ 121 h 288"/>
                <a:gd name="T24" fmla="*/ 224 w 288"/>
                <a:gd name="T25" fmla="*/ 137 h 288"/>
                <a:gd name="T26" fmla="*/ 224 w 288"/>
                <a:gd name="T27" fmla="*/ 15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24" y="151"/>
                  </a:moveTo>
                  <a:cubicBezTo>
                    <a:pt x="224" y="159"/>
                    <a:pt x="217" y="167"/>
                    <a:pt x="208" y="167"/>
                  </a:cubicBezTo>
                  <a:cubicBezTo>
                    <a:pt x="79" y="167"/>
                    <a:pt x="79" y="167"/>
                    <a:pt x="79" y="167"/>
                  </a:cubicBezTo>
                  <a:cubicBezTo>
                    <a:pt x="70" y="167"/>
                    <a:pt x="63" y="159"/>
                    <a:pt x="63" y="151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63" y="128"/>
                    <a:pt x="70" y="121"/>
                    <a:pt x="79" y="121"/>
                  </a:cubicBezTo>
                  <a:cubicBezTo>
                    <a:pt x="208" y="121"/>
                    <a:pt x="208" y="121"/>
                    <a:pt x="208" y="121"/>
                  </a:cubicBezTo>
                  <a:cubicBezTo>
                    <a:pt x="217" y="121"/>
                    <a:pt x="224" y="128"/>
                    <a:pt x="224" y="137"/>
                  </a:cubicBezTo>
                  <a:lnTo>
                    <a:pt x="224" y="151"/>
                  </a:lnTo>
                  <a:close/>
                </a:path>
              </a:pathLst>
            </a:custGeom>
            <a:solidFill>
              <a:srgbClr val="75666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53" name="Freeform 222"/>
            <p:cNvSpPr>
              <a:spLocks noEditPoints="1"/>
            </p:cNvSpPr>
            <p:nvPr/>
          </p:nvSpPr>
          <p:spPr bwMode="auto">
            <a:xfrm>
              <a:off x="10096277" y="4368983"/>
              <a:ext cx="144000" cy="144000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29 w 288"/>
                <a:gd name="T11" fmla="*/ 151 h 288"/>
                <a:gd name="T12" fmla="*/ 217 w 288"/>
                <a:gd name="T13" fmla="*/ 163 h 288"/>
                <a:gd name="T14" fmla="*/ 176 w 288"/>
                <a:gd name="T15" fmla="*/ 163 h 288"/>
                <a:gd name="T16" fmla="*/ 163 w 288"/>
                <a:gd name="T17" fmla="*/ 176 h 288"/>
                <a:gd name="T18" fmla="*/ 163 w 288"/>
                <a:gd name="T19" fmla="*/ 217 h 288"/>
                <a:gd name="T20" fmla="*/ 150 w 288"/>
                <a:gd name="T21" fmla="*/ 230 h 288"/>
                <a:gd name="T22" fmla="*/ 136 w 288"/>
                <a:gd name="T23" fmla="*/ 230 h 288"/>
                <a:gd name="T24" fmla="*/ 124 w 288"/>
                <a:gd name="T25" fmla="*/ 217 h 288"/>
                <a:gd name="T26" fmla="*/ 124 w 288"/>
                <a:gd name="T27" fmla="*/ 176 h 288"/>
                <a:gd name="T28" fmla="*/ 111 w 288"/>
                <a:gd name="T29" fmla="*/ 163 h 288"/>
                <a:gd name="T30" fmla="*/ 70 w 288"/>
                <a:gd name="T31" fmla="*/ 163 h 288"/>
                <a:gd name="T32" fmla="*/ 57 w 288"/>
                <a:gd name="T33" fmla="*/ 151 h 288"/>
                <a:gd name="T34" fmla="*/ 57 w 288"/>
                <a:gd name="T35" fmla="*/ 137 h 288"/>
                <a:gd name="T36" fmla="*/ 70 w 288"/>
                <a:gd name="T37" fmla="*/ 124 h 288"/>
                <a:gd name="T38" fmla="*/ 111 w 288"/>
                <a:gd name="T39" fmla="*/ 124 h 288"/>
                <a:gd name="T40" fmla="*/ 124 w 288"/>
                <a:gd name="T41" fmla="*/ 112 h 288"/>
                <a:gd name="T42" fmla="*/ 124 w 288"/>
                <a:gd name="T43" fmla="*/ 70 h 288"/>
                <a:gd name="T44" fmla="*/ 136 w 288"/>
                <a:gd name="T45" fmla="*/ 58 h 288"/>
                <a:gd name="T46" fmla="*/ 150 w 288"/>
                <a:gd name="T47" fmla="*/ 58 h 288"/>
                <a:gd name="T48" fmla="*/ 163 w 288"/>
                <a:gd name="T49" fmla="*/ 70 h 288"/>
                <a:gd name="T50" fmla="*/ 163 w 288"/>
                <a:gd name="T51" fmla="*/ 112 h 288"/>
                <a:gd name="T52" fmla="*/ 176 w 288"/>
                <a:gd name="T53" fmla="*/ 124 h 288"/>
                <a:gd name="T54" fmla="*/ 217 w 288"/>
                <a:gd name="T55" fmla="*/ 124 h 288"/>
                <a:gd name="T56" fmla="*/ 229 w 288"/>
                <a:gd name="T57" fmla="*/ 137 h 288"/>
                <a:gd name="T58" fmla="*/ 229 w 288"/>
                <a:gd name="T59" fmla="*/ 15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29" y="151"/>
                  </a:moveTo>
                  <a:cubicBezTo>
                    <a:pt x="229" y="158"/>
                    <a:pt x="224" y="163"/>
                    <a:pt x="217" y="163"/>
                  </a:cubicBezTo>
                  <a:cubicBezTo>
                    <a:pt x="176" y="163"/>
                    <a:pt x="176" y="163"/>
                    <a:pt x="176" y="163"/>
                  </a:cubicBezTo>
                  <a:cubicBezTo>
                    <a:pt x="169" y="163"/>
                    <a:pt x="163" y="169"/>
                    <a:pt x="163" y="176"/>
                  </a:cubicBezTo>
                  <a:cubicBezTo>
                    <a:pt x="163" y="217"/>
                    <a:pt x="163" y="217"/>
                    <a:pt x="163" y="217"/>
                  </a:cubicBezTo>
                  <a:cubicBezTo>
                    <a:pt x="163" y="224"/>
                    <a:pt x="157" y="230"/>
                    <a:pt x="150" y="230"/>
                  </a:cubicBezTo>
                  <a:cubicBezTo>
                    <a:pt x="136" y="230"/>
                    <a:pt x="136" y="230"/>
                    <a:pt x="136" y="230"/>
                  </a:cubicBezTo>
                  <a:cubicBezTo>
                    <a:pt x="130" y="230"/>
                    <a:pt x="124" y="224"/>
                    <a:pt x="124" y="217"/>
                  </a:cubicBezTo>
                  <a:cubicBezTo>
                    <a:pt x="124" y="176"/>
                    <a:pt x="124" y="176"/>
                    <a:pt x="124" y="176"/>
                  </a:cubicBezTo>
                  <a:cubicBezTo>
                    <a:pt x="124" y="169"/>
                    <a:pt x="118" y="163"/>
                    <a:pt x="111" y="163"/>
                  </a:cubicBezTo>
                  <a:cubicBezTo>
                    <a:pt x="70" y="163"/>
                    <a:pt x="70" y="163"/>
                    <a:pt x="70" y="163"/>
                  </a:cubicBezTo>
                  <a:cubicBezTo>
                    <a:pt x="63" y="163"/>
                    <a:pt x="57" y="158"/>
                    <a:pt x="57" y="151"/>
                  </a:cubicBezTo>
                  <a:cubicBezTo>
                    <a:pt x="57" y="137"/>
                    <a:pt x="57" y="137"/>
                    <a:pt x="57" y="137"/>
                  </a:cubicBezTo>
                  <a:cubicBezTo>
                    <a:pt x="57" y="130"/>
                    <a:pt x="63" y="124"/>
                    <a:pt x="70" y="124"/>
                  </a:cubicBezTo>
                  <a:cubicBezTo>
                    <a:pt x="111" y="124"/>
                    <a:pt x="111" y="124"/>
                    <a:pt x="111" y="124"/>
                  </a:cubicBezTo>
                  <a:cubicBezTo>
                    <a:pt x="118" y="124"/>
                    <a:pt x="124" y="119"/>
                    <a:pt x="124" y="112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24" y="64"/>
                    <a:pt x="130" y="58"/>
                    <a:pt x="136" y="58"/>
                  </a:cubicBezTo>
                  <a:cubicBezTo>
                    <a:pt x="150" y="58"/>
                    <a:pt x="150" y="58"/>
                    <a:pt x="150" y="58"/>
                  </a:cubicBezTo>
                  <a:cubicBezTo>
                    <a:pt x="157" y="58"/>
                    <a:pt x="163" y="64"/>
                    <a:pt x="163" y="70"/>
                  </a:cubicBezTo>
                  <a:cubicBezTo>
                    <a:pt x="163" y="112"/>
                    <a:pt x="163" y="112"/>
                    <a:pt x="163" y="112"/>
                  </a:cubicBezTo>
                  <a:cubicBezTo>
                    <a:pt x="163" y="119"/>
                    <a:pt x="169" y="124"/>
                    <a:pt x="176" y="124"/>
                  </a:cubicBezTo>
                  <a:cubicBezTo>
                    <a:pt x="217" y="124"/>
                    <a:pt x="217" y="124"/>
                    <a:pt x="217" y="124"/>
                  </a:cubicBezTo>
                  <a:cubicBezTo>
                    <a:pt x="224" y="124"/>
                    <a:pt x="229" y="130"/>
                    <a:pt x="229" y="137"/>
                  </a:cubicBezTo>
                  <a:lnTo>
                    <a:pt x="229" y="151"/>
                  </a:lnTo>
                  <a:close/>
                </a:path>
              </a:pathLst>
            </a:custGeom>
            <a:solidFill>
              <a:srgbClr val="75666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54" name="Freeform 221"/>
            <p:cNvSpPr>
              <a:spLocks noEditPoints="1"/>
            </p:cNvSpPr>
            <p:nvPr/>
          </p:nvSpPr>
          <p:spPr bwMode="auto">
            <a:xfrm>
              <a:off x="10316592" y="5047086"/>
              <a:ext cx="144000" cy="144000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24 w 288"/>
                <a:gd name="T11" fmla="*/ 151 h 288"/>
                <a:gd name="T12" fmla="*/ 208 w 288"/>
                <a:gd name="T13" fmla="*/ 167 h 288"/>
                <a:gd name="T14" fmla="*/ 79 w 288"/>
                <a:gd name="T15" fmla="*/ 167 h 288"/>
                <a:gd name="T16" fmla="*/ 63 w 288"/>
                <a:gd name="T17" fmla="*/ 151 h 288"/>
                <a:gd name="T18" fmla="*/ 63 w 288"/>
                <a:gd name="T19" fmla="*/ 137 h 288"/>
                <a:gd name="T20" fmla="*/ 79 w 288"/>
                <a:gd name="T21" fmla="*/ 121 h 288"/>
                <a:gd name="T22" fmla="*/ 208 w 288"/>
                <a:gd name="T23" fmla="*/ 121 h 288"/>
                <a:gd name="T24" fmla="*/ 224 w 288"/>
                <a:gd name="T25" fmla="*/ 137 h 288"/>
                <a:gd name="T26" fmla="*/ 224 w 288"/>
                <a:gd name="T27" fmla="*/ 15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24" y="151"/>
                  </a:moveTo>
                  <a:cubicBezTo>
                    <a:pt x="224" y="159"/>
                    <a:pt x="217" y="167"/>
                    <a:pt x="208" y="167"/>
                  </a:cubicBezTo>
                  <a:cubicBezTo>
                    <a:pt x="79" y="167"/>
                    <a:pt x="79" y="167"/>
                    <a:pt x="79" y="167"/>
                  </a:cubicBezTo>
                  <a:cubicBezTo>
                    <a:pt x="70" y="167"/>
                    <a:pt x="63" y="159"/>
                    <a:pt x="63" y="151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63" y="128"/>
                    <a:pt x="70" y="121"/>
                    <a:pt x="79" y="121"/>
                  </a:cubicBezTo>
                  <a:cubicBezTo>
                    <a:pt x="208" y="121"/>
                    <a:pt x="208" y="121"/>
                    <a:pt x="208" y="121"/>
                  </a:cubicBezTo>
                  <a:cubicBezTo>
                    <a:pt x="217" y="121"/>
                    <a:pt x="224" y="128"/>
                    <a:pt x="224" y="137"/>
                  </a:cubicBezTo>
                  <a:lnTo>
                    <a:pt x="224" y="151"/>
                  </a:lnTo>
                  <a:close/>
                </a:path>
              </a:pathLst>
            </a:custGeom>
            <a:solidFill>
              <a:srgbClr val="75666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55" name="Freeform 222"/>
            <p:cNvSpPr>
              <a:spLocks noEditPoints="1"/>
            </p:cNvSpPr>
            <p:nvPr/>
          </p:nvSpPr>
          <p:spPr bwMode="auto">
            <a:xfrm>
              <a:off x="10096277" y="5047086"/>
              <a:ext cx="144000" cy="144000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29 w 288"/>
                <a:gd name="T11" fmla="*/ 151 h 288"/>
                <a:gd name="T12" fmla="*/ 217 w 288"/>
                <a:gd name="T13" fmla="*/ 163 h 288"/>
                <a:gd name="T14" fmla="*/ 176 w 288"/>
                <a:gd name="T15" fmla="*/ 163 h 288"/>
                <a:gd name="T16" fmla="*/ 163 w 288"/>
                <a:gd name="T17" fmla="*/ 176 h 288"/>
                <a:gd name="T18" fmla="*/ 163 w 288"/>
                <a:gd name="T19" fmla="*/ 217 h 288"/>
                <a:gd name="T20" fmla="*/ 150 w 288"/>
                <a:gd name="T21" fmla="*/ 230 h 288"/>
                <a:gd name="T22" fmla="*/ 136 w 288"/>
                <a:gd name="T23" fmla="*/ 230 h 288"/>
                <a:gd name="T24" fmla="*/ 124 w 288"/>
                <a:gd name="T25" fmla="*/ 217 h 288"/>
                <a:gd name="T26" fmla="*/ 124 w 288"/>
                <a:gd name="T27" fmla="*/ 176 h 288"/>
                <a:gd name="T28" fmla="*/ 111 w 288"/>
                <a:gd name="T29" fmla="*/ 163 h 288"/>
                <a:gd name="T30" fmla="*/ 70 w 288"/>
                <a:gd name="T31" fmla="*/ 163 h 288"/>
                <a:gd name="T32" fmla="*/ 57 w 288"/>
                <a:gd name="T33" fmla="*/ 151 h 288"/>
                <a:gd name="T34" fmla="*/ 57 w 288"/>
                <a:gd name="T35" fmla="*/ 137 h 288"/>
                <a:gd name="T36" fmla="*/ 70 w 288"/>
                <a:gd name="T37" fmla="*/ 124 h 288"/>
                <a:gd name="T38" fmla="*/ 111 w 288"/>
                <a:gd name="T39" fmla="*/ 124 h 288"/>
                <a:gd name="T40" fmla="*/ 124 w 288"/>
                <a:gd name="T41" fmla="*/ 112 h 288"/>
                <a:gd name="T42" fmla="*/ 124 w 288"/>
                <a:gd name="T43" fmla="*/ 70 h 288"/>
                <a:gd name="T44" fmla="*/ 136 w 288"/>
                <a:gd name="T45" fmla="*/ 58 h 288"/>
                <a:gd name="T46" fmla="*/ 150 w 288"/>
                <a:gd name="T47" fmla="*/ 58 h 288"/>
                <a:gd name="T48" fmla="*/ 163 w 288"/>
                <a:gd name="T49" fmla="*/ 70 h 288"/>
                <a:gd name="T50" fmla="*/ 163 w 288"/>
                <a:gd name="T51" fmla="*/ 112 h 288"/>
                <a:gd name="T52" fmla="*/ 176 w 288"/>
                <a:gd name="T53" fmla="*/ 124 h 288"/>
                <a:gd name="T54" fmla="*/ 217 w 288"/>
                <a:gd name="T55" fmla="*/ 124 h 288"/>
                <a:gd name="T56" fmla="*/ 229 w 288"/>
                <a:gd name="T57" fmla="*/ 137 h 288"/>
                <a:gd name="T58" fmla="*/ 229 w 288"/>
                <a:gd name="T59" fmla="*/ 15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29" y="151"/>
                  </a:moveTo>
                  <a:cubicBezTo>
                    <a:pt x="229" y="158"/>
                    <a:pt x="224" y="163"/>
                    <a:pt x="217" y="163"/>
                  </a:cubicBezTo>
                  <a:cubicBezTo>
                    <a:pt x="176" y="163"/>
                    <a:pt x="176" y="163"/>
                    <a:pt x="176" y="163"/>
                  </a:cubicBezTo>
                  <a:cubicBezTo>
                    <a:pt x="169" y="163"/>
                    <a:pt x="163" y="169"/>
                    <a:pt x="163" y="176"/>
                  </a:cubicBezTo>
                  <a:cubicBezTo>
                    <a:pt x="163" y="217"/>
                    <a:pt x="163" y="217"/>
                    <a:pt x="163" y="217"/>
                  </a:cubicBezTo>
                  <a:cubicBezTo>
                    <a:pt x="163" y="224"/>
                    <a:pt x="157" y="230"/>
                    <a:pt x="150" y="230"/>
                  </a:cubicBezTo>
                  <a:cubicBezTo>
                    <a:pt x="136" y="230"/>
                    <a:pt x="136" y="230"/>
                    <a:pt x="136" y="230"/>
                  </a:cubicBezTo>
                  <a:cubicBezTo>
                    <a:pt x="130" y="230"/>
                    <a:pt x="124" y="224"/>
                    <a:pt x="124" y="217"/>
                  </a:cubicBezTo>
                  <a:cubicBezTo>
                    <a:pt x="124" y="176"/>
                    <a:pt x="124" y="176"/>
                    <a:pt x="124" y="176"/>
                  </a:cubicBezTo>
                  <a:cubicBezTo>
                    <a:pt x="124" y="169"/>
                    <a:pt x="118" y="163"/>
                    <a:pt x="111" y="163"/>
                  </a:cubicBezTo>
                  <a:cubicBezTo>
                    <a:pt x="70" y="163"/>
                    <a:pt x="70" y="163"/>
                    <a:pt x="70" y="163"/>
                  </a:cubicBezTo>
                  <a:cubicBezTo>
                    <a:pt x="63" y="163"/>
                    <a:pt x="57" y="158"/>
                    <a:pt x="57" y="151"/>
                  </a:cubicBezTo>
                  <a:cubicBezTo>
                    <a:pt x="57" y="137"/>
                    <a:pt x="57" y="137"/>
                    <a:pt x="57" y="137"/>
                  </a:cubicBezTo>
                  <a:cubicBezTo>
                    <a:pt x="57" y="130"/>
                    <a:pt x="63" y="124"/>
                    <a:pt x="70" y="124"/>
                  </a:cubicBezTo>
                  <a:cubicBezTo>
                    <a:pt x="111" y="124"/>
                    <a:pt x="111" y="124"/>
                    <a:pt x="111" y="124"/>
                  </a:cubicBezTo>
                  <a:cubicBezTo>
                    <a:pt x="118" y="124"/>
                    <a:pt x="124" y="119"/>
                    <a:pt x="124" y="112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24" y="64"/>
                    <a:pt x="130" y="58"/>
                    <a:pt x="136" y="58"/>
                  </a:cubicBezTo>
                  <a:cubicBezTo>
                    <a:pt x="150" y="58"/>
                    <a:pt x="150" y="58"/>
                    <a:pt x="150" y="58"/>
                  </a:cubicBezTo>
                  <a:cubicBezTo>
                    <a:pt x="157" y="58"/>
                    <a:pt x="163" y="64"/>
                    <a:pt x="163" y="70"/>
                  </a:cubicBezTo>
                  <a:cubicBezTo>
                    <a:pt x="163" y="112"/>
                    <a:pt x="163" y="112"/>
                    <a:pt x="163" y="112"/>
                  </a:cubicBezTo>
                  <a:cubicBezTo>
                    <a:pt x="163" y="119"/>
                    <a:pt x="169" y="124"/>
                    <a:pt x="176" y="124"/>
                  </a:cubicBezTo>
                  <a:cubicBezTo>
                    <a:pt x="217" y="124"/>
                    <a:pt x="217" y="124"/>
                    <a:pt x="217" y="124"/>
                  </a:cubicBezTo>
                  <a:cubicBezTo>
                    <a:pt x="224" y="124"/>
                    <a:pt x="229" y="130"/>
                    <a:pt x="229" y="137"/>
                  </a:cubicBezTo>
                  <a:lnTo>
                    <a:pt x="229" y="151"/>
                  </a:lnTo>
                  <a:close/>
                </a:path>
              </a:pathLst>
            </a:custGeom>
            <a:solidFill>
              <a:srgbClr val="75666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56" name="Freeform 221"/>
            <p:cNvSpPr>
              <a:spLocks noEditPoints="1"/>
            </p:cNvSpPr>
            <p:nvPr/>
          </p:nvSpPr>
          <p:spPr bwMode="auto">
            <a:xfrm>
              <a:off x="10316592" y="5743119"/>
              <a:ext cx="144000" cy="144000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24 w 288"/>
                <a:gd name="T11" fmla="*/ 151 h 288"/>
                <a:gd name="T12" fmla="*/ 208 w 288"/>
                <a:gd name="T13" fmla="*/ 167 h 288"/>
                <a:gd name="T14" fmla="*/ 79 w 288"/>
                <a:gd name="T15" fmla="*/ 167 h 288"/>
                <a:gd name="T16" fmla="*/ 63 w 288"/>
                <a:gd name="T17" fmla="*/ 151 h 288"/>
                <a:gd name="T18" fmla="*/ 63 w 288"/>
                <a:gd name="T19" fmla="*/ 137 h 288"/>
                <a:gd name="T20" fmla="*/ 79 w 288"/>
                <a:gd name="T21" fmla="*/ 121 h 288"/>
                <a:gd name="T22" fmla="*/ 208 w 288"/>
                <a:gd name="T23" fmla="*/ 121 h 288"/>
                <a:gd name="T24" fmla="*/ 224 w 288"/>
                <a:gd name="T25" fmla="*/ 137 h 288"/>
                <a:gd name="T26" fmla="*/ 224 w 288"/>
                <a:gd name="T27" fmla="*/ 15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24" y="151"/>
                  </a:moveTo>
                  <a:cubicBezTo>
                    <a:pt x="224" y="159"/>
                    <a:pt x="217" y="167"/>
                    <a:pt x="208" y="167"/>
                  </a:cubicBezTo>
                  <a:cubicBezTo>
                    <a:pt x="79" y="167"/>
                    <a:pt x="79" y="167"/>
                    <a:pt x="79" y="167"/>
                  </a:cubicBezTo>
                  <a:cubicBezTo>
                    <a:pt x="70" y="167"/>
                    <a:pt x="63" y="159"/>
                    <a:pt x="63" y="151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63" y="128"/>
                    <a:pt x="70" y="121"/>
                    <a:pt x="79" y="121"/>
                  </a:cubicBezTo>
                  <a:cubicBezTo>
                    <a:pt x="208" y="121"/>
                    <a:pt x="208" y="121"/>
                    <a:pt x="208" y="121"/>
                  </a:cubicBezTo>
                  <a:cubicBezTo>
                    <a:pt x="217" y="121"/>
                    <a:pt x="224" y="128"/>
                    <a:pt x="224" y="137"/>
                  </a:cubicBezTo>
                  <a:lnTo>
                    <a:pt x="224" y="151"/>
                  </a:lnTo>
                  <a:close/>
                </a:path>
              </a:pathLst>
            </a:custGeom>
            <a:solidFill>
              <a:srgbClr val="75666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57" name="Freeform 222"/>
            <p:cNvSpPr>
              <a:spLocks noEditPoints="1"/>
            </p:cNvSpPr>
            <p:nvPr/>
          </p:nvSpPr>
          <p:spPr bwMode="auto">
            <a:xfrm>
              <a:off x="10096277" y="5743119"/>
              <a:ext cx="144000" cy="144000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29 w 288"/>
                <a:gd name="T11" fmla="*/ 151 h 288"/>
                <a:gd name="T12" fmla="*/ 217 w 288"/>
                <a:gd name="T13" fmla="*/ 163 h 288"/>
                <a:gd name="T14" fmla="*/ 176 w 288"/>
                <a:gd name="T15" fmla="*/ 163 h 288"/>
                <a:gd name="T16" fmla="*/ 163 w 288"/>
                <a:gd name="T17" fmla="*/ 176 h 288"/>
                <a:gd name="T18" fmla="*/ 163 w 288"/>
                <a:gd name="T19" fmla="*/ 217 h 288"/>
                <a:gd name="T20" fmla="*/ 150 w 288"/>
                <a:gd name="T21" fmla="*/ 230 h 288"/>
                <a:gd name="T22" fmla="*/ 136 w 288"/>
                <a:gd name="T23" fmla="*/ 230 h 288"/>
                <a:gd name="T24" fmla="*/ 124 w 288"/>
                <a:gd name="T25" fmla="*/ 217 h 288"/>
                <a:gd name="T26" fmla="*/ 124 w 288"/>
                <a:gd name="T27" fmla="*/ 176 h 288"/>
                <a:gd name="T28" fmla="*/ 111 w 288"/>
                <a:gd name="T29" fmla="*/ 163 h 288"/>
                <a:gd name="T30" fmla="*/ 70 w 288"/>
                <a:gd name="T31" fmla="*/ 163 h 288"/>
                <a:gd name="T32" fmla="*/ 57 w 288"/>
                <a:gd name="T33" fmla="*/ 151 h 288"/>
                <a:gd name="T34" fmla="*/ 57 w 288"/>
                <a:gd name="T35" fmla="*/ 137 h 288"/>
                <a:gd name="T36" fmla="*/ 70 w 288"/>
                <a:gd name="T37" fmla="*/ 124 h 288"/>
                <a:gd name="T38" fmla="*/ 111 w 288"/>
                <a:gd name="T39" fmla="*/ 124 h 288"/>
                <a:gd name="T40" fmla="*/ 124 w 288"/>
                <a:gd name="T41" fmla="*/ 112 h 288"/>
                <a:gd name="T42" fmla="*/ 124 w 288"/>
                <a:gd name="T43" fmla="*/ 70 h 288"/>
                <a:gd name="T44" fmla="*/ 136 w 288"/>
                <a:gd name="T45" fmla="*/ 58 h 288"/>
                <a:gd name="T46" fmla="*/ 150 w 288"/>
                <a:gd name="T47" fmla="*/ 58 h 288"/>
                <a:gd name="T48" fmla="*/ 163 w 288"/>
                <a:gd name="T49" fmla="*/ 70 h 288"/>
                <a:gd name="T50" fmla="*/ 163 w 288"/>
                <a:gd name="T51" fmla="*/ 112 h 288"/>
                <a:gd name="T52" fmla="*/ 176 w 288"/>
                <a:gd name="T53" fmla="*/ 124 h 288"/>
                <a:gd name="T54" fmla="*/ 217 w 288"/>
                <a:gd name="T55" fmla="*/ 124 h 288"/>
                <a:gd name="T56" fmla="*/ 229 w 288"/>
                <a:gd name="T57" fmla="*/ 137 h 288"/>
                <a:gd name="T58" fmla="*/ 229 w 288"/>
                <a:gd name="T59" fmla="*/ 15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29" y="151"/>
                  </a:moveTo>
                  <a:cubicBezTo>
                    <a:pt x="229" y="158"/>
                    <a:pt x="224" y="163"/>
                    <a:pt x="217" y="163"/>
                  </a:cubicBezTo>
                  <a:cubicBezTo>
                    <a:pt x="176" y="163"/>
                    <a:pt x="176" y="163"/>
                    <a:pt x="176" y="163"/>
                  </a:cubicBezTo>
                  <a:cubicBezTo>
                    <a:pt x="169" y="163"/>
                    <a:pt x="163" y="169"/>
                    <a:pt x="163" y="176"/>
                  </a:cubicBezTo>
                  <a:cubicBezTo>
                    <a:pt x="163" y="217"/>
                    <a:pt x="163" y="217"/>
                    <a:pt x="163" y="217"/>
                  </a:cubicBezTo>
                  <a:cubicBezTo>
                    <a:pt x="163" y="224"/>
                    <a:pt x="157" y="230"/>
                    <a:pt x="150" y="230"/>
                  </a:cubicBezTo>
                  <a:cubicBezTo>
                    <a:pt x="136" y="230"/>
                    <a:pt x="136" y="230"/>
                    <a:pt x="136" y="230"/>
                  </a:cubicBezTo>
                  <a:cubicBezTo>
                    <a:pt x="130" y="230"/>
                    <a:pt x="124" y="224"/>
                    <a:pt x="124" y="217"/>
                  </a:cubicBezTo>
                  <a:cubicBezTo>
                    <a:pt x="124" y="176"/>
                    <a:pt x="124" y="176"/>
                    <a:pt x="124" y="176"/>
                  </a:cubicBezTo>
                  <a:cubicBezTo>
                    <a:pt x="124" y="169"/>
                    <a:pt x="118" y="163"/>
                    <a:pt x="111" y="163"/>
                  </a:cubicBezTo>
                  <a:cubicBezTo>
                    <a:pt x="70" y="163"/>
                    <a:pt x="70" y="163"/>
                    <a:pt x="70" y="163"/>
                  </a:cubicBezTo>
                  <a:cubicBezTo>
                    <a:pt x="63" y="163"/>
                    <a:pt x="57" y="158"/>
                    <a:pt x="57" y="151"/>
                  </a:cubicBezTo>
                  <a:cubicBezTo>
                    <a:pt x="57" y="137"/>
                    <a:pt x="57" y="137"/>
                    <a:pt x="57" y="137"/>
                  </a:cubicBezTo>
                  <a:cubicBezTo>
                    <a:pt x="57" y="130"/>
                    <a:pt x="63" y="124"/>
                    <a:pt x="70" y="124"/>
                  </a:cubicBezTo>
                  <a:cubicBezTo>
                    <a:pt x="111" y="124"/>
                    <a:pt x="111" y="124"/>
                    <a:pt x="111" y="124"/>
                  </a:cubicBezTo>
                  <a:cubicBezTo>
                    <a:pt x="118" y="124"/>
                    <a:pt x="124" y="119"/>
                    <a:pt x="124" y="112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24" y="64"/>
                    <a:pt x="130" y="58"/>
                    <a:pt x="136" y="58"/>
                  </a:cubicBezTo>
                  <a:cubicBezTo>
                    <a:pt x="150" y="58"/>
                    <a:pt x="150" y="58"/>
                    <a:pt x="150" y="58"/>
                  </a:cubicBezTo>
                  <a:cubicBezTo>
                    <a:pt x="157" y="58"/>
                    <a:pt x="163" y="64"/>
                    <a:pt x="163" y="70"/>
                  </a:cubicBezTo>
                  <a:cubicBezTo>
                    <a:pt x="163" y="112"/>
                    <a:pt x="163" y="112"/>
                    <a:pt x="163" y="112"/>
                  </a:cubicBezTo>
                  <a:cubicBezTo>
                    <a:pt x="163" y="119"/>
                    <a:pt x="169" y="124"/>
                    <a:pt x="176" y="124"/>
                  </a:cubicBezTo>
                  <a:cubicBezTo>
                    <a:pt x="217" y="124"/>
                    <a:pt x="217" y="124"/>
                    <a:pt x="217" y="124"/>
                  </a:cubicBezTo>
                  <a:cubicBezTo>
                    <a:pt x="224" y="124"/>
                    <a:pt x="229" y="130"/>
                    <a:pt x="229" y="137"/>
                  </a:cubicBezTo>
                  <a:lnTo>
                    <a:pt x="229" y="151"/>
                  </a:lnTo>
                  <a:close/>
                </a:path>
              </a:pathLst>
            </a:custGeom>
            <a:solidFill>
              <a:srgbClr val="75666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</p:grpSp>
      <p:sp>
        <p:nvSpPr>
          <p:cNvPr id="58" name="矩形 7"/>
          <p:cNvSpPr/>
          <p:nvPr/>
        </p:nvSpPr>
        <p:spPr>
          <a:xfrm>
            <a:off x="694227" y="1249936"/>
            <a:ext cx="1377096" cy="4975572"/>
          </a:xfrm>
          <a:prstGeom prst="rect">
            <a:avLst/>
          </a:prstGeom>
          <a:solidFill>
            <a:srgbClr val="2F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10"/>
          <p:cNvSpPr/>
          <p:nvPr/>
        </p:nvSpPr>
        <p:spPr>
          <a:xfrm>
            <a:off x="692314" y="2105761"/>
            <a:ext cx="1375914" cy="344704"/>
          </a:xfrm>
          <a:prstGeom prst="rect">
            <a:avLst/>
          </a:prstGeom>
          <a:solidFill>
            <a:srgbClr val="293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11"/>
          <p:cNvSpPr txBox="1"/>
          <p:nvPr/>
        </p:nvSpPr>
        <p:spPr>
          <a:xfrm>
            <a:off x="983276" y="1186568"/>
            <a:ext cx="1301303" cy="2920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MOLI</a:t>
            </a: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&gt;</a:t>
            </a:r>
          </a:p>
          <a:p>
            <a:pPr>
              <a:lnSpc>
                <a:spcPct val="250000"/>
              </a:lnSpc>
            </a:pP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系统话术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&lt;</a:t>
            </a:r>
          </a:p>
          <a:p>
            <a:pPr>
              <a:lnSpc>
                <a:spcPct val="250000"/>
              </a:lnSpc>
            </a:pP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    Asking</a:t>
            </a:r>
          </a:p>
          <a:p>
            <a:pPr>
              <a:lnSpc>
                <a:spcPct val="250000"/>
              </a:lnSpc>
            </a:pP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复杂流程</a:t>
            </a:r>
            <a:r>
              <a:rPr lang="zh-CN" altLang="en-US" sz="1050" b="1" dirty="0">
                <a:solidFill>
                  <a:schemeClr val="bg1"/>
                </a:solidFill>
                <a:latin typeface="+mn-ea"/>
              </a:rPr>
              <a:t>话术</a:t>
            </a: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&lt; </a:t>
            </a:r>
          </a:p>
          <a:p>
            <a:pPr>
              <a:lnSpc>
                <a:spcPct val="250000"/>
              </a:lnSpc>
            </a:pPr>
            <a:r>
              <a:rPr lang="en-US" altLang="zh-CN" sz="105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CN" sz="1050" b="1" dirty="0" err="1" smtClean="0">
                <a:solidFill>
                  <a:schemeClr val="bg1"/>
                </a:solidFill>
                <a:latin typeface="+mn-ea"/>
              </a:rPr>
              <a:t>Bot_act</a:t>
            </a:r>
            <a:endParaRPr lang="en-US" altLang="zh-CN" sz="105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50000"/>
              </a:lnSpc>
            </a:pPr>
            <a:endParaRPr lang="en-US" altLang="zh-CN" sz="105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 </a:t>
            </a:r>
          </a:p>
        </p:txBody>
      </p:sp>
      <p:sp>
        <p:nvSpPr>
          <p:cNvPr id="61" name="Freeform 116"/>
          <p:cNvSpPr>
            <a:spLocks noChangeAspect="1" noEditPoints="1"/>
          </p:cNvSpPr>
          <p:nvPr/>
        </p:nvSpPr>
        <p:spPr bwMode="auto">
          <a:xfrm>
            <a:off x="832836" y="1406603"/>
            <a:ext cx="156240" cy="126000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等线" panose="020F0502020204030204"/>
              <a:ea typeface="+mn-ea"/>
            </a:endParaRPr>
          </a:p>
        </p:txBody>
      </p:sp>
      <p:pic>
        <p:nvPicPr>
          <p:cNvPr id="62" name="Picture 2" descr="See the source image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82" y="1789828"/>
            <a:ext cx="188997" cy="1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See the source image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6" y="2631728"/>
            <a:ext cx="172010" cy="17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See the source image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98" y="3002722"/>
            <a:ext cx="172010" cy="17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See the source image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42" y="2197370"/>
            <a:ext cx="188997" cy="1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组合 150"/>
          <p:cNvGrpSpPr/>
          <p:nvPr/>
        </p:nvGrpSpPr>
        <p:grpSpPr>
          <a:xfrm>
            <a:off x="1223496" y="3089966"/>
            <a:ext cx="1171347" cy="3128113"/>
            <a:chOff x="1223496" y="2483478"/>
            <a:chExt cx="1171347" cy="3128113"/>
          </a:xfrm>
        </p:grpSpPr>
        <p:sp>
          <p:nvSpPr>
            <p:cNvPr id="152" name="左大括号 151"/>
            <p:cNvSpPr/>
            <p:nvPr/>
          </p:nvSpPr>
          <p:spPr>
            <a:xfrm>
              <a:off x="2093241" y="2483478"/>
              <a:ext cx="301602" cy="3128113"/>
            </a:xfrm>
            <a:prstGeom prst="leftBrace">
              <a:avLst>
                <a:gd name="adj1" fmla="val 48551"/>
                <a:gd name="adj2" fmla="val 70902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1223496" y="4520632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chemeClr val="accent1"/>
                  </a:solidFill>
                  <a:latin typeface="+mn-ea"/>
                </a:rPr>
                <a:t>话</a:t>
              </a:r>
              <a:r>
                <a:rPr lang="zh-CN" altLang="en-US" sz="1400" b="1" dirty="0" smtClean="0">
                  <a:solidFill>
                    <a:schemeClr val="accent1"/>
                  </a:solidFill>
                  <a:latin typeface="+mn-ea"/>
                </a:rPr>
                <a:t>术内容</a:t>
              </a:r>
              <a:endParaRPr lang="en-US" altLang="zh-CN" sz="14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9046346" y="942159"/>
            <a:ext cx="878889" cy="3109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发布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179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30642" y="541089"/>
            <a:ext cx="9064085" cy="5231711"/>
          </a:xfrm>
          <a:prstGeom prst="rect">
            <a:avLst/>
          </a:prstGeom>
          <a:solidFill>
            <a:srgbClr val="F5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281479" y="180157"/>
            <a:ext cx="8106741" cy="61299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cap="all" dirty="0">
                <a:latin typeface="Arial" panose="020B0604020202020204" pitchFamily="34" charset="0"/>
                <a:cs typeface="Arial" panose="020B0604020202020204" pitchFamily="34" charset="0"/>
              </a:rPr>
              <a:t>4.2 </a:t>
            </a:r>
            <a:r>
              <a:rPr lang="zh-CN" altLang="en-US" sz="2800" b="1" cap="all" dirty="0">
                <a:latin typeface="Arial" panose="020B0604020202020204" pitchFamily="34" charset="0"/>
                <a:cs typeface="Arial" panose="020B0604020202020204" pitchFamily="34" charset="0"/>
              </a:rPr>
              <a:t>对话模块实例修订系</a:t>
            </a:r>
            <a:r>
              <a:rPr lang="zh-CN" altLang="en-US" sz="28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统 </a:t>
            </a:r>
            <a:r>
              <a:rPr lang="en-US" altLang="zh-CN" sz="28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zh-CN" altLang="en-US" sz="28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复杂流程中话术</a:t>
            </a:r>
            <a:endParaRPr lang="zh-CN" altLang="en-US" sz="28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5799" y="931333"/>
            <a:ext cx="10439999" cy="321733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5800" y="942159"/>
            <a:ext cx="1043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1"/>
                </a:solidFill>
                <a:latin typeface="+mj-ea"/>
                <a:ea typeface="+mj-ea"/>
              </a:rPr>
              <a:t>DM</a:t>
            </a:r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zh-CN" altLang="en-US" sz="1200" b="1" i="1" dirty="0" smtClean="0">
                <a:solidFill>
                  <a:schemeClr val="bg1"/>
                </a:solidFill>
                <a:latin typeface="+mn-ea"/>
              </a:rPr>
              <a:t>话术编辑器</a:t>
            </a:r>
            <a:endParaRPr lang="zh-CN" altLang="zh-CN" sz="1200" b="1" i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0083386" y="936735"/>
            <a:ext cx="762413" cy="323165"/>
            <a:chOff x="10083386" y="936735"/>
            <a:chExt cx="762413" cy="323165"/>
          </a:xfrm>
        </p:grpSpPr>
        <p:sp>
          <p:nvSpPr>
            <p:cNvPr id="37" name="笑脸 36"/>
            <p:cNvSpPr/>
            <p:nvPr/>
          </p:nvSpPr>
          <p:spPr>
            <a:xfrm>
              <a:off x="10653070" y="1000796"/>
              <a:ext cx="192729" cy="177505"/>
            </a:xfrm>
            <a:prstGeom prst="smileyFac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0083386" y="936735"/>
              <a:ext cx="6354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u="sng" dirty="0" smtClean="0">
                  <a:solidFill>
                    <a:schemeClr val="bg1"/>
                  </a:solidFill>
                  <a:latin typeface="+mn-ea"/>
                </a:rPr>
                <a:t>User01</a:t>
              </a:r>
            </a:p>
          </p:txBody>
        </p:sp>
      </p:grpSp>
      <p:sp>
        <p:nvSpPr>
          <p:cNvPr id="57" name="矩形 7"/>
          <p:cNvSpPr/>
          <p:nvPr/>
        </p:nvSpPr>
        <p:spPr>
          <a:xfrm>
            <a:off x="694227" y="1249936"/>
            <a:ext cx="1377096" cy="4975572"/>
          </a:xfrm>
          <a:prstGeom prst="rect">
            <a:avLst/>
          </a:prstGeom>
          <a:solidFill>
            <a:srgbClr val="2F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10"/>
          <p:cNvSpPr/>
          <p:nvPr/>
        </p:nvSpPr>
        <p:spPr>
          <a:xfrm>
            <a:off x="692314" y="2967252"/>
            <a:ext cx="1375914" cy="344704"/>
          </a:xfrm>
          <a:prstGeom prst="rect">
            <a:avLst/>
          </a:prstGeom>
          <a:solidFill>
            <a:srgbClr val="293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11"/>
          <p:cNvSpPr txBox="1"/>
          <p:nvPr/>
        </p:nvSpPr>
        <p:spPr>
          <a:xfrm>
            <a:off x="983276" y="1186568"/>
            <a:ext cx="1301303" cy="2920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MOLI</a:t>
            </a: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&gt;</a:t>
            </a:r>
          </a:p>
          <a:p>
            <a:pPr>
              <a:lnSpc>
                <a:spcPct val="250000"/>
              </a:lnSpc>
            </a:pP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系统话术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&lt;</a:t>
            </a:r>
          </a:p>
          <a:p>
            <a:pPr>
              <a:lnSpc>
                <a:spcPct val="250000"/>
              </a:lnSpc>
            </a:pP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    Asking</a:t>
            </a:r>
          </a:p>
          <a:p>
            <a:pPr>
              <a:lnSpc>
                <a:spcPct val="250000"/>
              </a:lnSpc>
            </a:pP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复杂流程话术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&lt; </a:t>
            </a:r>
          </a:p>
          <a:p>
            <a:pPr>
              <a:lnSpc>
                <a:spcPct val="250000"/>
              </a:lnSpc>
            </a:pPr>
            <a:r>
              <a:rPr lang="en-US" altLang="zh-CN" sz="105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CN" sz="1050" b="1" dirty="0" err="1" smtClean="0">
                <a:solidFill>
                  <a:schemeClr val="bg1"/>
                </a:solidFill>
                <a:latin typeface="+mn-ea"/>
              </a:rPr>
              <a:t>Bot_act</a:t>
            </a:r>
            <a:endParaRPr lang="en-US" altLang="zh-CN" sz="105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50000"/>
              </a:lnSpc>
            </a:pPr>
            <a:endParaRPr lang="en-US" altLang="zh-CN" sz="105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 </a:t>
            </a:r>
          </a:p>
        </p:txBody>
      </p:sp>
      <p:sp>
        <p:nvSpPr>
          <p:cNvPr id="60" name="Freeform 116"/>
          <p:cNvSpPr>
            <a:spLocks noChangeAspect="1" noEditPoints="1"/>
          </p:cNvSpPr>
          <p:nvPr/>
        </p:nvSpPr>
        <p:spPr bwMode="auto">
          <a:xfrm>
            <a:off x="832836" y="1406603"/>
            <a:ext cx="156240" cy="126000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等线" panose="020F0502020204030204"/>
              <a:ea typeface="+mn-ea"/>
            </a:endParaRPr>
          </a:p>
        </p:txBody>
      </p:sp>
      <p:pic>
        <p:nvPicPr>
          <p:cNvPr id="72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82" y="1789828"/>
            <a:ext cx="188997" cy="1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" descr="See the source imag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6" y="2631728"/>
            <a:ext cx="172010" cy="17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 descr="See the source imag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98" y="3002722"/>
            <a:ext cx="172010" cy="17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42" y="2197370"/>
            <a:ext cx="188997" cy="1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195" y="1469603"/>
            <a:ext cx="4333875" cy="446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2017" y="1895787"/>
            <a:ext cx="4018615" cy="1539871"/>
          </a:xfrm>
          <a:prstGeom prst="rect">
            <a:avLst/>
          </a:prstGeom>
        </p:spPr>
      </p:pic>
      <p:sp>
        <p:nvSpPr>
          <p:cNvPr id="69" name="圆角矩形 2"/>
          <p:cNvSpPr/>
          <p:nvPr/>
        </p:nvSpPr>
        <p:spPr>
          <a:xfrm>
            <a:off x="4112128" y="3498583"/>
            <a:ext cx="1012490" cy="237249"/>
          </a:xfrm>
          <a:prstGeom prst="roundRect">
            <a:avLst/>
          </a:prstGeom>
          <a:solidFill>
            <a:srgbClr val="169BD5"/>
          </a:solidFill>
          <a:ln/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bg1"/>
                </a:solidFill>
              </a:rPr>
              <a:t>Previous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0" name="圆角矩形 2"/>
          <p:cNvSpPr/>
          <p:nvPr/>
        </p:nvSpPr>
        <p:spPr>
          <a:xfrm>
            <a:off x="5192815" y="3491674"/>
            <a:ext cx="976115" cy="237249"/>
          </a:xfrm>
          <a:prstGeom prst="roundRect">
            <a:avLst/>
          </a:prstGeom>
          <a:solidFill>
            <a:srgbClr val="169BD5"/>
          </a:solidFill>
          <a:ln/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bg1"/>
                </a:solidFill>
              </a:rPr>
              <a:t>Next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4582862" y="3796590"/>
            <a:ext cx="138289" cy="442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20486" y="4238799"/>
            <a:ext cx="174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前一个话术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080593" y="4830563"/>
            <a:ext cx="174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后一个话术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5795512" y="3808997"/>
            <a:ext cx="262054" cy="891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69366" y="5354354"/>
            <a:ext cx="4498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前后话术翻的时候，右侧对应高亮显示 </a:t>
            </a:r>
            <a:r>
              <a:rPr lang="zh-CN" alt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（目前流程可读性差，需要提高）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046346" y="942159"/>
            <a:ext cx="878889" cy="3109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发布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778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281479" y="306619"/>
            <a:ext cx="9403697" cy="6889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cap="all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系统角色说明</a:t>
            </a:r>
            <a:r>
              <a:rPr lang="zh-CN" altLang="en-US" sz="2800" cap="all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（权限由</a:t>
            </a:r>
            <a:r>
              <a:rPr lang="en-US" altLang="zh-CN" sz="2800" cap="all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Solution</a:t>
            </a:r>
            <a:r>
              <a:rPr lang="zh-CN" altLang="en-US" sz="2800" cap="all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统一管理配置）</a:t>
            </a:r>
            <a:endParaRPr kumimoji="0" lang="zh-CN" altLang="en-US" sz="280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3533" y="995594"/>
            <a:ext cx="928175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 smtClean="0">
                <a:latin typeface="+mn-ea"/>
              </a:rPr>
              <a:t>①</a:t>
            </a:r>
            <a:r>
              <a:rPr lang="zh-CN" altLang="en-US" sz="1800" dirty="0" smtClean="0">
                <a:latin typeface="+mn-ea"/>
              </a:rPr>
              <a:t>开发人员</a:t>
            </a:r>
            <a:r>
              <a:rPr lang="zh-CN" altLang="zh-CN" sz="1800" dirty="0" smtClean="0">
                <a:latin typeface="+mn-ea"/>
              </a:rPr>
              <a:t>（</a:t>
            </a:r>
            <a:r>
              <a:rPr lang="zh-CN" altLang="zh-CN" sz="1800" dirty="0">
                <a:latin typeface="+mn-ea"/>
              </a:rPr>
              <a:t>所有权限</a:t>
            </a:r>
            <a:r>
              <a:rPr lang="zh-CN" altLang="zh-CN" sz="1800" dirty="0" smtClean="0">
                <a:latin typeface="+mn-ea"/>
              </a:rPr>
              <a:t>）</a:t>
            </a:r>
            <a:endParaRPr lang="zh-CN" altLang="zh-CN" sz="18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dirty="0">
                <a:latin typeface="+mn-ea"/>
              </a:rPr>
              <a:t>新</a:t>
            </a:r>
            <a:r>
              <a:rPr lang="zh-CN" altLang="zh-CN" sz="1800" dirty="0" smtClean="0">
                <a:latin typeface="+mn-ea"/>
              </a:rPr>
              <a:t>增</a:t>
            </a:r>
            <a:r>
              <a:rPr lang="zh-CN" altLang="en-US" sz="1800" dirty="0" smtClean="0">
                <a:latin typeface="+mn-ea"/>
              </a:rPr>
              <a:t>实例；</a:t>
            </a:r>
            <a:endParaRPr lang="en-US" altLang="zh-CN" sz="1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dirty="0" smtClean="0">
                <a:latin typeface="+mn-ea"/>
              </a:rPr>
              <a:t>对</a:t>
            </a:r>
            <a:r>
              <a:rPr lang="zh-CN" altLang="zh-CN" sz="1800" dirty="0">
                <a:solidFill>
                  <a:schemeClr val="accent1"/>
                </a:solidFill>
                <a:latin typeface="+mn-ea"/>
              </a:rPr>
              <a:t>所有</a:t>
            </a:r>
            <a:r>
              <a:rPr lang="zh-CN" altLang="zh-CN" sz="1800" dirty="0" smtClean="0">
                <a:solidFill>
                  <a:schemeClr val="accent1"/>
                </a:solidFill>
                <a:latin typeface="+mn-ea"/>
              </a:rPr>
              <a:t>项目</a:t>
            </a:r>
            <a:r>
              <a:rPr lang="zh-CN" altLang="en-US" sz="1800" dirty="0" smtClean="0">
                <a:latin typeface="+mn-ea"/>
              </a:rPr>
              <a:t>的话术</a:t>
            </a:r>
            <a:r>
              <a:rPr lang="zh-CN" altLang="en-US" sz="1800" dirty="0" smtClean="0">
                <a:solidFill>
                  <a:schemeClr val="accent4"/>
                </a:solidFill>
                <a:latin typeface="+mn-ea"/>
              </a:rPr>
              <a:t>场景定义</a:t>
            </a:r>
            <a:r>
              <a:rPr lang="zh-CN" altLang="en-US" sz="1800" dirty="0" smtClean="0">
                <a:latin typeface="+mn-ea"/>
              </a:rPr>
              <a:t>以及</a:t>
            </a:r>
            <a:r>
              <a:rPr lang="zh-CN" altLang="en-US" sz="1800" dirty="0" smtClean="0">
                <a:solidFill>
                  <a:schemeClr val="accent4"/>
                </a:solidFill>
                <a:latin typeface="+mn-ea"/>
              </a:rPr>
              <a:t>要项编辑</a:t>
            </a:r>
            <a:r>
              <a:rPr lang="zh-CN" altLang="en-US" sz="1800" dirty="0" smtClean="0">
                <a:latin typeface="+mn-ea"/>
              </a:rPr>
              <a:t>；</a:t>
            </a:r>
            <a:endParaRPr lang="en-US" altLang="zh-CN" sz="1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对</a:t>
            </a:r>
            <a:r>
              <a:rPr lang="zh-CN" altLang="en-US" sz="1800" dirty="0" smtClean="0">
                <a:solidFill>
                  <a:schemeClr val="accent1"/>
                </a:solidFill>
                <a:latin typeface="+mn-ea"/>
              </a:rPr>
              <a:t>所有项目</a:t>
            </a:r>
            <a:r>
              <a:rPr lang="zh-CN" altLang="en-US" sz="1800" dirty="0" smtClean="0">
                <a:latin typeface="+mn-ea"/>
              </a:rPr>
              <a:t>的所有场景下话术进行</a:t>
            </a:r>
            <a:r>
              <a:rPr lang="zh-CN" altLang="en-US" sz="1800" dirty="0">
                <a:solidFill>
                  <a:schemeClr val="accent4"/>
                </a:solidFill>
                <a:latin typeface="+mn-ea"/>
              </a:rPr>
              <a:t>增删改查</a:t>
            </a:r>
            <a:r>
              <a:rPr lang="zh-CN" altLang="en-US" sz="1800" dirty="0" smtClean="0">
                <a:latin typeface="+mn-ea"/>
              </a:rPr>
              <a:t>；</a:t>
            </a:r>
            <a:endParaRPr lang="en-US" altLang="zh-CN" sz="1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对实例进行发布</a:t>
            </a:r>
            <a:endParaRPr lang="en-US" altLang="zh-CN" sz="1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800" dirty="0" smtClean="0">
                <a:latin typeface="+mn-ea"/>
              </a:rPr>
              <a:t>②</a:t>
            </a:r>
            <a:r>
              <a:rPr lang="zh-CN" altLang="en-US" sz="1800" dirty="0" smtClean="0">
                <a:latin typeface="+mn-ea"/>
              </a:rPr>
              <a:t>业务人员</a:t>
            </a:r>
            <a:endParaRPr lang="zh-CN" altLang="zh-CN" sz="1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对</a:t>
            </a:r>
            <a:r>
              <a:rPr lang="zh-CN" altLang="en-US" sz="1800" dirty="0">
                <a:solidFill>
                  <a:schemeClr val="accent1"/>
                </a:solidFill>
                <a:latin typeface="+mn-ea"/>
              </a:rPr>
              <a:t>指定</a:t>
            </a:r>
            <a:r>
              <a:rPr lang="zh-CN" altLang="en-US" sz="1800" dirty="0" smtClean="0">
                <a:solidFill>
                  <a:schemeClr val="accent1"/>
                </a:solidFill>
                <a:latin typeface="+mn-ea"/>
              </a:rPr>
              <a:t>项目</a:t>
            </a:r>
            <a:r>
              <a:rPr lang="zh-CN" altLang="en-US" sz="1800" dirty="0">
                <a:latin typeface="+mn-ea"/>
              </a:rPr>
              <a:t>的所有场景下话术</a:t>
            </a:r>
            <a:r>
              <a:rPr lang="zh-CN" altLang="en-US" sz="1800" dirty="0" smtClean="0">
                <a:latin typeface="+mn-ea"/>
              </a:rPr>
              <a:t>进行</a:t>
            </a:r>
            <a:r>
              <a:rPr lang="zh-CN" altLang="en-US" sz="1800" dirty="0">
                <a:solidFill>
                  <a:schemeClr val="accent4"/>
                </a:solidFill>
                <a:latin typeface="+mn-ea"/>
              </a:rPr>
              <a:t>改查</a:t>
            </a:r>
            <a:r>
              <a:rPr lang="zh-CN" altLang="en-US" sz="1800" dirty="0" smtClean="0">
                <a:latin typeface="+mn-ea"/>
              </a:rPr>
              <a:t>；</a:t>
            </a:r>
            <a:endParaRPr lang="en-US" altLang="zh-CN" sz="1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对话术进行发布</a:t>
            </a:r>
            <a:endParaRPr lang="en-US" altLang="zh-CN" sz="18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281479" y="306619"/>
            <a:ext cx="3719021" cy="6889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cap="all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6</a:t>
            </a:r>
            <a:r>
              <a:rPr lang="zh-CN" altLang="en-US" sz="2800" b="1" cap="all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、技术选型</a:t>
            </a:r>
            <a:endParaRPr kumimoji="0" lang="zh-CN" altLang="en-US" sz="2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3729" y="1260546"/>
            <a:ext cx="70881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1</a:t>
            </a:r>
            <a:r>
              <a:rPr lang="zh-CN" altLang="zh-CN" sz="1800" b="1" dirty="0"/>
              <a:t>）核心框架：</a:t>
            </a:r>
            <a:r>
              <a:rPr lang="en-US" altLang="zh-CN" sz="1800" b="1" dirty="0" err="1"/>
              <a:t>SpringBoot</a:t>
            </a:r>
            <a:endParaRPr lang="zh-CN" altLang="zh-CN" sz="1800" b="1" dirty="0"/>
          </a:p>
          <a:p>
            <a:endParaRPr lang="zh-CN" altLang="zh-CN" sz="1800" b="1" dirty="0"/>
          </a:p>
          <a:p>
            <a:r>
              <a:rPr lang="en-US" altLang="zh-CN" sz="1800" b="1" dirty="0"/>
              <a:t>2</a:t>
            </a:r>
            <a:r>
              <a:rPr lang="zh-CN" altLang="zh-CN" sz="1800" b="1" dirty="0" smtClean="0"/>
              <a:t>）</a:t>
            </a:r>
            <a:r>
              <a:rPr lang="zh-CN" altLang="zh-CN" sz="1800" b="1" dirty="0"/>
              <a:t>安全框架：</a:t>
            </a:r>
            <a:r>
              <a:rPr lang="en-US" altLang="zh-CN" sz="1800" b="1" dirty="0" err="1"/>
              <a:t>Shiro</a:t>
            </a:r>
            <a:endParaRPr lang="zh-CN" altLang="zh-CN" sz="1800" b="1" dirty="0"/>
          </a:p>
          <a:p>
            <a:endParaRPr lang="zh-CN" altLang="zh-CN" sz="1800" b="1" dirty="0"/>
          </a:p>
          <a:p>
            <a:r>
              <a:rPr lang="en-US" altLang="zh-CN" sz="1800" b="1" dirty="0"/>
              <a:t>3</a:t>
            </a:r>
            <a:r>
              <a:rPr lang="zh-CN" altLang="zh-CN" sz="1800" b="1" dirty="0" smtClean="0"/>
              <a:t>）</a:t>
            </a:r>
            <a:r>
              <a:rPr lang="zh-CN" altLang="zh-CN" sz="1800" b="1" dirty="0"/>
              <a:t>数据库层：</a:t>
            </a:r>
            <a:r>
              <a:rPr lang="en-US" altLang="zh-CN" sz="1800" b="1" dirty="0"/>
              <a:t>Spring data </a:t>
            </a:r>
            <a:r>
              <a:rPr lang="en-US" altLang="zh-CN" sz="1800" b="1" dirty="0" err="1"/>
              <a:t>jpa</a:t>
            </a:r>
            <a:endParaRPr lang="zh-CN" altLang="zh-CN" sz="1800" b="1" dirty="0"/>
          </a:p>
          <a:p>
            <a:endParaRPr lang="zh-CN" altLang="zh-CN" sz="1800" b="1" dirty="0"/>
          </a:p>
          <a:p>
            <a:r>
              <a:rPr lang="en-US" altLang="zh-CN" sz="1800" b="1" dirty="0"/>
              <a:t>4</a:t>
            </a:r>
            <a:r>
              <a:rPr lang="zh-CN" altLang="zh-CN" sz="1800" b="1" dirty="0"/>
              <a:t>）数据库连接：</a:t>
            </a:r>
            <a:r>
              <a:rPr lang="en-US" altLang="zh-CN" sz="1800" b="1" dirty="0" smtClean="0"/>
              <a:t>Druid</a:t>
            </a:r>
            <a:endParaRPr lang="zh-CN" altLang="zh-CN" sz="1800" b="1" dirty="0"/>
          </a:p>
          <a:p>
            <a:endParaRPr lang="zh-CN" altLang="zh-CN" sz="1800" b="1" dirty="0"/>
          </a:p>
          <a:p>
            <a:r>
              <a:rPr lang="en-US" altLang="zh-CN" sz="1800" b="1" dirty="0"/>
              <a:t>5</a:t>
            </a:r>
            <a:r>
              <a:rPr lang="zh-CN" altLang="zh-CN" sz="1800" b="1" dirty="0"/>
              <a:t>）前端：</a:t>
            </a:r>
            <a:r>
              <a:rPr lang="en-US" altLang="zh-CN" sz="1800" b="1" dirty="0" smtClean="0"/>
              <a:t>Vue.js</a:t>
            </a:r>
            <a:endParaRPr lang="zh-CN" altLang="zh-CN" sz="1800" b="1" dirty="0"/>
          </a:p>
          <a:p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6491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281479" y="306619"/>
            <a:ext cx="3719021" cy="6889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cap="all" noProof="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7</a:t>
            </a:r>
            <a:r>
              <a:rPr kumimoji="0" lang="zh-CN" altLang="zh-CN" sz="2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、</a:t>
            </a:r>
            <a:r>
              <a:rPr lang="zh-CN" altLang="en-US" sz="2800" b="1" cap="all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后续拓展业务</a:t>
            </a:r>
            <a:endParaRPr kumimoji="0" lang="zh-CN" altLang="en-US" sz="2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1773729" y="1260546"/>
            <a:ext cx="70881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1</a:t>
            </a:r>
            <a:r>
              <a:rPr lang="zh-CN" altLang="zh-CN" sz="1800" b="1" dirty="0" smtClean="0"/>
              <a:t>）</a:t>
            </a:r>
            <a:r>
              <a:rPr lang="zh-CN" altLang="en-US" sz="1800" b="1" dirty="0" smtClean="0"/>
              <a:t>接口管理</a:t>
            </a:r>
            <a:endParaRPr lang="zh-CN" altLang="zh-CN" sz="1800" b="1" dirty="0"/>
          </a:p>
          <a:p>
            <a:endParaRPr lang="zh-CN" altLang="zh-CN" sz="1800" b="1" dirty="0"/>
          </a:p>
          <a:p>
            <a:r>
              <a:rPr lang="en-US" altLang="zh-CN" sz="1800" b="1" dirty="0"/>
              <a:t>2</a:t>
            </a:r>
            <a:r>
              <a:rPr lang="zh-CN" altLang="zh-CN" sz="1800" b="1" dirty="0" smtClean="0"/>
              <a:t>）</a:t>
            </a:r>
            <a:r>
              <a:rPr lang="zh-CN" altLang="en-US" sz="1800" b="1" dirty="0" smtClean="0"/>
              <a:t>日志管理</a:t>
            </a:r>
            <a:endParaRPr lang="zh-CN" altLang="zh-CN" sz="1800" b="1" dirty="0" smtClean="0"/>
          </a:p>
          <a:p>
            <a:endParaRPr lang="zh-CN" altLang="zh-CN" sz="1800" b="1" dirty="0" smtClean="0"/>
          </a:p>
          <a:p>
            <a:r>
              <a:rPr lang="en-US" altLang="zh-CN" sz="1800" b="1" dirty="0" smtClean="0"/>
              <a:t>3</a:t>
            </a:r>
            <a:r>
              <a:rPr lang="zh-CN" altLang="zh-CN" sz="1800" b="1" dirty="0" smtClean="0"/>
              <a:t>）</a:t>
            </a:r>
            <a:r>
              <a:rPr lang="en-US" altLang="zh-CN" sz="1800" b="1" dirty="0" smtClean="0"/>
              <a:t>NLG</a:t>
            </a:r>
            <a:r>
              <a:rPr lang="zh-CN" altLang="en-US" sz="1800" b="1" dirty="0" smtClean="0"/>
              <a:t>按钮管理</a:t>
            </a:r>
            <a:endParaRPr lang="en-US" altLang="zh-CN" sz="1800" b="1" dirty="0" smtClean="0"/>
          </a:p>
          <a:p>
            <a:endParaRPr lang="zh-CN" altLang="zh-CN" sz="1800" b="1" dirty="0"/>
          </a:p>
          <a:p>
            <a:r>
              <a:rPr lang="en-US" altLang="zh-CN" sz="1800" b="1" dirty="0"/>
              <a:t>4</a:t>
            </a:r>
            <a:r>
              <a:rPr lang="zh-CN" altLang="zh-CN" sz="1800" b="1" dirty="0" smtClean="0"/>
              <a:t>）</a:t>
            </a:r>
            <a:r>
              <a:rPr lang="zh-CN" altLang="en-US" sz="1800" b="1" dirty="0" smtClean="0"/>
              <a:t>可选参数按钮管理</a:t>
            </a:r>
            <a:endParaRPr lang="en-US" altLang="zh-CN" sz="1800" b="1" dirty="0" smtClean="0"/>
          </a:p>
          <a:p>
            <a:endParaRPr lang="zh-CN" altLang="zh-CN" sz="1800" b="1" dirty="0"/>
          </a:p>
          <a:p>
            <a:r>
              <a:rPr lang="en-US" altLang="zh-CN" sz="1800" b="1" dirty="0"/>
              <a:t>5</a:t>
            </a:r>
            <a:r>
              <a:rPr lang="zh-CN" altLang="zh-CN" sz="1800" b="1" dirty="0" smtClean="0"/>
              <a:t>）</a:t>
            </a:r>
            <a:r>
              <a:rPr lang="zh-CN" altLang="en-US" sz="1800" b="1" dirty="0" smtClean="0"/>
              <a:t>流程编辑器基础数据的管理</a:t>
            </a:r>
            <a:endParaRPr lang="en-US" altLang="zh-CN" sz="1800" b="1" dirty="0" smtClean="0"/>
          </a:p>
          <a:p>
            <a:endParaRPr lang="en-US" altLang="zh-CN" sz="1800" b="1" dirty="0" smtClean="0"/>
          </a:p>
          <a:p>
            <a:r>
              <a:rPr lang="en-US" altLang="zh-CN" sz="1800" b="1" dirty="0" smtClean="0"/>
              <a:t>6</a:t>
            </a:r>
            <a:r>
              <a:rPr lang="zh-CN" altLang="zh-CN" sz="1800" b="1" dirty="0" smtClean="0"/>
              <a:t>）</a:t>
            </a:r>
            <a:r>
              <a:rPr lang="zh-CN" altLang="en-US" sz="1800" b="1" dirty="0" smtClean="0"/>
              <a:t>流程编辑器的链接</a:t>
            </a:r>
            <a:endParaRPr lang="zh-CN" altLang="zh-CN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203338" y="907075"/>
            <a:ext cx="5294756" cy="5513180"/>
          </a:xfrm>
        </p:spPr>
        <p:txBody>
          <a:bodyPr>
            <a:normAutofit/>
          </a:bodyPr>
          <a:lstStyle/>
          <a:p>
            <a:pPr algn="l">
              <a:lnSpc>
                <a:spcPts val="5100"/>
              </a:lnSpc>
            </a:pP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zh-CN" altLang="en-US" sz="2800" b="1" dirty="0"/>
              <a:t>简介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、项目逻辑架构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、功能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、页面原型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、流程编辑器引入效果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smtClean="0"/>
              <a:t>6</a:t>
            </a:r>
            <a:r>
              <a:rPr lang="zh-CN" altLang="en-US" sz="2800" b="1" dirty="0" smtClean="0"/>
              <a:t>、技术选型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800" b="1" dirty="0" smtClean="0"/>
              <a:t>7</a:t>
            </a:r>
            <a:r>
              <a:rPr lang="zh-CN" altLang="en-US" sz="2800" b="1" dirty="0" smtClean="0"/>
              <a:t>、</a:t>
            </a:r>
            <a:r>
              <a:rPr lang="zh-CN" altLang="en-US" sz="2800" b="1" dirty="0"/>
              <a:t>后续拓展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endParaRPr lang="zh-CN" altLang="en-US" sz="2800" b="1" dirty="0"/>
          </a:p>
        </p:txBody>
      </p:sp>
      <p:sp>
        <p:nvSpPr>
          <p:cNvPr id="5" name="文本框 17"/>
          <p:cNvSpPr txBox="1"/>
          <p:nvPr/>
        </p:nvSpPr>
        <p:spPr>
          <a:xfrm>
            <a:off x="1255335" y="1973590"/>
            <a:ext cx="3134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目录</a:t>
            </a:r>
            <a:endParaRPr kumimoji="1" lang="zh-CN" altLang="en-US" sz="1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319579" y="279631"/>
            <a:ext cx="3299921" cy="688975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latin typeface="+mn-ea"/>
                <a:ea typeface="+mn-ea"/>
              </a:rPr>
              <a:t>1</a:t>
            </a:r>
            <a:r>
              <a:rPr lang="zh-CN" altLang="zh-CN" sz="2800" b="1" dirty="0" smtClean="0">
                <a:latin typeface="+mn-ea"/>
                <a:ea typeface="+mn-ea"/>
              </a:rPr>
              <a:t>、</a:t>
            </a:r>
            <a:r>
              <a:rPr lang="zh-CN" altLang="en-US" sz="2800" b="1" dirty="0">
                <a:latin typeface="+mn-ea"/>
                <a:ea typeface="+mn-ea"/>
              </a:rPr>
              <a:t>简介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9906" y="1045434"/>
            <a:ext cx="115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  <a:cs typeface="Arial" panose="020B0604020202020204" pitchFamily="34" charset="0"/>
              </a:rPr>
              <a:t>目的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9906" y="2004868"/>
            <a:ext cx="149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  <a:cs typeface="Arial" panose="020B0604020202020204" pitchFamily="34" charset="0"/>
              </a:rPr>
              <a:t>使用人群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0469" y="1445544"/>
            <a:ext cx="9820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描述对话管理模块的实例化以及实际运营中的话术数据调整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640881"/>
              </p:ext>
            </p:extLst>
          </p:nvPr>
        </p:nvGraphicFramePr>
        <p:xfrm>
          <a:off x="1279026" y="2619375"/>
          <a:ext cx="9820220" cy="24688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389611">
                  <a:extLst>
                    <a:ext uri="{9D8B030D-6E8A-4147-A177-3AD203B41FA5}">
                      <a16:colId xmlns:a16="http://schemas.microsoft.com/office/drawing/2014/main" val="2053611686"/>
                    </a:ext>
                  </a:extLst>
                </a:gridCol>
                <a:gridCol w="7430609">
                  <a:extLst>
                    <a:ext uri="{9D8B030D-6E8A-4147-A177-3AD203B41FA5}">
                      <a16:colId xmlns:a16="http://schemas.microsoft.com/office/drawing/2014/main" val="3903008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人群名称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使用目的描述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542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开发人员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/>
                        <a:t>对话管理模块实例生产</a:t>
                      </a:r>
                      <a:endParaRPr lang="en-US" altLang="zh-CN" sz="2400" kern="100" dirty="0" smtClean="0"/>
                    </a:p>
                    <a:p>
                      <a:pPr marL="342900" indent="-34290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400" kern="100" dirty="0" smtClean="0"/>
                        <a:t>配合流程编辑器，提供流程关键信息和场景示例；</a:t>
                      </a:r>
                      <a:endParaRPr lang="en-US" altLang="zh-CN" sz="2400" kern="100" dirty="0" smtClean="0"/>
                    </a:p>
                    <a:p>
                      <a:pPr marL="342900" indent="-34290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400" kern="100" dirty="0" smtClean="0"/>
                        <a:t>明确话术编辑要项，以便于话术的功能定义和管理。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0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业务人员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dirty="0" smtClean="0"/>
                        <a:t>对话管理实例的客户化</a:t>
                      </a:r>
                      <a:endParaRPr lang="en-US" altLang="zh-CN" dirty="0" smtClean="0"/>
                    </a:p>
                    <a:p>
                      <a:pPr marL="342900" indent="-34290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400" kern="100" dirty="0" smtClean="0"/>
                        <a:t>根据话术定义进行特定场景下的话术添加、编辑</a:t>
                      </a:r>
                      <a:r>
                        <a:rPr lang="zh-CN" altLang="zh-CN" sz="2400" kern="100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078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1479" y="306619"/>
            <a:ext cx="4138121" cy="688975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、项目逻辑架构</a:t>
            </a:r>
            <a:endParaRPr lang="zh-CN" altLang="en-US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204608" y="2281835"/>
            <a:ext cx="436497" cy="701337"/>
            <a:chOff x="1331650" y="2414726"/>
            <a:chExt cx="790113" cy="1269507"/>
          </a:xfrm>
        </p:grpSpPr>
        <p:sp>
          <p:nvSpPr>
            <p:cNvPr id="3" name="Oval 2"/>
            <p:cNvSpPr/>
            <p:nvPr/>
          </p:nvSpPr>
          <p:spPr>
            <a:xfrm>
              <a:off x="1535837" y="2414726"/>
              <a:ext cx="443883" cy="443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331650" y="3116063"/>
              <a:ext cx="7901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3" idx="4"/>
            </p:cNvCxnSpPr>
            <p:nvPr/>
          </p:nvCxnSpPr>
          <p:spPr>
            <a:xfrm flipH="1">
              <a:off x="1438183" y="2858609"/>
              <a:ext cx="319596" cy="8256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3" idx="4"/>
            </p:cNvCxnSpPr>
            <p:nvPr/>
          </p:nvCxnSpPr>
          <p:spPr>
            <a:xfrm>
              <a:off x="1757779" y="2858609"/>
              <a:ext cx="253014" cy="8256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0598076" y="3496721"/>
            <a:ext cx="436497" cy="701337"/>
            <a:chOff x="1331650" y="2414726"/>
            <a:chExt cx="790113" cy="1269507"/>
          </a:xfrm>
        </p:grpSpPr>
        <p:sp>
          <p:nvSpPr>
            <p:cNvPr id="18" name="Oval 17"/>
            <p:cNvSpPr/>
            <p:nvPr/>
          </p:nvSpPr>
          <p:spPr>
            <a:xfrm>
              <a:off x="1535837" y="2414726"/>
              <a:ext cx="443883" cy="443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331650" y="3116063"/>
              <a:ext cx="7901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8" idx="4"/>
            </p:cNvCxnSpPr>
            <p:nvPr/>
          </p:nvCxnSpPr>
          <p:spPr>
            <a:xfrm flipH="1">
              <a:off x="1438183" y="2858609"/>
              <a:ext cx="319596" cy="8256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8" idx="4"/>
            </p:cNvCxnSpPr>
            <p:nvPr/>
          </p:nvCxnSpPr>
          <p:spPr>
            <a:xfrm>
              <a:off x="1757779" y="2858609"/>
              <a:ext cx="253014" cy="8256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720621" y="3202754"/>
            <a:ext cx="145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开发人员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017241" y="4407769"/>
            <a:ext cx="145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业务人员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33593" y="2154641"/>
            <a:ext cx="1714404" cy="1016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对话模块实例化系统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11142" y="2155635"/>
            <a:ext cx="1714404" cy="1016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预发布环境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11142" y="3566190"/>
            <a:ext cx="1714404" cy="1016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生产环境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94370" y="3566191"/>
            <a:ext cx="1714404" cy="1016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对话模块实例修订系统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5" idx="1"/>
          </p:cNvCxnSpPr>
          <p:nvPr/>
        </p:nvCxnSpPr>
        <p:spPr>
          <a:xfrm>
            <a:off x="4347997" y="2662754"/>
            <a:ext cx="663145" cy="99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26" idx="0"/>
          </p:cNvCxnSpPr>
          <p:nvPr/>
        </p:nvCxnSpPr>
        <p:spPr>
          <a:xfrm>
            <a:off x="5868344" y="3171860"/>
            <a:ext cx="0" cy="3943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65651" y="2669287"/>
            <a:ext cx="5453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9197267" y="4074302"/>
            <a:ext cx="8199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n 39"/>
          <p:cNvSpPr/>
          <p:nvPr/>
        </p:nvSpPr>
        <p:spPr>
          <a:xfrm>
            <a:off x="6010182" y="2843757"/>
            <a:ext cx="577049" cy="278830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Can 40"/>
          <p:cNvSpPr/>
          <p:nvPr/>
        </p:nvSpPr>
        <p:spPr>
          <a:xfrm>
            <a:off x="6070032" y="4252678"/>
            <a:ext cx="577049" cy="278830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944458" y="3260184"/>
            <a:ext cx="1074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实时</a:t>
            </a:r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离线发布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867385" y="2548117"/>
            <a:ext cx="1378508" cy="8351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81479" y="255819"/>
            <a:ext cx="3719021" cy="6889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r>
              <a:rPr kumimoji="0" lang="zh-CN" altLang="zh-CN" sz="2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、</a:t>
            </a:r>
            <a:r>
              <a:rPr lang="zh-CN" altLang="en-US" sz="2800" b="1" cap="all" noProof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功能</a:t>
            </a:r>
            <a:endParaRPr kumimoji="0" lang="zh-CN" altLang="en-US" sz="2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57207"/>
              </p:ext>
            </p:extLst>
          </p:nvPr>
        </p:nvGraphicFramePr>
        <p:xfrm>
          <a:off x="922442" y="1198794"/>
          <a:ext cx="10126558" cy="277801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677298">
                  <a:extLst>
                    <a:ext uri="{9D8B030D-6E8A-4147-A177-3AD203B41FA5}">
                      <a16:colId xmlns:a16="http://schemas.microsoft.com/office/drawing/2014/main" val="3427298865"/>
                    </a:ext>
                  </a:extLst>
                </a:gridCol>
                <a:gridCol w="6521241">
                  <a:extLst>
                    <a:ext uri="{9D8B030D-6E8A-4147-A177-3AD203B41FA5}">
                      <a16:colId xmlns:a16="http://schemas.microsoft.com/office/drawing/2014/main" val="438922486"/>
                    </a:ext>
                  </a:extLst>
                </a:gridCol>
                <a:gridCol w="1928019">
                  <a:extLst>
                    <a:ext uri="{9D8B030D-6E8A-4147-A177-3AD203B41FA5}">
                      <a16:colId xmlns:a16="http://schemas.microsoft.com/office/drawing/2014/main" val="3668823992"/>
                    </a:ext>
                  </a:extLst>
                </a:gridCol>
              </a:tblGrid>
              <a:tr h="56183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dirty="0" smtClean="0"/>
                        <a:t>菜单管理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dirty="0" smtClean="0"/>
                        <a:t>说明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dirty="0" smtClean="0"/>
                        <a:t>权限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12967"/>
                  </a:ext>
                </a:extLst>
              </a:tr>
              <a:tr h="10994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dirty="0" smtClean="0"/>
                        <a:t>实例管理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dirty="0" smtClean="0"/>
                        <a:t>对所有实例进行管理和维护，注意语言和渠道是</a:t>
                      </a:r>
                      <a:r>
                        <a:rPr lang="en-US" altLang="zh-CN" sz="1600" dirty="0" smtClean="0"/>
                        <a:t>Chat-bot</a:t>
                      </a:r>
                      <a:r>
                        <a:rPr lang="zh-CN" altLang="en-US" sz="1600" dirty="0" smtClean="0"/>
                        <a:t>总配置内容，不在这里特别配置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dirty="0" smtClean="0"/>
                        <a:t>开发人员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828227"/>
                  </a:ext>
                </a:extLst>
              </a:tr>
              <a:tr h="10994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dirty="0" smtClean="0"/>
                        <a:t>话术管理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dirty="0" smtClean="0"/>
                        <a:t>对特定项目话术的管理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dirty="0" smtClean="0"/>
                        <a:t>业务人员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2467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281479" y="180157"/>
            <a:ext cx="4793441" cy="61299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zh-CN" sz="2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</a:t>
            </a:r>
            <a:r>
              <a:rPr lang="en-US" altLang="zh-CN" sz="2800" b="1" cap="all" noProof="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.1  </a:t>
            </a:r>
            <a:r>
              <a:rPr lang="zh-CN" altLang="en-US" sz="2800" b="1" cap="all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对</a:t>
            </a:r>
            <a:r>
              <a:rPr lang="zh-CN" altLang="en-US" sz="2800" b="1" cap="all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话模块实例化系</a:t>
            </a:r>
            <a:r>
              <a:rPr lang="zh-CN" altLang="en-US" sz="2800" b="1" cap="all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统</a:t>
            </a:r>
            <a:endParaRPr kumimoji="0" lang="zh-CN" altLang="en-US" sz="2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5029" y="5630308"/>
            <a:ext cx="104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latin typeface="+mn-ea"/>
              </a:rPr>
              <a:t>登录系统后，如果你想操作话术需要选择所要管理的项目，然后才能对话术进行操作。</a:t>
            </a:r>
          </a:p>
          <a:p>
            <a:endParaRPr lang="zh-CN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60532" y="1253065"/>
            <a:ext cx="9064085" cy="5231711"/>
          </a:xfrm>
          <a:prstGeom prst="rect">
            <a:avLst/>
          </a:prstGeom>
          <a:solidFill>
            <a:srgbClr val="F5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4618" y="1509204"/>
            <a:ext cx="1377096" cy="4975572"/>
          </a:xfrm>
          <a:prstGeom prst="rect">
            <a:avLst/>
          </a:prstGeom>
          <a:solidFill>
            <a:srgbClr val="2F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5799" y="931333"/>
            <a:ext cx="10439999" cy="321733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5800" y="942159"/>
            <a:ext cx="1043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1"/>
                </a:solidFill>
                <a:latin typeface="+mj-ea"/>
                <a:ea typeface="+mj-ea"/>
              </a:rPr>
              <a:t>DM</a:t>
            </a:r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对话模块实例管理</a:t>
            </a:r>
            <a:endParaRPr lang="zh-CN" altLang="zh-CN" sz="12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4618" y="1968071"/>
            <a:ext cx="1375914" cy="344704"/>
          </a:xfrm>
          <a:prstGeom prst="rect">
            <a:avLst/>
          </a:prstGeom>
          <a:solidFill>
            <a:srgbClr val="293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73667" y="1445836"/>
            <a:ext cx="1088047" cy="211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实例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&gt;</a:t>
            </a:r>
          </a:p>
          <a:p>
            <a:pPr>
              <a:lnSpc>
                <a:spcPct val="250000"/>
              </a:lnSpc>
            </a:pP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MOLI &gt;</a:t>
            </a:r>
          </a:p>
          <a:p>
            <a:pPr>
              <a:lnSpc>
                <a:spcPct val="250000"/>
              </a:lnSpc>
            </a:pP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    LENA &gt;</a:t>
            </a:r>
          </a:p>
          <a:p>
            <a:pPr>
              <a:lnSpc>
                <a:spcPct val="250000"/>
              </a:lnSpc>
            </a:pP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小翼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&gt;</a:t>
            </a:r>
          </a:p>
          <a:p>
            <a:pPr>
              <a:lnSpc>
                <a:spcPct val="250000"/>
              </a:lnSpc>
            </a:pP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 </a:t>
            </a:r>
          </a:p>
        </p:txBody>
      </p:sp>
      <p:sp>
        <p:nvSpPr>
          <p:cNvPr id="13" name="Freeform 116"/>
          <p:cNvSpPr>
            <a:spLocks noChangeAspect="1" noEditPoints="1"/>
          </p:cNvSpPr>
          <p:nvPr/>
        </p:nvSpPr>
        <p:spPr bwMode="auto">
          <a:xfrm>
            <a:off x="823227" y="1665871"/>
            <a:ext cx="156240" cy="126000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等线" panose="020F0502020204030204"/>
              <a:ea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693" y="2082166"/>
            <a:ext cx="103925" cy="108000"/>
          </a:xfrm>
          <a:prstGeom prst="rect">
            <a:avLst/>
          </a:prstGeom>
        </p:spPr>
      </p:pic>
      <p:sp>
        <p:nvSpPr>
          <p:cNvPr id="4" name="笑脸 3"/>
          <p:cNvSpPr/>
          <p:nvPr/>
        </p:nvSpPr>
        <p:spPr>
          <a:xfrm>
            <a:off x="10653070" y="1000796"/>
            <a:ext cx="192729" cy="177505"/>
          </a:xfrm>
          <a:prstGeom prst="smileyFac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083386" y="936735"/>
            <a:ext cx="6354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u="sng" dirty="0" smtClean="0">
                <a:solidFill>
                  <a:schemeClr val="bg1"/>
                </a:solidFill>
                <a:latin typeface="+mn-ea"/>
              </a:rPr>
              <a:t>User01</a:t>
            </a:r>
          </a:p>
        </p:txBody>
      </p:sp>
      <p:sp>
        <p:nvSpPr>
          <p:cNvPr id="23" name="Freeform 372"/>
          <p:cNvSpPr>
            <a:spLocks noChangeAspect="1"/>
          </p:cNvSpPr>
          <p:nvPr/>
        </p:nvSpPr>
        <p:spPr bwMode="auto">
          <a:xfrm>
            <a:off x="2405304" y="1904704"/>
            <a:ext cx="124876" cy="126000"/>
          </a:xfrm>
          <a:custGeom>
            <a:avLst/>
            <a:gdLst>
              <a:gd name="T0" fmla="*/ 282 w 288"/>
              <a:gd name="T1" fmla="*/ 54 h 288"/>
              <a:gd name="T2" fmla="*/ 243 w 288"/>
              <a:gd name="T3" fmla="*/ 79 h 288"/>
              <a:gd name="T4" fmla="*/ 209 w 288"/>
              <a:gd name="T5" fmla="*/ 45 h 288"/>
              <a:gd name="T6" fmla="*/ 233 w 288"/>
              <a:gd name="T7" fmla="*/ 6 h 288"/>
              <a:gd name="T8" fmla="*/ 227 w 288"/>
              <a:gd name="T9" fmla="*/ 0 h 288"/>
              <a:gd name="T10" fmla="*/ 162 w 288"/>
              <a:gd name="T11" fmla="*/ 65 h 288"/>
              <a:gd name="T12" fmla="*/ 167 w 288"/>
              <a:gd name="T13" fmla="*/ 85 h 288"/>
              <a:gd name="T14" fmla="*/ 84 w 288"/>
              <a:gd name="T15" fmla="*/ 168 h 288"/>
              <a:gd name="T16" fmla="*/ 65 w 288"/>
              <a:gd name="T17" fmla="*/ 162 h 288"/>
              <a:gd name="T18" fmla="*/ 0 w 288"/>
              <a:gd name="T19" fmla="*/ 228 h 288"/>
              <a:gd name="T20" fmla="*/ 6 w 288"/>
              <a:gd name="T21" fmla="*/ 234 h 288"/>
              <a:gd name="T22" fmla="*/ 45 w 288"/>
              <a:gd name="T23" fmla="*/ 209 h 288"/>
              <a:gd name="T24" fmla="*/ 79 w 288"/>
              <a:gd name="T25" fmla="*/ 243 h 288"/>
              <a:gd name="T26" fmla="*/ 54 w 288"/>
              <a:gd name="T27" fmla="*/ 282 h 288"/>
              <a:gd name="T28" fmla="*/ 60 w 288"/>
              <a:gd name="T29" fmla="*/ 288 h 288"/>
              <a:gd name="T30" fmla="*/ 125 w 288"/>
              <a:gd name="T31" fmla="*/ 223 h 288"/>
              <a:gd name="T32" fmla="*/ 120 w 288"/>
              <a:gd name="T33" fmla="*/ 204 h 288"/>
              <a:gd name="T34" fmla="*/ 204 w 288"/>
              <a:gd name="T35" fmla="*/ 120 h 288"/>
              <a:gd name="T36" fmla="*/ 222 w 288"/>
              <a:gd name="T37" fmla="*/ 126 h 288"/>
              <a:gd name="T38" fmla="*/ 287 w 288"/>
              <a:gd name="T39" fmla="*/ 60 h 288"/>
              <a:gd name="T40" fmla="*/ 282 w 288"/>
              <a:gd name="T41" fmla="*/ 5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8" h="288">
                <a:moveTo>
                  <a:pt x="282" y="54"/>
                </a:moveTo>
                <a:cubicBezTo>
                  <a:pt x="255" y="81"/>
                  <a:pt x="259" y="79"/>
                  <a:pt x="243" y="79"/>
                </a:cubicBezTo>
                <a:cubicBezTo>
                  <a:pt x="230" y="79"/>
                  <a:pt x="209" y="58"/>
                  <a:pt x="209" y="45"/>
                </a:cubicBezTo>
                <a:cubicBezTo>
                  <a:pt x="209" y="28"/>
                  <a:pt x="206" y="33"/>
                  <a:pt x="233" y="6"/>
                </a:cubicBezTo>
                <a:cubicBezTo>
                  <a:pt x="231" y="4"/>
                  <a:pt x="227" y="0"/>
                  <a:pt x="227" y="0"/>
                </a:cubicBezTo>
                <a:cubicBezTo>
                  <a:pt x="194" y="1"/>
                  <a:pt x="162" y="32"/>
                  <a:pt x="162" y="65"/>
                </a:cubicBezTo>
                <a:cubicBezTo>
                  <a:pt x="162" y="71"/>
                  <a:pt x="164" y="78"/>
                  <a:pt x="167" y="85"/>
                </a:cubicBezTo>
                <a:cubicBezTo>
                  <a:pt x="84" y="168"/>
                  <a:pt x="84" y="168"/>
                  <a:pt x="84" y="168"/>
                </a:cubicBezTo>
                <a:cubicBezTo>
                  <a:pt x="78" y="164"/>
                  <a:pt x="71" y="162"/>
                  <a:pt x="65" y="162"/>
                </a:cubicBezTo>
                <a:cubicBezTo>
                  <a:pt x="32" y="162"/>
                  <a:pt x="0" y="194"/>
                  <a:pt x="0" y="228"/>
                </a:cubicBezTo>
                <a:cubicBezTo>
                  <a:pt x="0" y="228"/>
                  <a:pt x="4" y="231"/>
                  <a:pt x="6" y="234"/>
                </a:cubicBezTo>
                <a:cubicBezTo>
                  <a:pt x="33" y="207"/>
                  <a:pt x="28" y="209"/>
                  <a:pt x="45" y="209"/>
                </a:cubicBezTo>
                <a:cubicBezTo>
                  <a:pt x="58" y="209"/>
                  <a:pt x="79" y="230"/>
                  <a:pt x="79" y="243"/>
                </a:cubicBezTo>
                <a:cubicBezTo>
                  <a:pt x="79" y="260"/>
                  <a:pt x="82" y="255"/>
                  <a:pt x="54" y="282"/>
                </a:cubicBezTo>
                <a:cubicBezTo>
                  <a:pt x="56" y="284"/>
                  <a:pt x="60" y="288"/>
                  <a:pt x="60" y="288"/>
                </a:cubicBezTo>
                <a:cubicBezTo>
                  <a:pt x="94" y="287"/>
                  <a:pt x="125" y="256"/>
                  <a:pt x="125" y="223"/>
                </a:cubicBezTo>
                <a:cubicBezTo>
                  <a:pt x="125" y="217"/>
                  <a:pt x="123" y="210"/>
                  <a:pt x="120" y="204"/>
                </a:cubicBezTo>
                <a:cubicBezTo>
                  <a:pt x="204" y="120"/>
                  <a:pt x="204" y="120"/>
                  <a:pt x="204" y="120"/>
                </a:cubicBezTo>
                <a:cubicBezTo>
                  <a:pt x="210" y="124"/>
                  <a:pt x="216" y="126"/>
                  <a:pt x="222" y="126"/>
                </a:cubicBezTo>
                <a:cubicBezTo>
                  <a:pt x="256" y="126"/>
                  <a:pt x="288" y="94"/>
                  <a:pt x="287" y="60"/>
                </a:cubicBezTo>
                <a:cubicBezTo>
                  <a:pt x="287" y="60"/>
                  <a:pt x="284" y="56"/>
                  <a:pt x="282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等线" panose="020F0502020204030204"/>
              <a:ea typeface="等线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436" y="1253065"/>
            <a:ext cx="10442363" cy="3266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"/>
          <p:cNvSpPr/>
          <p:nvPr/>
        </p:nvSpPr>
        <p:spPr>
          <a:xfrm>
            <a:off x="689346" y="1257414"/>
            <a:ext cx="796744" cy="237249"/>
          </a:xfrm>
          <a:prstGeom prst="roundRect">
            <a:avLst/>
          </a:prstGeom>
          <a:solidFill>
            <a:srgbClr val="169BD5"/>
          </a:solidFill>
          <a:ln/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bg1"/>
                </a:solidFill>
              </a:rPr>
              <a:t>    添加实例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圆角矩形 2"/>
          <p:cNvSpPr/>
          <p:nvPr/>
        </p:nvSpPr>
        <p:spPr>
          <a:xfrm>
            <a:off x="1517690" y="1257414"/>
            <a:ext cx="1012490" cy="237249"/>
          </a:xfrm>
          <a:prstGeom prst="roundRect">
            <a:avLst/>
          </a:prstGeom>
          <a:solidFill>
            <a:srgbClr val="169BD5"/>
          </a:solidFill>
          <a:ln/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bg1"/>
                </a:solidFill>
              </a:rPr>
              <a:t>    添加话术分类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圆角矩形 2"/>
          <p:cNvSpPr/>
          <p:nvPr/>
        </p:nvSpPr>
        <p:spPr>
          <a:xfrm>
            <a:off x="2566777" y="1264012"/>
            <a:ext cx="1012490" cy="237249"/>
          </a:xfrm>
          <a:prstGeom prst="roundRect">
            <a:avLst/>
          </a:prstGeom>
          <a:solidFill>
            <a:srgbClr val="169BD5"/>
          </a:solidFill>
          <a:ln/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bg1"/>
                </a:solidFill>
              </a:rPr>
              <a:t>    添加复杂流程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pic>
        <p:nvPicPr>
          <p:cNvPr id="29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50" y="2512350"/>
            <a:ext cx="103925" cy="108000"/>
          </a:xfrm>
          <a:prstGeom prst="rect">
            <a:avLst/>
          </a:prstGeom>
        </p:spPr>
      </p:pic>
      <p:pic>
        <p:nvPicPr>
          <p:cNvPr id="30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53" y="2865304"/>
            <a:ext cx="103925" cy="108000"/>
          </a:xfrm>
          <a:prstGeom prst="rect">
            <a:avLst/>
          </a:prstGeom>
        </p:spPr>
      </p:pic>
      <p:graphicFrame>
        <p:nvGraphicFramePr>
          <p:cNvPr id="31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18828"/>
              </p:ext>
            </p:extLst>
          </p:nvPr>
        </p:nvGraphicFramePr>
        <p:xfrm>
          <a:off x="2344853" y="1904564"/>
          <a:ext cx="3729930" cy="2989685"/>
        </p:xfrm>
        <a:graphic>
          <a:graphicData uri="http://schemas.openxmlformats.org/drawingml/2006/table">
            <a:tbl>
              <a:tblPr firstCol="1" bandRow="1">
                <a:tableStyleId>{2D5ABB26-0587-4C30-8999-92F81FD0307C}</a:tableStyleId>
              </a:tblPr>
              <a:tblGrid>
                <a:gridCol w="1034273">
                  <a:extLst>
                    <a:ext uri="{9D8B030D-6E8A-4147-A177-3AD203B41FA5}">
                      <a16:colId xmlns:a16="http://schemas.microsoft.com/office/drawing/2014/main" val="90240664"/>
                    </a:ext>
                  </a:extLst>
                </a:gridCol>
                <a:gridCol w="2695657">
                  <a:extLst>
                    <a:ext uri="{9D8B030D-6E8A-4147-A177-3AD203B41FA5}">
                      <a16:colId xmlns:a16="http://schemas.microsoft.com/office/drawing/2014/main" val="409783799"/>
                    </a:ext>
                  </a:extLst>
                </a:gridCol>
              </a:tblGrid>
              <a:tr h="279362"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实例名称：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9620508"/>
                  </a:ext>
                </a:extLst>
              </a:tr>
              <a:tr h="279362"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支持语言：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下拉菜单、多选</a:t>
                      </a:r>
                      <a:endParaRPr lang="en-US" altLang="zh-CN" sz="1000" b="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8934653"/>
                  </a:ext>
                </a:extLst>
              </a:tr>
              <a:tr h="279362"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支持渠道：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下拉菜单、多选</a:t>
                      </a:r>
                      <a:endParaRPr lang="en-US" altLang="zh-CN" sz="1000" b="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1718903"/>
                  </a:ext>
                </a:extLst>
              </a:tr>
              <a:tr h="279362"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发布地址：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656551"/>
                  </a:ext>
                </a:extLst>
              </a:tr>
              <a:tr h="279362"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实例模板：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下拉菜单、单选</a:t>
                      </a:r>
                      <a:endParaRPr lang="en-US" altLang="zh-CN" sz="1000" b="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2976584"/>
                  </a:ext>
                </a:extLst>
              </a:tr>
              <a:tr h="1389485"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实例描述：</a:t>
                      </a:r>
                      <a:endParaRPr lang="zh-CN" altLang="en-US" sz="10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zh-CN" sz="10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6706529"/>
                  </a:ext>
                </a:extLst>
              </a:tr>
            </a:tbl>
          </a:graphicData>
        </a:graphic>
      </p:graphicFrame>
      <p:sp>
        <p:nvSpPr>
          <p:cNvPr id="32" name="圆角矩形 40"/>
          <p:cNvSpPr/>
          <p:nvPr/>
        </p:nvSpPr>
        <p:spPr>
          <a:xfrm>
            <a:off x="5212620" y="4936275"/>
            <a:ext cx="642183" cy="237249"/>
          </a:xfrm>
          <a:prstGeom prst="roundRect">
            <a:avLst/>
          </a:prstGeom>
          <a:solidFill>
            <a:srgbClr val="169BD5"/>
          </a:solidFill>
          <a:ln/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bg1"/>
                </a:solidFill>
              </a:rPr>
              <a:t>更新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圆角矩形 41"/>
          <p:cNvSpPr/>
          <p:nvPr/>
        </p:nvSpPr>
        <p:spPr>
          <a:xfrm>
            <a:off x="2896255" y="4926860"/>
            <a:ext cx="642183" cy="237249"/>
          </a:xfrm>
          <a:prstGeom prst="roundRect">
            <a:avLst/>
          </a:prstGeom>
          <a:ln w="9525">
            <a:solidFill>
              <a:srgbClr val="169BD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rgbClr val="409EFF"/>
                </a:solidFill>
              </a:rPr>
              <a:t> </a:t>
            </a:r>
            <a:r>
              <a:rPr lang="zh-CN" altLang="en-US" sz="900" dirty="0" smtClean="0">
                <a:solidFill>
                  <a:srgbClr val="169BD5"/>
                </a:solidFill>
              </a:rPr>
              <a:t>取消</a:t>
            </a:r>
            <a:endParaRPr lang="zh-CN" altLang="en-US" sz="900" dirty="0">
              <a:solidFill>
                <a:srgbClr val="169BD5"/>
              </a:solidFill>
            </a:endParaRPr>
          </a:p>
        </p:txBody>
      </p:sp>
      <p:sp>
        <p:nvSpPr>
          <p:cNvPr id="34" name="矩形 42"/>
          <p:cNvSpPr/>
          <p:nvPr/>
        </p:nvSpPr>
        <p:spPr>
          <a:xfrm>
            <a:off x="3441287" y="1966096"/>
            <a:ext cx="2396066" cy="20781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35" name="矩形 43"/>
          <p:cNvSpPr/>
          <p:nvPr/>
        </p:nvSpPr>
        <p:spPr>
          <a:xfrm>
            <a:off x="3441287" y="2278507"/>
            <a:ext cx="2396066" cy="20781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36" name="矩形 44"/>
          <p:cNvSpPr/>
          <p:nvPr/>
        </p:nvSpPr>
        <p:spPr>
          <a:xfrm>
            <a:off x="3441287" y="2603180"/>
            <a:ext cx="2396066" cy="20781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37" name="矩形 45"/>
          <p:cNvSpPr/>
          <p:nvPr/>
        </p:nvSpPr>
        <p:spPr>
          <a:xfrm>
            <a:off x="3441287" y="2915591"/>
            <a:ext cx="2396066" cy="20781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38" name="矩形 46"/>
          <p:cNvSpPr/>
          <p:nvPr/>
        </p:nvSpPr>
        <p:spPr>
          <a:xfrm>
            <a:off x="3441287" y="3245234"/>
            <a:ext cx="2396066" cy="20781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39" name="矩形 47"/>
          <p:cNvSpPr/>
          <p:nvPr/>
        </p:nvSpPr>
        <p:spPr>
          <a:xfrm>
            <a:off x="3441287" y="3549178"/>
            <a:ext cx="2396066" cy="12311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40" name="等腰三角形 26"/>
          <p:cNvSpPr/>
          <p:nvPr/>
        </p:nvSpPr>
        <p:spPr>
          <a:xfrm rot="10800000">
            <a:off x="5609344" y="2346298"/>
            <a:ext cx="152400" cy="85501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8"/>
          <p:cNvSpPr/>
          <p:nvPr/>
        </p:nvSpPr>
        <p:spPr>
          <a:xfrm rot="10800000">
            <a:off x="5609344" y="3319965"/>
            <a:ext cx="152400" cy="85501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9"/>
          <p:cNvSpPr/>
          <p:nvPr/>
        </p:nvSpPr>
        <p:spPr>
          <a:xfrm rot="10800000">
            <a:off x="5609344" y="2683956"/>
            <a:ext cx="152400" cy="85501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0"/>
          <p:cNvSpPr/>
          <p:nvPr/>
        </p:nvSpPr>
        <p:spPr>
          <a:xfrm>
            <a:off x="8242840" y="3201340"/>
            <a:ext cx="1123102" cy="829122"/>
          </a:xfrm>
          <a:prstGeom prst="roundRect">
            <a:avLst/>
          </a:prstGeom>
          <a:solidFill>
            <a:srgbClr val="169BD5"/>
          </a:solidFill>
          <a:ln/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</a:rPr>
              <a:t>部署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281479" y="180157"/>
            <a:ext cx="4793441" cy="61299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zh-CN" sz="2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</a:t>
            </a:r>
            <a:r>
              <a:rPr lang="en-US" altLang="zh-CN" sz="2800" b="1" cap="all" noProof="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.1 </a:t>
            </a:r>
            <a:r>
              <a:rPr lang="zh-CN" altLang="en-US" sz="28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对</a:t>
            </a:r>
            <a:r>
              <a:rPr lang="zh-CN" altLang="en-US" sz="2800" b="1" cap="all" dirty="0">
                <a:latin typeface="Arial" panose="020B0604020202020204" pitchFamily="34" charset="0"/>
                <a:cs typeface="Arial" panose="020B0604020202020204" pitchFamily="34" charset="0"/>
              </a:rPr>
              <a:t>话模块实例化系统</a:t>
            </a:r>
            <a:endParaRPr kumimoji="0" lang="zh-CN" altLang="en-US" sz="2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5029" y="5630308"/>
            <a:ext cx="104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latin typeface="+mn-ea"/>
              </a:rPr>
              <a:t>登录系统后，如果你想操作话术需要选择所要管理的项目，然后才能对话术进行操作。</a:t>
            </a:r>
          </a:p>
          <a:p>
            <a:endParaRPr lang="zh-CN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60532" y="1253065"/>
            <a:ext cx="9064085" cy="5231711"/>
          </a:xfrm>
          <a:prstGeom prst="rect">
            <a:avLst/>
          </a:prstGeom>
          <a:solidFill>
            <a:srgbClr val="F5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4618" y="1509204"/>
            <a:ext cx="1377096" cy="4975572"/>
          </a:xfrm>
          <a:prstGeom prst="rect">
            <a:avLst/>
          </a:prstGeom>
          <a:solidFill>
            <a:srgbClr val="2F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5799" y="931333"/>
            <a:ext cx="10439999" cy="321733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5800" y="942159"/>
            <a:ext cx="1043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1"/>
                </a:solidFill>
                <a:latin typeface="+mj-ea"/>
                <a:ea typeface="+mj-ea"/>
              </a:rPr>
              <a:t>DM</a:t>
            </a:r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对话模块实例管理</a:t>
            </a:r>
            <a:endParaRPr lang="zh-CN" altLang="zh-CN" sz="12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4618" y="1968071"/>
            <a:ext cx="1375914" cy="344704"/>
          </a:xfrm>
          <a:prstGeom prst="rect">
            <a:avLst/>
          </a:prstGeom>
          <a:solidFill>
            <a:srgbClr val="293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73667" y="1445836"/>
            <a:ext cx="1088047" cy="211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实例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&gt;</a:t>
            </a:r>
          </a:p>
          <a:p>
            <a:pPr>
              <a:lnSpc>
                <a:spcPct val="250000"/>
              </a:lnSpc>
            </a:pP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MOLI &gt;</a:t>
            </a:r>
          </a:p>
          <a:p>
            <a:pPr>
              <a:lnSpc>
                <a:spcPct val="250000"/>
              </a:lnSpc>
            </a:pP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    LENA &gt;</a:t>
            </a:r>
          </a:p>
          <a:p>
            <a:pPr>
              <a:lnSpc>
                <a:spcPct val="250000"/>
              </a:lnSpc>
            </a:pP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小翼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&gt;</a:t>
            </a:r>
          </a:p>
          <a:p>
            <a:pPr>
              <a:lnSpc>
                <a:spcPct val="250000"/>
              </a:lnSpc>
            </a:pP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 </a:t>
            </a:r>
          </a:p>
        </p:txBody>
      </p:sp>
      <p:sp>
        <p:nvSpPr>
          <p:cNvPr id="13" name="Freeform 116"/>
          <p:cNvSpPr>
            <a:spLocks noChangeAspect="1" noEditPoints="1"/>
          </p:cNvSpPr>
          <p:nvPr/>
        </p:nvSpPr>
        <p:spPr bwMode="auto">
          <a:xfrm>
            <a:off x="823227" y="1665871"/>
            <a:ext cx="156240" cy="126000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等线" panose="020F0502020204030204"/>
              <a:ea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693" y="2082166"/>
            <a:ext cx="103925" cy="108000"/>
          </a:xfrm>
          <a:prstGeom prst="rect">
            <a:avLst/>
          </a:prstGeom>
        </p:spPr>
      </p:pic>
      <p:sp>
        <p:nvSpPr>
          <p:cNvPr id="4" name="笑脸 3"/>
          <p:cNvSpPr/>
          <p:nvPr/>
        </p:nvSpPr>
        <p:spPr>
          <a:xfrm>
            <a:off x="10653070" y="1000796"/>
            <a:ext cx="192729" cy="177505"/>
          </a:xfrm>
          <a:prstGeom prst="smileyFac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083386" y="936735"/>
            <a:ext cx="6354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u="sng" dirty="0" smtClean="0">
                <a:solidFill>
                  <a:schemeClr val="bg1"/>
                </a:solidFill>
                <a:latin typeface="+mn-ea"/>
              </a:rPr>
              <a:t>User01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436" y="1253065"/>
            <a:ext cx="10442363" cy="3266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"/>
          <p:cNvSpPr/>
          <p:nvPr/>
        </p:nvSpPr>
        <p:spPr>
          <a:xfrm>
            <a:off x="689346" y="1257414"/>
            <a:ext cx="796744" cy="237249"/>
          </a:xfrm>
          <a:prstGeom prst="roundRect">
            <a:avLst/>
          </a:prstGeom>
          <a:solidFill>
            <a:srgbClr val="169BD5"/>
          </a:solidFill>
          <a:ln/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bg1"/>
                </a:solidFill>
              </a:rPr>
              <a:t>    添加实例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圆角矩形 2"/>
          <p:cNvSpPr/>
          <p:nvPr/>
        </p:nvSpPr>
        <p:spPr>
          <a:xfrm>
            <a:off x="1517690" y="1257414"/>
            <a:ext cx="1012490" cy="237249"/>
          </a:xfrm>
          <a:prstGeom prst="roundRect">
            <a:avLst/>
          </a:prstGeom>
          <a:solidFill>
            <a:srgbClr val="169BD5"/>
          </a:solidFill>
          <a:ln/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bg1"/>
                </a:solidFill>
              </a:rPr>
              <a:t>    添加话术分类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圆角矩形 2"/>
          <p:cNvSpPr/>
          <p:nvPr/>
        </p:nvSpPr>
        <p:spPr>
          <a:xfrm>
            <a:off x="2566777" y="1264012"/>
            <a:ext cx="1012490" cy="237249"/>
          </a:xfrm>
          <a:prstGeom prst="roundRect">
            <a:avLst/>
          </a:prstGeom>
          <a:solidFill>
            <a:srgbClr val="169BD5"/>
          </a:solidFill>
          <a:ln/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bg1"/>
                </a:solidFill>
              </a:rPr>
              <a:t>    添加复杂流程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pic>
        <p:nvPicPr>
          <p:cNvPr id="29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50" y="2512350"/>
            <a:ext cx="103925" cy="108000"/>
          </a:xfrm>
          <a:prstGeom prst="rect">
            <a:avLst/>
          </a:prstGeom>
        </p:spPr>
      </p:pic>
      <p:pic>
        <p:nvPicPr>
          <p:cNvPr id="30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53" y="2865304"/>
            <a:ext cx="103925" cy="1080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1322773" y="1445836"/>
            <a:ext cx="2521258" cy="6365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24"/>
          <p:cNvGrpSpPr/>
          <p:nvPr/>
        </p:nvGrpSpPr>
        <p:grpSpPr>
          <a:xfrm>
            <a:off x="3924442" y="1888551"/>
            <a:ext cx="4685503" cy="3966228"/>
            <a:chOff x="3752337" y="1587740"/>
            <a:chExt cx="5273981" cy="4230452"/>
          </a:xfrm>
        </p:grpSpPr>
        <p:sp>
          <p:nvSpPr>
            <p:cNvPr id="43" name="矩形 30"/>
            <p:cNvSpPr/>
            <p:nvPr/>
          </p:nvSpPr>
          <p:spPr>
            <a:xfrm>
              <a:off x="3752337" y="1587740"/>
              <a:ext cx="5273981" cy="423045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31"/>
            <p:cNvSpPr/>
            <p:nvPr/>
          </p:nvSpPr>
          <p:spPr>
            <a:xfrm>
              <a:off x="3752337" y="1587740"/>
              <a:ext cx="5273981" cy="336695"/>
            </a:xfrm>
            <a:prstGeom prst="rect">
              <a:avLst/>
            </a:prstGeom>
            <a:solidFill>
              <a:srgbClr val="3C8DBC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/>
                <a:t>添</a:t>
              </a:r>
              <a:r>
                <a:rPr lang="zh-CN" altLang="en-US" sz="1200" b="1" dirty="0" smtClean="0"/>
                <a:t>加实例</a:t>
              </a:r>
              <a:endParaRPr lang="en-US" altLang="zh-CN" sz="1200" b="1" dirty="0"/>
            </a:p>
          </p:txBody>
        </p:sp>
      </p:grpSp>
      <p:graphicFrame>
        <p:nvGraphicFramePr>
          <p:cNvPr id="47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10043"/>
              </p:ext>
            </p:extLst>
          </p:nvPr>
        </p:nvGraphicFramePr>
        <p:xfrm>
          <a:off x="4402228" y="2359233"/>
          <a:ext cx="3729930" cy="2989685"/>
        </p:xfrm>
        <a:graphic>
          <a:graphicData uri="http://schemas.openxmlformats.org/drawingml/2006/table">
            <a:tbl>
              <a:tblPr firstCol="1" bandRow="1">
                <a:tableStyleId>{2D5ABB26-0587-4C30-8999-92F81FD0307C}</a:tableStyleId>
              </a:tblPr>
              <a:tblGrid>
                <a:gridCol w="1034273">
                  <a:extLst>
                    <a:ext uri="{9D8B030D-6E8A-4147-A177-3AD203B41FA5}">
                      <a16:colId xmlns:a16="http://schemas.microsoft.com/office/drawing/2014/main" val="90240664"/>
                    </a:ext>
                  </a:extLst>
                </a:gridCol>
                <a:gridCol w="2695657">
                  <a:extLst>
                    <a:ext uri="{9D8B030D-6E8A-4147-A177-3AD203B41FA5}">
                      <a16:colId xmlns:a16="http://schemas.microsoft.com/office/drawing/2014/main" val="409783799"/>
                    </a:ext>
                  </a:extLst>
                </a:gridCol>
              </a:tblGrid>
              <a:tr h="279362"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实例名称：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9620508"/>
                  </a:ext>
                </a:extLst>
              </a:tr>
              <a:tr h="279362"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支持语言：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下拉菜单、多选</a:t>
                      </a:r>
                      <a:endParaRPr lang="en-US" altLang="zh-CN" sz="1000" b="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8934653"/>
                  </a:ext>
                </a:extLst>
              </a:tr>
              <a:tr h="279362"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支持渠道：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下拉菜单、多选</a:t>
                      </a:r>
                      <a:endParaRPr lang="en-US" altLang="zh-CN" sz="1000" b="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1718903"/>
                  </a:ext>
                </a:extLst>
              </a:tr>
              <a:tr h="279362"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发布地址：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656551"/>
                  </a:ext>
                </a:extLst>
              </a:tr>
              <a:tr h="279362"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实例模板：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下拉菜单、单选</a:t>
                      </a:r>
                      <a:endParaRPr lang="en-US" altLang="zh-CN" sz="1000" b="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2976584"/>
                  </a:ext>
                </a:extLst>
              </a:tr>
              <a:tr h="1389485"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实例描述：</a:t>
                      </a:r>
                      <a:endParaRPr lang="zh-CN" altLang="en-US" sz="10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zh-CN" sz="10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6706529"/>
                  </a:ext>
                </a:extLst>
              </a:tr>
            </a:tbl>
          </a:graphicData>
        </a:graphic>
      </p:graphicFrame>
      <p:sp>
        <p:nvSpPr>
          <p:cNvPr id="48" name="圆角矩形 40"/>
          <p:cNvSpPr/>
          <p:nvPr/>
        </p:nvSpPr>
        <p:spPr>
          <a:xfrm>
            <a:off x="6896945" y="5381529"/>
            <a:ext cx="642183" cy="237249"/>
          </a:xfrm>
          <a:prstGeom prst="roundRect">
            <a:avLst/>
          </a:prstGeom>
          <a:solidFill>
            <a:srgbClr val="169BD5"/>
          </a:solidFill>
          <a:ln/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bg1"/>
                </a:solidFill>
              </a:rPr>
              <a:t> 添加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圆角矩形 41"/>
          <p:cNvSpPr/>
          <p:nvPr/>
        </p:nvSpPr>
        <p:spPr>
          <a:xfrm>
            <a:off x="4953630" y="5381529"/>
            <a:ext cx="642183" cy="237249"/>
          </a:xfrm>
          <a:prstGeom prst="roundRect">
            <a:avLst/>
          </a:prstGeom>
          <a:ln w="9525">
            <a:solidFill>
              <a:srgbClr val="169BD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rgbClr val="409EFF"/>
                </a:solidFill>
              </a:rPr>
              <a:t> </a:t>
            </a:r>
            <a:r>
              <a:rPr lang="zh-CN" altLang="en-US" sz="900" dirty="0" smtClean="0">
                <a:solidFill>
                  <a:srgbClr val="169BD5"/>
                </a:solidFill>
              </a:rPr>
              <a:t>取消</a:t>
            </a:r>
            <a:endParaRPr lang="zh-CN" altLang="en-US" sz="900" dirty="0">
              <a:solidFill>
                <a:srgbClr val="169BD5"/>
              </a:solidFill>
            </a:endParaRPr>
          </a:p>
        </p:txBody>
      </p:sp>
      <p:sp>
        <p:nvSpPr>
          <p:cNvPr id="50" name="矩形 42"/>
          <p:cNvSpPr/>
          <p:nvPr/>
        </p:nvSpPr>
        <p:spPr>
          <a:xfrm>
            <a:off x="5498662" y="2420765"/>
            <a:ext cx="2396066" cy="20781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51" name="矩形 43"/>
          <p:cNvSpPr/>
          <p:nvPr/>
        </p:nvSpPr>
        <p:spPr>
          <a:xfrm>
            <a:off x="5498662" y="2733176"/>
            <a:ext cx="2396066" cy="20781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52" name="矩形 44"/>
          <p:cNvSpPr/>
          <p:nvPr/>
        </p:nvSpPr>
        <p:spPr>
          <a:xfrm>
            <a:off x="5498662" y="3057849"/>
            <a:ext cx="2396066" cy="20781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53" name="矩形 45"/>
          <p:cNvSpPr/>
          <p:nvPr/>
        </p:nvSpPr>
        <p:spPr>
          <a:xfrm>
            <a:off x="5498662" y="3370260"/>
            <a:ext cx="2396066" cy="20781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54" name="矩形 46"/>
          <p:cNvSpPr/>
          <p:nvPr/>
        </p:nvSpPr>
        <p:spPr>
          <a:xfrm>
            <a:off x="5498662" y="3699903"/>
            <a:ext cx="2396066" cy="20781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55" name="矩形 47"/>
          <p:cNvSpPr/>
          <p:nvPr/>
        </p:nvSpPr>
        <p:spPr>
          <a:xfrm>
            <a:off x="5498662" y="4003847"/>
            <a:ext cx="2396066" cy="12311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56" name="等腰三角形 26"/>
          <p:cNvSpPr/>
          <p:nvPr/>
        </p:nvSpPr>
        <p:spPr>
          <a:xfrm rot="10800000">
            <a:off x="7666719" y="2800967"/>
            <a:ext cx="152400" cy="85501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48"/>
          <p:cNvSpPr/>
          <p:nvPr/>
        </p:nvSpPr>
        <p:spPr>
          <a:xfrm rot="10800000">
            <a:off x="7666719" y="3774634"/>
            <a:ext cx="152400" cy="85501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49"/>
          <p:cNvSpPr/>
          <p:nvPr/>
        </p:nvSpPr>
        <p:spPr>
          <a:xfrm rot="10800000">
            <a:off x="7666719" y="3138625"/>
            <a:ext cx="152400" cy="85501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04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281479" y="180157"/>
            <a:ext cx="4793441" cy="61299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zh-CN" sz="2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</a:t>
            </a:r>
            <a:r>
              <a:rPr lang="en-US" altLang="zh-CN" sz="2800" b="1" cap="all" noProof="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.1 </a:t>
            </a:r>
            <a:r>
              <a:rPr lang="zh-CN" altLang="en-US" sz="28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对</a:t>
            </a:r>
            <a:r>
              <a:rPr lang="zh-CN" altLang="en-US" sz="2800" b="1" cap="all" dirty="0">
                <a:latin typeface="Arial" panose="020B0604020202020204" pitchFamily="34" charset="0"/>
                <a:cs typeface="Arial" panose="020B0604020202020204" pitchFamily="34" charset="0"/>
              </a:rPr>
              <a:t>话模块实例化系统</a:t>
            </a:r>
            <a:endParaRPr kumimoji="0" lang="zh-CN" altLang="en-US" sz="2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5029" y="5630308"/>
            <a:ext cx="104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latin typeface="+mn-ea"/>
              </a:rPr>
              <a:t>登录系统后，如果你想操作话术需要选择所要管理的项目，然后才能对话术进行操作。</a:t>
            </a:r>
          </a:p>
          <a:p>
            <a:endParaRPr lang="zh-CN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60532" y="1253065"/>
            <a:ext cx="9064085" cy="5231711"/>
          </a:xfrm>
          <a:prstGeom prst="rect">
            <a:avLst/>
          </a:prstGeom>
          <a:solidFill>
            <a:srgbClr val="F5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4618" y="1509204"/>
            <a:ext cx="1377096" cy="4975572"/>
          </a:xfrm>
          <a:prstGeom prst="rect">
            <a:avLst/>
          </a:prstGeom>
          <a:solidFill>
            <a:srgbClr val="2F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5799" y="931333"/>
            <a:ext cx="10439999" cy="321733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5800" y="942159"/>
            <a:ext cx="1043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1"/>
                </a:solidFill>
                <a:latin typeface="+mj-ea"/>
                <a:ea typeface="+mj-ea"/>
              </a:rPr>
              <a:t>DM</a:t>
            </a:r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对话模块实例管理</a:t>
            </a:r>
            <a:endParaRPr lang="zh-CN" altLang="zh-CN" sz="12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9346" y="3572143"/>
            <a:ext cx="1375914" cy="344704"/>
          </a:xfrm>
          <a:prstGeom prst="rect">
            <a:avLst/>
          </a:prstGeom>
          <a:solidFill>
            <a:srgbClr val="293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73667" y="1445836"/>
            <a:ext cx="1225474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实例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&gt;</a:t>
            </a:r>
          </a:p>
          <a:p>
            <a:pPr>
              <a:lnSpc>
                <a:spcPct val="250000"/>
              </a:lnSpc>
            </a:pP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MOLI &gt;</a:t>
            </a:r>
          </a:p>
          <a:p>
            <a:pPr>
              <a:lnSpc>
                <a:spcPct val="250000"/>
              </a:lnSpc>
            </a:pP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    LENA &gt;</a:t>
            </a:r>
          </a:p>
          <a:p>
            <a:pPr>
              <a:lnSpc>
                <a:spcPct val="250000"/>
              </a:lnSpc>
            </a:pP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小翼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&lt;</a:t>
            </a:r>
          </a:p>
          <a:p>
            <a:pPr>
              <a:lnSpc>
                <a:spcPct val="250000"/>
              </a:lnSpc>
            </a:pPr>
            <a:r>
              <a:rPr lang="en-US" altLang="zh-CN" sz="105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     </a:t>
            </a: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系统话术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&gt;</a:t>
            </a:r>
          </a:p>
          <a:p>
            <a:pPr>
              <a:lnSpc>
                <a:spcPct val="250000"/>
              </a:lnSpc>
            </a:pP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       Greeting</a:t>
            </a:r>
          </a:p>
          <a:p>
            <a:pPr>
              <a:lnSpc>
                <a:spcPct val="250000"/>
              </a:lnSpc>
            </a:pP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      </a:t>
            </a:r>
          </a:p>
          <a:p>
            <a:pPr>
              <a:lnSpc>
                <a:spcPct val="250000"/>
              </a:lnSpc>
            </a:pPr>
            <a:r>
              <a:rPr lang="en-US" altLang="zh-CN" sz="105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复杂流程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&gt;</a:t>
            </a:r>
            <a:endParaRPr lang="en-US" altLang="zh-CN" sz="105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50000"/>
              </a:lnSpc>
            </a:pPr>
            <a:endParaRPr lang="en-US" altLang="zh-CN" sz="105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 </a:t>
            </a:r>
          </a:p>
        </p:txBody>
      </p:sp>
      <p:sp>
        <p:nvSpPr>
          <p:cNvPr id="13" name="Freeform 116"/>
          <p:cNvSpPr>
            <a:spLocks noChangeAspect="1" noEditPoints="1"/>
          </p:cNvSpPr>
          <p:nvPr/>
        </p:nvSpPr>
        <p:spPr bwMode="auto">
          <a:xfrm>
            <a:off x="823227" y="1665871"/>
            <a:ext cx="156240" cy="126000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等线" panose="020F0502020204030204"/>
              <a:ea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693" y="2082166"/>
            <a:ext cx="103925" cy="108000"/>
          </a:xfrm>
          <a:prstGeom prst="rect">
            <a:avLst/>
          </a:prstGeom>
        </p:spPr>
      </p:pic>
      <p:sp>
        <p:nvSpPr>
          <p:cNvPr id="4" name="笑脸 3"/>
          <p:cNvSpPr/>
          <p:nvPr/>
        </p:nvSpPr>
        <p:spPr>
          <a:xfrm>
            <a:off x="10653070" y="1000796"/>
            <a:ext cx="192729" cy="177505"/>
          </a:xfrm>
          <a:prstGeom prst="smileyFac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083386" y="936735"/>
            <a:ext cx="6354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u="sng" dirty="0" smtClean="0">
                <a:solidFill>
                  <a:schemeClr val="bg1"/>
                </a:solidFill>
                <a:latin typeface="+mn-ea"/>
              </a:rPr>
              <a:t>User01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436" y="1253065"/>
            <a:ext cx="10442363" cy="3266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"/>
          <p:cNvSpPr/>
          <p:nvPr/>
        </p:nvSpPr>
        <p:spPr>
          <a:xfrm>
            <a:off x="689346" y="1257414"/>
            <a:ext cx="796744" cy="237249"/>
          </a:xfrm>
          <a:prstGeom prst="roundRect">
            <a:avLst/>
          </a:prstGeom>
          <a:solidFill>
            <a:srgbClr val="169BD5"/>
          </a:solidFill>
          <a:ln/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bg1"/>
                </a:solidFill>
              </a:rPr>
              <a:t>    添加实例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圆角矩形 2"/>
          <p:cNvSpPr/>
          <p:nvPr/>
        </p:nvSpPr>
        <p:spPr>
          <a:xfrm>
            <a:off x="1517690" y="1257414"/>
            <a:ext cx="1012490" cy="237249"/>
          </a:xfrm>
          <a:prstGeom prst="roundRect">
            <a:avLst/>
          </a:prstGeom>
          <a:solidFill>
            <a:srgbClr val="169BD5"/>
          </a:solidFill>
          <a:ln/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bg1"/>
                </a:solidFill>
              </a:rPr>
              <a:t>    添加话术分类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圆角矩形 2"/>
          <p:cNvSpPr/>
          <p:nvPr/>
        </p:nvSpPr>
        <p:spPr>
          <a:xfrm>
            <a:off x="2566777" y="1264012"/>
            <a:ext cx="1012490" cy="237249"/>
          </a:xfrm>
          <a:prstGeom prst="roundRect">
            <a:avLst/>
          </a:prstGeom>
          <a:solidFill>
            <a:srgbClr val="169BD5"/>
          </a:solidFill>
          <a:ln/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bg1"/>
                </a:solidFill>
              </a:rPr>
              <a:t>    添加复杂流程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pic>
        <p:nvPicPr>
          <p:cNvPr id="29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50" y="2512350"/>
            <a:ext cx="103925" cy="108000"/>
          </a:xfrm>
          <a:prstGeom prst="rect">
            <a:avLst/>
          </a:prstGeom>
        </p:spPr>
      </p:pic>
      <p:pic>
        <p:nvPicPr>
          <p:cNvPr id="30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53" y="2865304"/>
            <a:ext cx="103925" cy="108000"/>
          </a:xfrm>
          <a:prstGeom prst="rect">
            <a:avLst/>
          </a:prstGeom>
        </p:spPr>
      </p:pic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7" y="3261748"/>
            <a:ext cx="188997" cy="1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70" y="4467731"/>
            <a:ext cx="172010" cy="17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圆角矩形 42"/>
          <p:cNvSpPr/>
          <p:nvPr/>
        </p:nvSpPr>
        <p:spPr>
          <a:xfrm>
            <a:off x="2350763" y="1686856"/>
            <a:ext cx="7865706" cy="1505848"/>
          </a:xfrm>
          <a:prstGeom prst="roundRect">
            <a:avLst>
              <a:gd name="adj" fmla="val 369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43"/>
          <p:cNvSpPr txBox="1"/>
          <p:nvPr/>
        </p:nvSpPr>
        <p:spPr>
          <a:xfrm>
            <a:off x="2595247" y="2028999"/>
            <a:ext cx="1800000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</a:t>
            </a:r>
          </a:p>
        </p:txBody>
      </p:sp>
      <p:sp>
        <p:nvSpPr>
          <p:cNvPr id="41" name="文本框 44"/>
          <p:cNvSpPr txBox="1"/>
          <p:nvPr/>
        </p:nvSpPr>
        <p:spPr>
          <a:xfrm>
            <a:off x="4135170" y="2028999"/>
            <a:ext cx="17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i="1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欢迎话术，问候语</a:t>
            </a:r>
          </a:p>
        </p:txBody>
      </p:sp>
      <p:sp>
        <p:nvSpPr>
          <p:cNvPr id="44" name="文本框 45"/>
          <p:cNvSpPr txBox="1"/>
          <p:nvPr/>
        </p:nvSpPr>
        <p:spPr>
          <a:xfrm>
            <a:off x="2636155" y="2350170"/>
            <a:ext cx="17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Close</a:t>
            </a:r>
          </a:p>
        </p:txBody>
      </p:sp>
      <p:sp>
        <p:nvSpPr>
          <p:cNvPr id="45" name="文本框 46"/>
          <p:cNvSpPr txBox="1"/>
          <p:nvPr/>
        </p:nvSpPr>
        <p:spPr>
          <a:xfrm>
            <a:off x="4367953" y="2350170"/>
            <a:ext cx="1728000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i="1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再见话术</a:t>
            </a:r>
            <a:endParaRPr lang="en-US" altLang="zh-CN" sz="1200" i="1" dirty="0"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80" name="Straight Arrow Connector 79"/>
          <p:cNvCxnSpPr>
            <a:stCxn id="27" idx="2"/>
          </p:cNvCxnSpPr>
          <p:nvPr/>
        </p:nvCxnSpPr>
        <p:spPr>
          <a:xfrm>
            <a:off x="2023935" y="1494663"/>
            <a:ext cx="542842" cy="192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81056" y="1579751"/>
            <a:ext cx="3388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可增加和修订系统话术分类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1879939" y="3192704"/>
            <a:ext cx="420746" cy="295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2" descr="See the source imag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8" y="3660608"/>
            <a:ext cx="188997" cy="1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/>
          <p:cNvSpPr/>
          <p:nvPr/>
        </p:nvSpPr>
        <p:spPr>
          <a:xfrm>
            <a:off x="2647188" y="2719502"/>
            <a:ext cx="1241231" cy="2538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Rounded Rectangle 84"/>
          <p:cNvSpPr/>
          <p:nvPr/>
        </p:nvSpPr>
        <p:spPr>
          <a:xfrm>
            <a:off x="4220537" y="2699706"/>
            <a:ext cx="3511913" cy="2538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角矩形 2"/>
          <p:cNvSpPr/>
          <p:nvPr/>
        </p:nvSpPr>
        <p:spPr>
          <a:xfrm>
            <a:off x="8159667" y="3274537"/>
            <a:ext cx="1012490" cy="237249"/>
          </a:xfrm>
          <a:prstGeom prst="roundRect">
            <a:avLst/>
          </a:prstGeom>
          <a:solidFill>
            <a:srgbClr val="169BD5"/>
          </a:solidFill>
          <a:ln/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bg1"/>
                </a:solidFill>
              </a:rPr>
              <a:t>Apply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7" name="圆角矩形 2"/>
          <p:cNvSpPr/>
          <p:nvPr/>
        </p:nvSpPr>
        <p:spPr>
          <a:xfrm>
            <a:off x="9240354" y="3267628"/>
            <a:ext cx="976115" cy="237249"/>
          </a:xfrm>
          <a:prstGeom prst="roundRect">
            <a:avLst/>
          </a:prstGeom>
          <a:solidFill>
            <a:srgbClr val="169BD5"/>
          </a:solidFill>
          <a:ln/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bg1"/>
                </a:solidFill>
              </a:rPr>
              <a:t>Revert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8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281479" y="180157"/>
            <a:ext cx="4793441" cy="61299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zh-CN" sz="2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</a:t>
            </a:r>
            <a:r>
              <a:rPr lang="en-US" altLang="zh-CN" sz="2800" b="1" cap="all" noProof="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.1 </a:t>
            </a:r>
            <a:r>
              <a:rPr lang="zh-CN" altLang="en-US" sz="28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对</a:t>
            </a:r>
            <a:r>
              <a:rPr lang="zh-CN" altLang="en-US" sz="2800" b="1" cap="all" dirty="0">
                <a:latin typeface="Arial" panose="020B0604020202020204" pitchFamily="34" charset="0"/>
                <a:cs typeface="Arial" panose="020B0604020202020204" pitchFamily="34" charset="0"/>
              </a:rPr>
              <a:t>话模块实例化系统</a:t>
            </a:r>
            <a:endParaRPr kumimoji="0" lang="zh-CN" altLang="en-US" sz="2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5029" y="5630308"/>
            <a:ext cx="104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latin typeface="+mn-ea"/>
              </a:rPr>
              <a:t>登录系统后，如果你想操作话术需要选择所要管理的项目，然后才能对话术进行操作。</a:t>
            </a:r>
          </a:p>
          <a:p>
            <a:endParaRPr lang="zh-CN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60532" y="1253065"/>
            <a:ext cx="9064085" cy="5231711"/>
          </a:xfrm>
          <a:prstGeom prst="rect">
            <a:avLst/>
          </a:prstGeom>
          <a:solidFill>
            <a:srgbClr val="F5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4618" y="1509204"/>
            <a:ext cx="1377096" cy="4975572"/>
          </a:xfrm>
          <a:prstGeom prst="rect">
            <a:avLst/>
          </a:prstGeom>
          <a:solidFill>
            <a:srgbClr val="2F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5799" y="931333"/>
            <a:ext cx="10439999" cy="321733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5800" y="942159"/>
            <a:ext cx="1043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1"/>
                </a:solidFill>
                <a:latin typeface="+mj-ea"/>
                <a:ea typeface="+mj-ea"/>
              </a:rPr>
              <a:t>DM</a:t>
            </a:r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对话模块实例管理</a:t>
            </a:r>
            <a:endParaRPr lang="zh-CN" altLang="zh-CN" sz="12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2945" y="3977005"/>
            <a:ext cx="1375914" cy="344704"/>
          </a:xfrm>
          <a:prstGeom prst="rect">
            <a:avLst/>
          </a:prstGeom>
          <a:solidFill>
            <a:srgbClr val="293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73667" y="1445836"/>
            <a:ext cx="1301303" cy="372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实例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&gt;</a:t>
            </a:r>
          </a:p>
          <a:p>
            <a:pPr>
              <a:lnSpc>
                <a:spcPct val="250000"/>
              </a:lnSpc>
            </a:pP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MOLI &gt;</a:t>
            </a:r>
          </a:p>
          <a:p>
            <a:pPr>
              <a:lnSpc>
                <a:spcPct val="250000"/>
              </a:lnSpc>
            </a:pP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    LENA &gt;</a:t>
            </a:r>
          </a:p>
          <a:p>
            <a:pPr>
              <a:lnSpc>
                <a:spcPct val="250000"/>
              </a:lnSpc>
            </a:pP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小翼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&lt;</a:t>
            </a:r>
          </a:p>
          <a:p>
            <a:pPr>
              <a:lnSpc>
                <a:spcPct val="250000"/>
              </a:lnSpc>
            </a:pPr>
            <a:r>
              <a:rPr lang="en-US" altLang="zh-CN" sz="105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     </a:t>
            </a: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系统话术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&gt;</a:t>
            </a:r>
          </a:p>
          <a:p>
            <a:pPr>
              <a:lnSpc>
                <a:spcPct val="250000"/>
              </a:lnSpc>
            </a:pP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      </a:t>
            </a: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复杂流程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&lt; </a:t>
            </a:r>
          </a:p>
          <a:p>
            <a:pPr>
              <a:lnSpc>
                <a:spcPct val="250000"/>
              </a:lnSpc>
            </a:pPr>
            <a:r>
              <a:rPr lang="en-US" altLang="zh-CN" sz="105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      </a:t>
            </a:r>
            <a:r>
              <a:rPr lang="en-US" altLang="zh-CN" sz="1050" b="1" dirty="0" err="1" smtClean="0">
                <a:solidFill>
                  <a:schemeClr val="bg1"/>
                </a:solidFill>
                <a:latin typeface="+mn-ea"/>
              </a:rPr>
              <a:t>Bot_act</a:t>
            </a:r>
            <a:endParaRPr lang="en-US" altLang="zh-CN" sz="105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50000"/>
              </a:lnSpc>
            </a:pPr>
            <a:endParaRPr lang="en-US" altLang="zh-CN" sz="105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 </a:t>
            </a:r>
          </a:p>
        </p:txBody>
      </p:sp>
      <p:sp>
        <p:nvSpPr>
          <p:cNvPr id="13" name="Freeform 116"/>
          <p:cNvSpPr>
            <a:spLocks noChangeAspect="1" noEditPoints="1"/>
          </p:cNvSpPr>
          <p:nvPr/>
        </p:nvSpPr>
        <p:spPr bwMode="auto">
          <a:xfrm>
            <a:off x="823227" y="1665871"/>
            <a:ext cx="156240" cy="126000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等线" panose="020F0502020204030204"/>
              <a:ea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693" y="2082166"/>
            <a:ext cx="103925" cy="108000"/>
          </a:xfrm>
          <a:prstGeom prst="rect">
            <a:avLst/>
          </a:prstGeom>
        </p:spPr>
      </p:pic>
      <p:sp>
        <p:nvSpPr>
          <p:cNvPr id="4" name="笑脸 3"/>
          <p:cNvSpPr/>
          <p:nvPr/>
        </p:nvSpPr>
        <p:spPr>
          <a:xfrm>
            <a:off x="10653070" y="1000796"/>
            <a:ext cx="192729" cy="177505"/>
          </a:xfrm>
          <a:prstGeom prst="smileyFac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083386" y="936735"/>
            <a:ext cx="6354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u="sng" dirty="0" smtClean="0">
                <a:solidFill>
                  <a:schemeClr val="bg1"/>
                </a:solidFill>
                <a:latin typeface="+mn-ea"/>
              </a:rPr>
              <a:t>User01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436" y="1253065"/>
            <a:ext cx="10442363" cy="3266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"/>
          <p:cNvSpPr/>
          <p:nvPr/>
        </p:nvSpPr>
        <p:spPr>
          <a:xfrm>
            <a:off x="689346" y="1257414"/>
            <a:ext cx="796744" cy="237249"/>
          </a:xfrm>
          <a:prstGeom prst="roundRect">
            <a:avLst/>
          </a:prstGeom>
          <a:solidFill>
            <a:srgbClr val="169BD5"/>
          </a:solidFill>
          <a:ln/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bg1"/>
                </a:solidFill>
              </a:rPr>
              <a:t>    添加实例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圆角矩形 2"/>
          <p:cNvSpPr/>
          <p:nvPr/>
        </p:nvSpPr>
        <p:spPr>
          <a:xfrm>
            <a:off x="1517690" y="1257414"/>
            <a:ext cx="1012490" cy="237249"/>
          </a:xfrm>
          <a:prstGeom prst="roundRect">
            <a:avLst/>
          </a:prstGeom>
          <a:solidFill>
            <a:srgbClr val="169BD5"/>
          </a:solidFill>
          <a:ln/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bg1"/>
                </a:solidFill>
              </a:rPr>
              <a:t>    添加话术分类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圆角矩形 2"/>
          <p:cNvSpPr/>
          <p:nvPr/>
        </p:nvSpPr>
        <p:spPr>
          <a:xfrm>
            <a:off x="2566777" y="1264012"/>
            <a:ext cx="1012490" cy="237249"/>
          </a:xfrm>
          <a:prstGeom prst="roundRect">
            <a:avLst/>
          </a:prstGeom>
          <a:solidFill>
            <a:srgbClr val="169BD5"/>
          </a:solidFill>
          <a:ln/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bg1"/>
                </a:solidFill>
              </a:rPr>
              <a:t>    添加复杂流程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pic>
        <p:nvPicPr>
          <p:cNvPr id="29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50" y="2512350"/>
            <a:ext cx="103925" cy="108000"/>
          </a:xfrm>
          <a:prstGeom prst="rect">
            <a:avLst/>
          </a:prstGeom>
        </p:spPr>
      </p:pic>
      <p:pic>
        <p:nvPicPr>
          <p:cNvPr id="30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53" y="2865304"/>
            <a:ext cx="103925" cy="108000"/>
          </a:xfrm>
          <a:prstGeom prst="rect">
            <a:avLst/>
          </a:prstGeom>
        </p:spPr>
      </p:pic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7" y="3261748"/>
            <a:ext cx="188997" cy="1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41" y="3641187"/>
            <a:ext cx="172010" cy="17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Straight Arrow Connector 79"/>
          <p:cNvCxnSpPr/>
          <p:nvPr/>
        </p:nvCxnSpPr>
        <p:spPr>
          <a:xfrm>
            <a:off x="2962137" y="1494663"/>
            <a:ext cx="335471" cy="234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See the source image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18" y="4069335"/>
            <a:ext cx="172010" cy="17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7580"/>
          <a:stretch/>
        </p:blipFill>
        <p:spPr>
          <a:xfrm>
            <a:off x="2061714" y="1803130"/>
            <a:ext cx="9035084" cy="433991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297608" y="1590697"/>
            <a:ext cx="3388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可增加和修订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复</a:t>
            </a:r>
            <a:r>
              <a:rPr lang="zh-CN" altLang="en-US" sz="1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杂流程</a:t>
            </a:r>
          </a:p>
        </p:txBody>
      </p:sp>
      <p:sp>
        <p:nvSpPr>
          <p:cNvPr id="49" name="圆角矩形 2"/>
          <p:cNvSpPr/>
          <p:nvPr/>
        </p:nvSpPr>
        <p:spPr>
          <a:xfrm>
            <a:off x="8923147" y="6156167"/>
            <a:ext cx="1012490" cy="237249"/>
          </a:xfrm>
          <a:prstGeom prst="roundRect">
            <a:avLst/>
          </a:prstGeom>
          <a:solidFill>
            <a:srgbClr val="169BD5"/>
          </a:solidFill>
          <a:ln/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bg1"/>
                </a:solidFill>
              </a:rPr>
              <a:t>Apply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圆角矩形 2"/>
          <p:cNvSpPr/>
          <p:nvPr/>
        </p:nvSpPr>
        <p:spPr>
          <a:xfrm>
            <a:off x="10003834" y="6149258"/>
            <a:ext cx="976115" cy="237249"/>
          </a:xfrm>
          <a:prstGeom prst="roundRect">
            <a:avLst/>
          </a:prstGeom>
          <a:solidFill>
            <a:srgbClr val="169BD5"/>
          </a:solidFill>
          <a:ln/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bg1"/>
                </a:solidFill>
              </a:rPr>
              <a:t>Revert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01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822f37c1-775e-4c4f-b779-a3832d0e9325}"/>
</p:tagLst>
</file>

<file path=ppt/theme/theme1.xml><?xml version="1.0" encoding="utf-8"?>
<a:theme xmlns:a="http://schemas.openxmlformats.org/drawingml/2006/main" name="LenovoTemplate 2016 -16x9">
  <a:themeElements>
    <a:clrScheme name="Lenovo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F04187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Lenovo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LenovoTemplate 2016 -16x9</Template>
  <TotalTime>3607</TotalTime>
  <Words>1530</Words>
  <Application>Microsoft Office PowerPoint</Application>
  <PresentationFormat>Custom</PresentationFormat>
  <Paragraphs>286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等线</vt:lpstr>
      <vt:lpstr>宋体</vt:lpstr>
      <vt:lpstr>微软雅黑</vt:lpstr>
      <vt:lpstr>Arial</vt:lpstr>
      <vt:lpstr>Calibri</vt:lpstr>
      <vt:lpstr>Wingdings</vt:lpstr>
      <vt:lpstr>LenovoTemplate 2016 -16x9</vt:lpstr>
      <vt:lpstr>DM话术后台管理系统</vt:lpstr>
      <vt:lpstr>1、简介 2、项目逻辑架构 3、功能 4、页面原型 5、流程编辑器引入效果 6、技术选型 7、后续拓展 </vt:lpstr>
      <vt:lpstr>1、简介</vt:lpstr>
      <vt:lpstr>2、项目逻辑架构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Center Bot Test Report - V1.2.1.171010_alpha</dc:title>
  <dc:creator>Changjian Hu</dc:creator>
  <cp:lastModifiedBy>Changjian CJ1 Hu</cp:lastModifiedBy>
  <cp:revision>3359</cp:revision>
  <dcterms:created xsi:type="dcterms:W3CDTF">2016-12-08T07:26:00Z</dcterms:created>
  <dcterms:modified xsi:type="dcterms:W3CDTF">2019-08-08T23:34:46Z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