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Condense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Condensed-bold.fntdata"/><Relationship Id="rId12" Type="http://schemas.openxmlformats.org/officeDocument/2006/relationships/slide" Target="slides/slide7.xml"/><Relationship Id="rId34" Type="http://schemas.openxmlformats.org/officeDocument/2006/relationships/font" Target="fonts/RobotoCondensed-regular.fntdata"/><Relationship Id="rId15" Type="http://schemas.openxmlformats.org/officeDocument/2006/relationships/slide" Target="slides/slide10.xml"/><Relationship Id="rId37" Type="http://schemas.openxmlformats.org/officeDocument/2006/relationships/font" Target="fonts/RobotoCondensed-boldItalic.fntdata"/><Relationship Id="rId14" Type="http://schemas.openxmlformats.org/officeDocument/2006/relationships/slide" Target="slides/slide9.xml"/><Relationship Id="rId36" Type="http://schemas.openxmlformats.org/officeDocument/2006/relationships/font" Target="fonts/Roboto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3d7a86c29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3d7a86c29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3d7a86c29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83d7a86c29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3d7a86c29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3d7a86c29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3d7a86c29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3d7a86c2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3d7a86c29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3d7a86c29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83d7a86c2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83d7a86c2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3d7a86c29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3d7a86c29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3d7a86c2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3d7a86c2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3d7a86c2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3d7a86c2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3d7a86c29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3d7a86c2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3d7a86c2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3d7a86c2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3d7a86c2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3d7a86c2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3d7a86c29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3d7a86c2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3d7a86c2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3d7a86c2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3d7a86c29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3d7a86c29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3d7a86c29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3d7a86c29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83d7a86c29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83d7a86c29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83d7a86c29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83d7a86c29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3d7a86c29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83d7a86c29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d7a86c2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83d7a86c2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3d7a86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3d7a86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096a1a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096a1a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3d7a86c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3d7a86c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3d7a86c2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83d7a86c2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3d7a86c2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3d7a86c2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3d7a86c2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3d7a86c2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3d7a86c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3d7a86c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huggingface/transformers/blob/main/examples/pytorch/multiple-choice/run_swag_no_trainer.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huggingface/transformers/blob/main/examples/pytorch/question-answering/run_qa_no_trainer.p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huggingface.co/docs/datasets/v2.21.0/en/index" TargetMode="External"/><Relationship Id="rId10" Type="http://schemas.openxmlformats.org/officeDocument/2006/relationships/hyperlink" Target="https://huggingface.co/docs/transformers/v4.44.2/en/index" TargetMode="External"/><Relationship Id="rId13" Type="http://schemas.openxmlformats.org/officeDocument/2006/relationships/hyperlink" Target="https://huggingface.co/docs/evaluate/index" TargetMode="External"/><Relationship Id="rId12" Type="http://schemas.openxmlformats.org/officeDocument/2006/relationships/hyperlink" Target="https://huggingface.co/docs/accelerate/v0.34.2/en/index"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python.org/3.9/library/" TargetMode="External"/><Relationship Id="rId4" Type="http://schemas.openxmlformats.org/officeDocument/2006/relationships/hyperlink" Target="https://pypi.org/project/torch/" TargetMode="External"/><Relationship Id="rId9" Type="http://schemas.openxmlformats.org/officeDocument/2006/relationships/hyperlink" Target="https://pypi.org/project/pandas/" TargetMode="External"/><Relationship Id="rId15" Type="http://schemas.openxmlformats.org/officeDocument/2006/relationships/hyperlink" Target="https://github.com/wkentaro/gdown" TargetMode="External"/><Relationship Id="rId14" Type="http://schemas.openxmlformats.org/officeDocument/2006/relationships/hyperlink" Target="https://matplotlib.org/" TargetMode="External"/><Relationship Id="rId5" Type="http://schemas.openxmlformats.org/officeDocument/2006/relationships/hyperlink" Target="https://pypi.org/project/scikit-learn/" TargetMode="External"/><Relationship Id="rId6" Type="http://schemas.openxmlformats.org/officeDocument/2006/relationships/hyperlink" Target="https://pypi.org/project/nltk/" TargetMode="External"/><Relationship Id="rId7" Type="http://schemas.openxmlformats.org/officeDocument/2006/relationships/hyperlink" Target="https://pypi.org/project/tqdm/" TargetMode="External"/><Relationship Id="rId8" Type="http://schemas.openxmlformats.org/officeDocument/2006/relationships/hyperlink" Target="https://pypi.org/project/num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uggingface.co/luhua/chinese_pretrain_mrc_macbert_large" TargetMode="External"/><Relationship Id="rId4" Type="http://schemas.openxmlformats.org/officeDocument/2006/relationships/hyperlink" Target="https://huggingface.co/uer/roberta-base-chinese-extractive-qa" TargetMode="External"/><Relationship Id="rId5" Type="http://schemas.openxmlformats.org/officeDocument/2006/relationships/hyperlink" Target="https://huggingface.co/NchuNLP/Chinese-Question-Answe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kaggle.com/t/d8fef9a83a014314be430117cfe5557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dropbox.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t/d8fef9a83a014314be430117cfe5557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huggingface.co/models?search=chines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cool.ntu.edu.tw/courses/41797/discussion_topics/323269" TargetMode="External"/><Relationship Id="rId4" Type="http://schemas.openxmlformats.org/officeDocument/2006/relationships/hyperlink" Target="mailto:adl-ta@csie.ntu.edu.tw" TargetMode="External"/><Relationship Id="rId5" Type="http://schemas.openxmlformats.org/officeDocument/2006/relationships/hyperlink" Target="https://meet.google.com/toj-dhac-ww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t/d8fef9a83a014314be430117cfe5557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t/d8fef9a83a014314be430117cfe5557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538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sz="3600">
                <a:latin typeface="Roboto Condensed"/>
                <a:ea typeface="Roboto Condensed"/>
                <a:cs typeface="Roboto Condensed"/>
                <a:sym typeface="Roboto Condensed"/>
              </a:rPr>
              <a:t>NTU ADL 2024 Fall</a:t>
            </a:r>
            <a:endParaRPr sz="3600">
              <a:latin typeface="Roboto Condensed"/>
              <a:ea typeface="Roboto Condensed"/>
              <a:cs typeface="Roboto Condensed"/>
              <a:sym typeface="Roboto Condensed"/>
            </a:endParaRPr>
          </a:p>
          <a:p>
            <a:pPr indent="0" lvl="0" marL="0" rtl="0" algn="ctr">
              <a:spcBef>
                <a:spcPts val="0"/>
              </a:spcBef>
              <a:spcAft>
                <a:spcPts val="0"/>
              </a:spcAft>
              <a:buNone/>
            </a:pPr>
            <a:r>
              <a:rPr lang="zh-TW" sz="3600">
                <a:latin typeface="Roboto Condensed"/>
                <a:ea typeface="Roboto Condensed"/>
                <a:cs typeface="Roboto Condensed"/>
                <a:sym typeface="Roboto Condensed"/>
              </a:rPr>
              <a:t> HW1</a:t>
            </a:r>
            <a:endParaRPr sz="3600">
              <a:latin typeface="Roboto Condensed"/>
              <a:ea typeface="Roboto Condensed"/>
              <a:cs typeface="Roboto Condensed"/>
              <a:sym typeface="Roboto Condensed"/>
            </a:endParaRPr>
          </a:p>
        </p:txBody>
      </p:sp>
      <p:sp>
        <p:nvSpPr>
          <p:cNvPr id="55" name="Google Shape;55;p13"/>
          <p:cNvSpPr txBox="1"/>
          <p:nvPr>
            <p:ph idx="1" type="subTitle"/>
          </p:nvPr>
        </p:nvSpPr>
        <p:spPr>
          <a:xfrm>
            <a:off x="311700" y="2666325"/>
            <a:ext cx="8520600" cy="1370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i="1" lang="zh-TW" sz="1500">
                <a:latin typeface="Roboto Condensed"/>
                <a:ea typeface="Roboto Condensed"/>
                <a:cs typeface="Roboto Condensed"/>
                <a:sym typeface="Roboto Condensed"/>
              </a:rPr>
              <a:t>Last updated on 9/28.</a:t>
            </a:r>
            <a:endParaRPr i="1" sz="1500">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solidFill>
                  <a:srgbClr val="1F1F1F"/>
                </a:solidFill>
                <a:latin typeface="Roboto Condensed"/>
                <a:ea typeface="Roboto Condensed"/>
                <a:cs typeface="Roboto Condensed"/>
                <a:sym typeface="Roboto Condensed"/>
              </a:rPr>
              <a:t>Guide</a:t>
            </a:r>
            <a:r>
              <a:rPr lang="zh-TW" sz="2100">
                <a:solidFill>
                  <a:srgbClr val="1F1F1F"/>
                </a:solidFill>
                <a:latin typeface="Roboto Condensed"/>
                <a:ea typeface="Roboto Condensed"/>
                <a:cs typeface="Roboto Condensed"/>
                <a:sym typeface="Roboto Condensed"/>
              </a:rPr>
              <a:t>s - </a:t>
            </a:r>
            <a:r>
              <a:rPr lang="zh-TW" sz="2100">
                <a:solidFill>
                  <a:srgbClr val="1F1F1F"/>
                </a:solidFill>
                <a:latin typeface="Roboto Condensed"/>
                <a:ea typeface="Roboto Condensed"/>
                <a:cs typeface="Roboto Condensed"/>
                <a:sym typeface="Roboto Condensed"/>
              </a:rPr>
              <a:t>Paragraph Selection</a:t>
            </a:r>
            <a:endParaRPr sz="2100">
              <a:solidFill>
                <a:srgbClr val="1F1F1F"/>
              </a:solidFill>
              <a:latin typeface="Roboto Condensed"/>
              <a:ea typeface="Roboto Condensed"/>
              <a:cs typeface="Roboto Condensed"/>
              <a:sym typeface="Roboto Condensed"/>
            </a:endParaRPr>
          </a:p>
        </p:txBody>
      </p:sp>
      <p:sp>
        <p:nvSpPr>
          <p:cNvPr id="152" name="Google Shape;15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For each question, you can view a paragraph-question pair as a choice, and then ask the model to predict the correct choice.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multiple choice</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paragraph selection model.</a:t>
            </a:r>
            <a:endParaRPr sz="1600">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a:t>
            </a:r>
            <a:r>
              <a:rPr lang="zh-TW" sz="2100">
                <a:latin typeface="Roboto Condensed"/>
                <a:ea typeface="Roboto Condensed"/>
                <a:cs typeface="Roboto Condensed"/>
                <a:sym typeface="Roboto Condensed"/>
              </a:rPr>
              <a:t>s - </a:t>
            </a:r>
            <a:r>
              <a:rPr lang="zh-TW" sz="2100">
                <a:latin typeface="Roboto Condensed"/>
                <a:ea typeface="Roboto Condensed"/>
                <a:cs typeface="Roboto Condensed"/>
                <a:sym typeface="Roboto Condensed"/>
              </a:rPr>
              <a:t>Span</a:t>
            </a:r>
            <a:r>
              <a:rPr lang="zh-TW" sz="2100">
                <a:latin typeface="Roboto Condensed"/>
                <a:ea typeface="Roboto Condensed"/>
                <a:cs typeface="Roboto Condensed"/>
                <a:sym typeface="Roboto Condensed"/>
              </a:rPr>
              <a:t> Selection (Extractive QA)</a:t>
            </a:r>
            <a:endParaRPr sz="2100">
              <a:latin typeface="Roboto Condensed"/>
              <a:ea typeface="Roboto Condensed"/>
              <a:cs typeface="Roboto Condensed"/>
              <a:sym typeface="Roboto Condensed"/>
            </a:endParaRPr>
          </a:p>
        </p:txBody>
      </p:sp>
      <p:sp>
        <p:nvSpPr>
          <p:cNvPr id="158" name="Google Shape;15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modify </a:t>
            </a:r>
            <a:r>
              <a:rPr lang="zh-TW" sz="1600" u="sng">
                <a:solidFill>
                  <a:schemeClr val="hlink"/>
                </a:solidFill>
                <a:latin typeface="Roboto Condensed"/>
                <a:ea typeface="Roboto Condensed"/>
                <a:cs typeface="Roboto Condensed"/>
                <a:sym typeface="Roboto Condensed"/>
                <a:hlinkClick r:id="rId3"/>
              </a:rPr>
              <a:t>this huggingface example code for extractive QA</a:t>
            </a:r>
            <a:r>
              <a:rPr lang="zh-TW" sz="1600">
                <a:latin typeface="Roboto Condensed"/>
                <a:ea typeface="Roboto Condensed"/>
                <a:cs typeface="Roboto Condensed"/>
                <a:sym typeface="Roboto Condensed"/>
              </a:rPr>
              <a:t> (highly recommended!!!).</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By making the format of our dataset the same as the expected format of the example code, you can use the example code out-of-the-box to train the desired span selection model.</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Use the start position to identify the answer span.</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Do not use something like </a:t>
            </a:r>
            <a:r>
              <a:rPr lang="zh-TW" sz="1500">
                <a:latin typeface="Courier New"/>
                <a:ea typeface="Courier New"/>
                <a:cs typeface="Courier New"/>
                <a:sym typeface="Courier New"/>
              </a:rPr>
              <a:t>context.index(“四縣腔客家話”)</a:t>
            </a:r>
            <a:r>
              <a:rPr lang="zh-TW" sz="1500">
                <a:latin typeface="Roboto Condensed"/>
                <a:ea typeface="Roboto Condensed"/>
                <a:cs typeface="Roboto Condensed"/>
                <a:sym typeface="Roboto Condensed"/>
              </a:rPr>
              <a:t> as you might find another appearance of the answer text, which does not appear in the context to answer the question.</a:t>
            </a:r>
            <a:endParaRPr sz="1500">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a:t>
            </a:r>
            <a:endParaRPr sz="2120">
              <a:latin typeface="Roboto Condensed"/>
              <a:ea typeface="Roboto Condensed"/>
              <a:cs typeface="Roboto Condensed"/>
              <a:sym typeface="Roboto Condensed"/>
            </a:endParaRPr>
          </a:p>
        </p:txBody>
      </p:sp>
      <p:sp>
        <p:nvSpPr>
          <p:cNvPr id="164" name="Google Shape;16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Paragraph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2 hours</a:t>
            </a:r>
            <a:endParaRPr sz="1537">
              <a:latin typeface="Roboto Condensed"/>
              <a:ea typeface="Roboto Condensed"/>
              <a:cs typeface="Roboto Condensed"/>
              <a:sym typeface="Roboto Condensed"/>
            </a:endParaRPr>
          </a:p>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Guides - For Passing the Kaggle Simple Baseline </a:t>
            </a:r>
            <a:r>
              <a:rPr lang="zh-TW" sz="2120">
                <a:latin typeface="Roboto Condensed"/>
                <a:ea typeface="Roboto Condensed"/>
                <a:cs typeface="Roboto Condensed"/>
                <a:sym typeface="Roboto Condensed"/>
              </a:rPr>
              <a:t>(cont.)</a:t>
            </a:r>
            <a:endParaRPr sz="2120">
              <a:latin typeface="Roboto Condensed"/>
              <a:ea typeface="Roboto Condensed"/>
              <a:cs typeface="Roboto Condensed"/>
              <a:sym typeface="Roboto Condensed"/>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581" lvl="0" marL="457200" rtl="0" algn="l">
              <a:lnSpc>
                <a:spcPct val="150000"/>
              </a:lnSpc>
              <a:spcBef>
                <a:spcPts val="0"/>
              </a:spcBef>
              <a:spcAft>
                <a:spcPts val="0"/>
              </a:spcAft>
              <a:buSzPts val="1638"/>
              <a:buFont typeface="Roboto Condensed"/>
              <a:buChar char="●"/>
            </a:pPr>
            <a:r>
              <a:rPr lang="zh-TW" sz="1637">
                <a:latin typeface="Roboto Condensed"/>
                <a:ea typeface="Roboto Condensed"/>
                <a:cs typeface="Roboto Condensed"/>
                <a:sym typeface="Roboto Condensed"/>
              </a:rPr>
              <a:t>Span selection</a:t>
            </a:r>
            <a:endParaRPr sz="16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Pre-trained LM: bert-base-chinese</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Max_len: 512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Batch_size: 2 (per_gpu_train_batch_size 1 * gradient_accumulation_steps 2)</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Num_train_epochs: 1~3</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Learning_rate: 3e-5</a:t>
            </a:r>
            <a:endParaRPr sz="1537">
              <a:latin typeface="Roboto Condensed"/>
              <a:ea typeface="Roboto Condensed"/>
              <a:cs typeface="Roboto Condensed"/>
              <a:sym typeface="Roboto Condensed"/>
            </a:endParaRPr>
          </a:p>
          <a:p>
            <a:pPr indent="-330200" lvl="1" marL="914400" rtl="0" algn="l">
              <a:lnSpc>
                <a:spcPct val="150000"/>
              </a:lnSpc>
              <a:spcBef>
                <a:spcPts val="0"/>
              </a:spcBef>
              <a:spcAft>
                <a:spcPts val="0"/>
              </a:spcAft>
              <a:buSzPts val="1600"/>
              <a:buFont typeface="Roboto Condensed"/>
              <a:buChar char="○"/>
            </a:pPr>
            <a:r>
              <a:rPr lang="zh-TW" sz="1537">
                <a:latin typeface="Roboto Condensed"/>
                <a:ea typeface="Roboto Condensed"/>
                <a:cs typeface="Roboto Condensed"/>
                <a:sym typeface="Roboto Condensed"/>
              </a:rPr>
              <a:t>Total running time: &lt; 1 hour</a:t>
            </a:r>
            <a:endParaRPr sz="1537">
              <a:latin typeface="Roboto Condensed"/>
              <a:ea typeface="Roboto Condensed"/>
              <a:cs typeface="Roboto Condensed"/>
              <a:sym typeface="Roboto Condensed"/>
            </a:endParaRPr>
          </a:p>
          <a:p>
            <a:pPr indent="-336550" lvl="0" marL="457200" rtl="0" algn="l">
              <a:lnSpc>
                <a:spcPct val="150000"/>
              </a:lnSpc>
              <a:spcBef>
                <a:spcPts val="0"/>
              </a:spcBef>
              <a:spcAft>
                <a:spcPts val="0"/>
              </a:spcAft>
              <a:buSzPts val="1700"/>
              <a:buFont typeface="Roboto Condensed"/>
              <a:buChar char="●"/>
            </a:pPr>
            <a:r>
              <a:rPr lang="zh-TW" sz="1637">
                <a:latin typeface="Roboto Condensed"/>
                <a:ea typeface="Roboto Condensed"/>
                <a:cs typeface="Roboto Condensed"/>
                <a:sym typeface="Roboto Condensed"/>
              </a:rPr>
              <a:t>Resource used: Nvidia RTX 3070 with 8GB memory</a:t>
            </a:r>
            <a:endParaRPr sz="1637">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Tips</a:t>
            </a:r>
            <a:endParaRPr sz="2120">
              <a:latin typeface="Roboto Condensed"/>
              <a:ea typeface="Roboto Condensed"/>
              <a:cs typeface="Roboto Condensed"/>
              <a:sym typeface="Roboto Condensed"/>
            </a:endParaRPr>
          </a:p>
        </p:txBody>
      </p:sp>
      <p:sp>
        <p:nvSpPr>
          <p:cNvPr id="176" name="Google Shape;17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 public score of </a:t>
            </a:r>
            <a:r>
              <a:rPr lang="zh-TW" sz="1600">
                <a:solidFill>
                  <a:srgbClr val="FF0000"/>
                </a:solidFill>
                <a:latin typeface="Roboto Condensed"/>
                <a:ea typeface="Roboto Condensed"/>
                <a:cs typeface="Roboto Condensed"/>
                <a:sym typeface="Roboto Condensed"/>
              </a:rPr>
              <a:t>0.78</a:t>
            </a:r>
            <a:r>
              <a:rPr lang="zh-TW" sz="1600">
                <a:latin typeface="Roboto Condensed"/>
                <a:ea typeface="Roboto Condensed"/>
                <a:cs typeface="Roboto Condensed"/>
                <a:sym typeface="Roboto Condensed"/>
              </a:rPr>
              <a:t> will have a high probability to pass private strong baseline.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You can safely comment </a:t>
            </a:r>
            <a:r>
              <a:rPr lang="zh-TW" sz="1600">
                <a:latin typeface="Courier New"/>
                <a:ea typeface="Courier New"/>
                <a:cs typeface="Courier New"/>
                <a:sym typeface="Courier New"/>
              </a:rPr>
              <a:t>check_min_version("4.45.0.dev0")</a:t>
            </a:r>
            <a:r>
              <a:rPr lang="zh-TW" sz="1600">
                <a:latin typeface="Roboto Condensed"/>
                <a:ea typeface="Roboto Condensed"/>
                <a:cs typeface="Roboto Condensed"/>
                <a:sym typeface="Roboto Condensed"/>
              </a:rPr>
              <a:t> if you encounter it in huggingface transformers example code.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Setting a longer  </a:t>
            </a:r>
            <a:r>
              <a:rPr lang="zh-TW" sz="1600">
                <a:latin typeface="Courier New"/>
                <a:ea typeface="Courier New"/>
                <a:cs typeface="Courier New"/>
                <a:sym typeface="Courier New"/>
              </a:rPr>
              <a:t>max_length</a:t>
            </a:r>
            <a:r>
              <a:rPr lang="zh-TW" sz="1600">
                <a:latin typeface="Roboto Condensed"/>
                <a:ea typeface="Roboto Condensed"/>
                <a:cs typeface="Roboto Condensed"/>
                <a:sym typeface="Roboto Condensed"/>
              </a:rPr>
              <a:t> (e.g. 512) is likely to bring a better performance.</a:t>
            </a:r>
            <a:endParaRPr sz="16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Some tricks to reduce memory usage: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gradient accumulation to reduce the memory usage without changing the effective batch size (simply reducing batch size might hurt the performance).</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Effective batch size = batch_size * gradient_accumulation_steps</a:t>
            </a:r>
            <a:endParaRPr sz="1500">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Can Do</a:t>
            </a:r>
            <a:endParaRPr sz="2120">
              <a:latin typeface="Roboto Condensed"/>
              <a:ea typeface="Roboto Condensed"/>
              <a:cs typeface="Roboto Condensed"/>
              <a:sym typeface="Roboto Condensed"/>
            </a:endParaRPr>
          </a:p>
        </p:txBody>
      </p:sp>
      <p:sp>
        <p:nvSpPr>
          <p:cNvPr id="182" name="Google Shape;18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Only train with the data we give you.</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publicly available pre-trained LMs.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Allowed packages: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 and </a:t>
            </a:r>
            <a:r>
              <a:rPr lang="zh-TW" sz="1500" u="sng">
                <a:solidFill>
                  <a:schemeClr val="hlink"/>
                </a:solidFill>
                <a:latin typeface="Roboto Condensed"/>
                <a:ea typeface="Roboto Condensed"/>
                <a:cs typeface="Roboto Condensed"/>
                <a:sym typeface="Roboto Condensed"/>
                <a:hlinkClick r:id="rId3"/>
              </a:rPr>
              <a:t>Python Standard Library</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4"/>
              </a:rPr>
              <a:t>PyTorch 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5"/>
              </a:rPr>
              <a:t>scikit-learn 1.5.1</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6"/>
              </a:rPr>
              <a:t>nltk 3.9.1</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7"/>
              </a:rPr>
              <a:t>tqdm</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8"/>
              </a:rPr>
              <a:t>numpy</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9"/>
              </a:rPr>
              <a:t>pandas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0"/>
              </a:rPr>
              <a:t>transformers 4.44.2</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1"/>
              </a:rPr>
              <a:t>datasets 2.21.0</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2"/>
              </a:rPr>
              <a:t>accelerate 0.34.2</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13"/>
              </a:rPr>
              <a:t>evaluate</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4"/>
              </a:rPr>
              <a:t>matplotlib</a:t>
            </a:r>
            <a:r>
              <a:rPr lang="zh-TW" sz="1500">
                <a:latin typeface="Roboto Condensed"/>
                <a:ea typeface="Roboto Condensed"/>
                <a:cs typeface="Roboto Condensed"/>
                <a:sym typeface="Roboto Condensed"/>
              </a:rPr>
              <a:t>, </a:t>
            </a:r>
            <a:r>
              <a:rPr lang="zh-TW" sz="1500" u="sng">
                <a:solidFill>
                  <a:schemeClr val="hlink"/>
                </a:solidFill>
                <a:latin typeface="Roboto Condensed"/>
                <a:ea typeface="Roboto Condensed"/>
                <a:cs typeface="Roboto Condensed"/>
                <a:sym typeface="Roboto Condensed"/>
                <a:hlinkClick r:id="rId15"/>
              </a:rPr>
              <a:t>gdown</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Dependencies of above packages.</a:t>
            </a:r>
            <a:endParaRPr sz="1500">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Rules - What You </a:t>
            </a:r>
            <a:r>
              <a:rPr b="1" lang="zh-TW" sz="2120">
                <a:solidFill>
                  <a:srgbClr val="E06666"/>
                </a:solidFill>
                <a:latin typeface="Roboto Condensed"/>
                <a:ea typeface="Roboto Condensed"/>
                <a:cs typeface="Roboto Condensed"/>
                <a:sym typeface="Roboto Condensed"/>
              </a:rPr>
              <a:t>Cannot</a:t>
            </a:r>
            <a:r>
              <a:rPr lang="zh-TW" sz="2120">
                <a:latin typeface="Roboto Condensed"/>
                <a:ea typeface="Roboto Condensed"/>
                <a:cs typeface="Roboto Condensed"/>
                <a:sym typeface="Roboto Condensed"/>
              </a:rPr>
              <a:t> Do</a:t>
            </a:r>
            <a:endParaRPr sz="2120">
              <a:latin typeface="Roboto Condensed"/>
              <a:ea typeface="Roboto Condensed"/>
              <a:cs typeface="Roboto Condensed"/>
              <a:sym typeface="Roboto Condensed"/>
            </a:endParaRPr>
          </a:p>
        </p:txBody>
      </p:sp>
      <p:sp>
        <p:nvSpPr>
          <p:cNvPr id="188" name="Google Shape;188;p28"/>
          <p:cNvSpPr txBox="1"/>
          <p:nvPr>
            <p:ph idx="1" type="body"/>
          </p:nvPr>
        </p:nvSpPr>
        <p:spPr>
          <a:xfrm>
            <a:off x="311700" y="1152475"/>
            <a:ext cx="8520600" cy="3908700"/>
          </a:xfrm>
          <a:prstGeom prst="rect">
            <a:avLst/>
          </a:prstGeom>
        </p:spPr>
        <p:txBody>
          <a:bodyPr anchorCtr="0" anchor="t" bIns="91425" lIns="91425" spcFirstLastPara="1" rIns="91425" wrap="square" tIns="91425">
            <a:normAutofit lnSpcReduction="20000"/>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Any means of cheating or plagiarism, e.g., use others' </a:t>
            </a:r>
            <a:r>
              <a:rPr lang="zh-TW" sz="1500">
                <a:latin typeface="Roboto Condensed"/>
                <a:ea typeface="Roboto Condensed"/>
                <a:cs typeface="Roboto Condensed"/>
                <a:sym typeface="Roboto Condensed"/>
              </a:rPr>
              <a:t>github </a:t>
            </a:r>
            <a:r>
              <a:rPr lang="zh-TW" sz="1500">
                <a:latin typeface="Roboto Condensed"/>
                <a:ea typeface="Roboto Condensed"/>
                <a:cs typeface="Roboto Condensed"/>
                <a:sym typeface="Roboto Condensed"/>
              </a:rPr>
              <a:t>code from previous years’ ADL course.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the labels of the test data directly or indirectly. (Do not try to find them.)</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Use package or tools not allowed.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Use model trained with other QA or NLI datasets</a:t>
            </a:r>
            <a:r>
              <a:rPr lang="zh-TW" sz="1500">
                <a:latin typeface="Roboto Condensed"/>
                <a:ea typeface="Roboto Condensed"/>
                <a:cs typeface="Roboto Condensed"/>
                <a:sym typeface="Roboto Condensed"/>
              </a:rPr>
              <a:t>, including but not limited to</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luhua/chinese_pretrain_mrc_macbert_large</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4"/>
              </a:rPr>
              <a:t>uer/roberta-base-chinese-extractive-qa</a:t>
            </a:r>
            <a:r>
              <a:rPr lang="zh-TW">
                <a:latin typeface="Roboto Condensed"/>
                <a:ea typeface="Roboto Condensed"/>
                <a:cs typeface="Roboto Condensed"/>
                <a:sym typeface="Roboto Condensed"/>
              </a:rPr>
              <a:t>, </a:t>
            </a:r>
            <a:r>
              <a:rPr lang="zh-TW" u="sng">
                <a:solidFill>
                  <a:schemeClr val="hlink"/>
                </a:solidFill>
                <a:latin typeface="Roboto Condensed"/>
                <a:ea typeface="Roboto Condensed"/>
                <a:cs typeface="Roboto Condensed"/>
                <a:sym typeface="Roboto Condensed"/>
                <a:hlinkClick r:id="rId5"/>
              </a:rPr>
              <a:t>NchuNLP/Chinese-Question-Answering</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If not sure, ask TA first.</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Clr>
                <a:srgbClr val="FF0000"/>
              </a:buClr>
              <a:buSzPts val="1400"/>
              <a:buFont typeface="Roboto Condensed"/>
              <a:buChar char="○"/>
            </a:pPr>
            <a:r>
              <a:rPr lang="zh-TW">
                <a:solidFill>
                  <a:srgbClr val="FF0000"/>
                </a:solidFill>
                <a:latin typeface="Roboto Condensed"/>
                <a:ea typeface="Roboto Condensed"/>
                <a:cs typeface="Roboto Condensed"/>
                <a:sym typeface="Roboto Condensed"/>
              </a:rPr>
              <a:t>The following models are allowed:</a:t>
            </a:r>
            <a:endParaRPr>
              <a:solidFill>
                <a:srgbClr val="FF0000"/>
              </a:solidFill>
              <a:latin typeface="Roboto Condensed"/>
              <a:ea typeface="Roboto Condensed"/>
              <a:cs typeface="Roboto Condensed"/>
              <a:sym typeface="Roboto Condensed"/>
            </a:endParaRPr>
          </a:p>
          <a:p>
            <a:pPr indent="-317500" lvl="2" marL="1371600" rtl="0" algn="l">
              <a:lnSpc>
                <a:spcPct val="150000"/>
              </a:lnSpc>
              <a:spcBef>
                <a:spcPts val="0"/>
              </a:spcBef>
              <a:spcAft>
                <a:spcPts val="0"/>
              </a:spcAft>
              <a:buClr>
                <a:srgbClr val="FF0000"/>
              </a:buClr>
              <a:buSzPts val="1400"/>
              <a:buFont typeface="Roboto Condensed"/>
              <a:buChar char="■"/>
            </a:pPr>
            <a:r>
              <a:rPr lang="zh-TW">
                <a:solidFill>
                  <a:srgbClr val="FF0000"/>
                </a:solidFill>
                <a:latin typeface="Roboto Condensed"/>
                <a:ea typeface="Roboto Condensed"/>
                <a:cs typeface="Roboto Condensed"/>
                <a:sym typeface="Roboto Condensed"/>
              </a:rPr>
              <a:t>hfl/chinese-bert-wwm, hfl/chinese-bert-wwm-ext, </a:t>
            </a:r>
            <a:r>
              <a:rPr lang="zh-TW">
                <a:solidFill>
                  <a:srgbClr val="FF0000"/>
                </a:solidFill>
                <a:latin typeface="Roboto Condensed"/>
                <a:ea typeface="Roboto Condensed"/>
                <a:cs typeface="Roboto Condensed"/>
                <a:sym typeface="Roboto Condensed"/>
              </a:rPr>
              <a:t>macbert, </a:t>
            </a:r>
            <a:r>
              <a:rPr lang="zh-TW">
                <a:solidFill>
                  <a:srgbClr val="FF0000"/>
                </a:solidFill>
                <a:latin typeface="Roboto Condensed"/>
                <a:ea typeface="Roboto Condensed"/>
                <a:cs typeface="Roboto Condensed"/>
                <a:sym typeface="Roboto Condensed"/>
              </a:rPr>
              <a:t>hfl/chinese-lert</a:t>
            </a:r>
            <a:endParaRPr>
              <a:solidFill>
                <a:srgbClr val="FF0000"/>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Give/get trained model/predictions to/from others.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Publish your code before deadline.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Submit to previous years’s ADL Kaggle page.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Violations may cause zero/negative score and punishment from school.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a:t>
            </a:r>
            <a:endParaRPr sz="2120">
              <a:latin typeface="Roboto Condensed"/>
              <a:ea typeface="Roboto Condensed"/>
              <a:cs typeface="Roboto Condensed"/>
              <a:sym typeface="Roboto Condensed"/>
            </a:endParaRPr>
          </a:p>
        </p:txBody>
      </p:sp>
      <p:sp>
        <p:nvSpPr>
          <p:cNvPr id="194" name="Google Shape;19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AutoNum type="arabicPeriod"/>
            </a:pPr>
            <a:r>
              <a:rPr lang="zh-TW" sz="1500" u="sng">
                <a:solidFill>
                  <a:schemeClr val="hlink"/>
                </a:solidFill>
                <a:latin typeface="Roboto Condensed"/>
                <a:ea typeface="Roboto Condensed"/>
                <a:cs typeface="Roboto Condensed"/>
                <a:sym typeface="Roboto Condensed"/>
                <a:hlinkClick r:id="rId3"/>
              </a:rPr>
              <a:t>Kaggle leaderboard</a:t>
            </a:r>
            <a:r>
              <a:rPr lang="zh-TW" sz="1500">
                <a:latin typeface="Roboto Condensed"/>
                <a:ea typeface="Roboto Condensed"/>
                <a:cs typeface="Roboto Condensed"/>
                <a:sym typeface="Roboto Condensed"/>
              </a:rPr>
              <a:t>. Please set the team name as your </a:t>
            </a:r>
            <a:r>
              <a:rPr lang="zh-TW" sz="1500">
                <a:latin typeface="Roboto Condensed"/>
                <a:ea typeface="Roboto Condensed"/>
                <a:cs typeface="Roboto Condensed"/>
                <a:sym typeface="Roboto Condensed"/>
              </a:rPr>
              <a:t>student id (lower-cased) (ex. r11000000).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AutoNum type="arabicPeriod"/>
            </a:pPr>
            <a:r>
              <a:rPr lang="zh-TW" sz="1500">
                <a:latin typeface="Roboto Condensed"/>
                <a:ea typeface="Roboto Condensed"/>
                <a:cs typeface="Roboto Condensed"/>
                <a:sym typeface="Roboto Condensed"/>
              </a:rPr>
              <a:t>Zip your folder, which should be named as your </a:t>
            </a:r>
            <a:r>
              <a:rPr lang="zh-TW" sz="1500">
                <a:latin typeface="Roboto Condensed"/>
                <a:ea typeface="Roboto Condensed"/>
                <a:cs typeface="Roboto Condensed"/>
                <a:sym typeface="Roboto Condensed"/>
              </a:rPr>
              <a:t>student id (lower-cased) (ex. r11000000) </a:t>
            </a:r>
            <a:r>
              <a:rPr lang="zh-TW" sz="1500">
                <a:latin typeface="Roboto Condensed"/>
                <a:ea typeface="Roboto Condensed"/>
                <a:cs typeface="Roboto Condensed"/>
                <a:sym typeface="Roboto Condensed"/>
              </a:rPr>
              <a:t>and submit the</a:t>
            </a:r>
            <a:r>
              <a:rPr lang="zh-TW" sz="1500">
                <a:latin typeface="Roboto Condensed"/>
                <a:ea typeface="Roboto Condensed"/>
                <a:cs typeface="Roboto Condensed"/>
                <a:sym typeface="Roboto Condensed"/>
              </a:rPr>
              <a:t> </a:t>
            </a:r>
            <a:r>
              <a:rPr lang="zh-TW" sz="1500">
                <a:latin typeface="Courier New"/>
                <a:ea typeface="Courier New"/>
                <a:cs typeface="Courier New"/>
                <a:sym typeface="Courier New"/>
              </a:rPr>
              <a:t>.zip</a:t>
            </a:r>
            <a:r>
              <a:rPr lang="zh-TW" sz="1500">
                <a:latin typeface="Roboto Condensed"/>
                <a:ea typeface="Roboto Condensed"/>
                <a:cs typeface="Roboto Condensed"/>
                <a:sym typeface="Roboto Condensed"/>
              </a:rPr>
              <a:t>  to NTU Cool. Your folder should contain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a:latin typeface="Courier New"/>
                <a:ea typeface="Courier New"/>
                <a:cs typeface="Courier New"/>
                <a:sym typeface="Courier New"/>
              </a:rPr>
              <a:t>README.md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run.sh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download.sh</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Courier New"/>
                <a:ea typeface="Courier New"/>
                <a:cs typeface="Courier New"/>
                <a:sym typeface="Courier New"/>
              </a:rPr>
              <a:t>report.pdf</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a:latin typeface="Roboto Condensed"/>
                <a:ea typeface="Roboto Condensed"/>
                <a:cs typeface="Roboto Condensed"/>
                <a:sym typeface="Roboto Condensed"/>
              </a:rPr>
              <a:t>your code/script (all the code/script you used to train, predict, or plot </a:t>
            </a:r>
            <a:r>
              <a:rPr lang="zh-TW">
                <a:latin typeface="Roboto Condensed"/>
                <a:ea typeface="Roboto Condensed"/>
                <a:cs typeface="Roboto Condensed"/>
                <a:sym typeface="Roboto Condensed"/>
              </a:rPr>
              <a:t>report </a:t>
            </a:r>
            <a:r>
              <a:rPr lang="zh-TW">
                <a:latin typeface="Roboto Condensed"/>
                <a:ea typeface="Roboto Condensed"/>
                <a:cs typeface="Roboto Condensed"/>
                <a:sym typeface="Roboto Condensed"/>
              </a:rPr>
              <a:t>figures should be included).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Courier New"/>
              <a:buChar char="○"/>
            </a:pPr>
            <a:r>
              <a:rPr lang="zh-TW" sz="1500">
                <a:solidFill>
                  <a:srgbClr val="E06666"/>
                </a:solidFill>
                <a:latin typeface="Roboto Condensed"/>
                <a:ea typeface="Roboto Condensed"/>
                <a:cs typeface="Roboto Condensed"/>
                <a:sym typeface="Roboto Condensed"/>
              </a:rPr>
              <a:t>Do not upload training, validation, testing data or models to COOL.</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download.sh</a:t>
            </a:r>
            <a:endParaRPr sz="2100">
              <a:latin typeface="Roboto Condensed"/>
              <a:ea typeface="Roboto Condensed"/>
              <a:cs typeface="Roboto Condensed"/>
              <a:sym typeface="Roboto Condensed"/>
            </a:endParaRPr>
          </a:p>
        </p:txBody>
      </p:sp>
      <p:sp>
        <p:nvSpPr>
          <p:cNvPr id="200" name="Google Shape;200;p30"/>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should download </a:t>
            </a:r>
            <a:r>
              <a:rPr b="1" lang="zh-TW" sz="1400">
                <a:latin typeface="Roboto Condensed"/>
                <a:ea typeface="Roboto Condensed"/>
                <a:cs typeface="Roboto Condensed"/>
                <a:sym typeface="Roboto Condensed"/>
              </a:rPr>
              <a:t>your models, tokenizers</a:t>
            </a:r>
            <a:r>
              <a:rPr lang="zh-TW" sz="1400">
                <a:latin typeface="Roboto Condensed"/>
                <a:ea typeface="Roboto Condensed"/>
                <a:cs typeface="Roboto Condensed"/>
                <a:sym typeface="Roboto Condensed"/>
              </a:rPr>
              <a:t> and </a:t>
            </a:r>
            <a:r>
              <a:rPr b="1" lang="zh-TW" sz="1400">
                <a:latin typeface="Roboto Condensed"/>
                <a:ea typeface="Roboto Condensed"/>
                <a:cs typeface="Roboto Condensed"/>
                <a:sym typeface="Roboto Condensed"/>
              </a:rPr>
              <a:t>data</a:t>
            </a:r>
            <a:r>
              <a:rPr lang="zh-TW" sz="1400">
                <a:latin typeface="Roboto Condensed"/>
                <a:ea typeface="Roboto Condensed"/>
                <a:cs typeface="Roboto Condensed"/>
                <a:sym typeface="Roboto Condensed"/>
              </a:rPr>
              <a:t>.</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upload your models/tokenizers/data to </a:t>
            </a:r>
            <a:endParaRPr sz="14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u="sng">
                <a:solidFill>
                  <a:schemeClr val="hlink"/>
                </a:solidFill>
                <a:latin typeface="Roboto Condensed"/>
                <a:ea typeface="Roboto Condensed"/>
                <a:cs typeface="Roboto Condensed"/>
                <a:sym typeface="Roboto Condensed"/>
                <a:hlinkClick r:id="rId3"/>
              </a:rPr>
              <a:t>Dropbox</a:t>
            </a:r>
            <a:r>
              <a:rPr lang="zh-TW">
                <a:latin typeface="Roboto Condensed"/>
                <a:ea typeface="Roboto Condensed"/>
                <a:cs typeface="Roboto Condensed"/>
                <a:sym typeface="Roboto Condensed"/>
              </a:rPr>
              <a:t> and use </a:t>
            </a:r>
            <a:r>
              <a:rPr lang="zh-TW">
                <a:latin typeface="Courier New"/>
                <a:ea typeface="Courier New"/>
                <a:cs typeface="Courier New"/>
                <a:sym typeface="Courier New"/>
              </a:rPr>
              <a:t>wget</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Google Drive and use </a:t>
            </a:r>
            <a:r>
              <a:rPr lang="zh-TW">
                <a:latin typeface="Courier New"/>
                <a:ea typeface="Courier New"/>
                <a:cs typeface="Courier New"/>
                <a:sym typeface="Courier New"/>
              </a:rPr>
              <a:t>gdown</a:t>
            </a:r>
            <a:r>
              <a:rPr lang="zh-TW">
                <a:latin typeface="Roboto Condensed"/>
                <a:ea typeface="Roboto Condensed"/>
                <a:cs typeface="Roboto Condensed"/>
                <a:sym typeface="Roboto Condensed"/>
              </a:rPr>
              <a:t> to download.</a:t>
            </a:r>
            <a:endParaRPr>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Please make sure we have the access to download!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modify the files in download links after the deadline, this action is cosidered cheating.</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Keep the download links in download.sh valid for at least </a:t>
            </a:r>
            <a:r>
              <a:rPr b="1" lang="zh-TW" sz="1400">
                <a:latin typeface="Roboto Condensed"/>
                <a:ea typeface="Roboto Condensed"/>
                <a:cs typeface="Roboto Condensed"/>
                <a:sym typeface="Roboto Condensed"/>
              </a:rPr>
              <a:t>2</a:t>
            </a:r>
            <a:r>
              <a:rPr b="1" lang="zh-TW" sz="1400">
                <a:latin typeface="Roboto Condensed"/>
                <a:ea typeface="Roboto Condensed"/>
                <a:cs typeface="Roboto Condensed"/>
                <a:sym typeface="Roboto Condensed"/>
              </a:rPr>
              <a:t> weeks</a:t>
            </a:r>
            <a:r>
              <a:rPr lang="zh-TW" sz="1400">
                <a:latin typeface="Roboto Condensed"/>
                <a:ea typeface="Roboto Condensed"/>
                <a:cs typeface="Roboto Condensed"/>
                <a:sym typeface="Roboto Condensed"/>
              </a:rPr>
              <a:t> after deadline. </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Do not do things more than downloading, otherwise, your download.sh may be killed.</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You can download at most </a:t>
            </a:r>
            <a:r>
              <a:rPr b="1" lang="zh-TW" sz="1400">
                <a:latin typeface="Roboto Condensed"/>
                <a:ea typeface="Roboto Condensed"/>
                <a:cs typeface="Roboto Condensed"/>
                <a:sym typeface="Roboto Condensed"/>
              </a:rPr>
              <a:t>4GB</a:t>
            </a:r>
            <a:r>
              <a:rPr lang="zh-TW" sz="1400">
                <a:latin typeface="Roboto Condensed"/>
                <a:ea typeface="Roboto Condensed"/>
                <a:cs typeface="Roboto Condensed"/>
                <a:sym typeface="Roboto Condensed"/>
              </a:rPr>
              <a:t>, and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a:t>
            </a:r>
            <a:r>
              <a:rPr lang="zh-TW" sz="1400">
                <a:latin typeface="Roboto Condensed"/>
                <a:ea typeface="Roboto Condensed"/>
                <a:cs typeface="Roboto Condensed"/>
                <a:sym typeface="Roboto Condensed"/>
              </a:rPr>
              <a:t>should finish within </a:t>
            </a:r>
            <a:r>
              <a:rPr b="1" lang="zh-TW" sz="1400">
                <a:latin typeface="Roboto Condensed"/>
                <a:ea typeface="Roboto Condensed"/>
                <a:cs typeface="Roboto Condensed"/>
                <a:sym typeface="Roboto Condensed"/>
              </a:rPr>
              <a:t>1 hour</a:t>
            </a:r>
            <a:r>
              <a:rPr lang="zh-TW" sz="1400">
                <a:latin typeface="Roboto Condensed"/>
                <a:ea typeface="Roboto Condensed"/>
                <a:cs typeface="Roboto Condensed"/>
                <a:sym typeface="Roboto Condensed"/>
              </a:rPr>
              <a:t>. (At csie dept. with maximum 10MB/s bandwidth)</a:t>
            </a:r>
            <a:endParaRPr sz="1400">
              <a:latin typeface="Roboto Condensed"/>
              <a:ea typeface="Roboto Condensed"/>
              <a:cs typeface="Roboto Condensed"/>
              <a:sym typeface="Roboto Condensed"/>
            </a:endParaRPr>
          </a:p>
          <a:p>
            <a:pPr indent="-317500" lvl="0" marL="457200" rtl="0" algn="l">
              <a:lnSpc>
                <a:spcPct val="150000"/>
              </a:lnSpc>
              <a:spcBef>
                <a:spcPts val="0"/>
              </a:spcBef>
              <a:spcAft>
                <a:spcPts val="0"/>
              </a:spcAft>
              <a:buSzPts val="1400"/>
              <a:buFont typeface="Roboto Condensed"/>
              <a:buChar char="●"/>
            </a:pPr>
            <a:r>
              <a:rPr lang="zh-TW" sz="1400">
                <a:latin typeface="Roboto Condensed"/>
                <a:ea typeface="Roboto Condensed"/>
                <a:cs typeface="Roboto Condensed"/>
                <a:sym typeface="Roboto Condensed"/>
              </a:rPr>
              <a:t>We will execute </a:t>
            </a:r>
            <a:r>
              <a:rPr lang="zh-TW" sz="1400">
                <a:latin typeface="Courier New"/>
                <a:ea typeface="Courier New"/>
                <a:cs typeface="Courier New"/>
                <a:sym typeface="Courier New"/>
              </a:rPr>
              <a:t>download.sh</a:t>
            </a:r>
            <a:r>
              <a:rPr lang="zh-TW" sz="1400">
                <a:latin typeface="Roboto Condensed"/>
                <a:ea typeface="Roboto Condensed"/>
                <a:cs typeface="Roboto Condensed"/>
                <a:sym typeface="Roboto Condensed"/>
              </a:rPr>
              <a:t>  before running any other scripts.</a:t>
            </a:r>
            <a:endParaRPr sz="1400">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run</a:t>
            </a:r>
            <a:r>
              <a:rPr lang="zh-TW" sz="2100">
                <a:latin typeface="Roboto Condensed"/>
                <a:ea typeface="Roboto Condensed"/>
                <a:cs typeface="Roboto Condensed"/>
                <a:sym typeface="Roboto Condensed"/>
              </a:rPr>
              <a:t>.sh</a:t>
            </a:r>
            <a:endParaRPr sz="2100">
              <a:latin typeface="Roboto Condensed"/>
              <a:ea typeface="Roboto Condensed"/>
              <a:cs typeface="Roboto Condensed"/>
              <a:sym typeface="Roboto Condensed"/>
            </a:endParaRPr>
          </a:p>
        </p:txBody>
      </p:sp>
      <p:sp>
        <p:nvSpPr>
          <p:cNvPr id="206" name="Google Shape;206;p31"/>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Courier New"/>
                <a:ea typeface="Courier New"/>
                <a:cs typeface="Courier New"/>
                <a:sym typeface="Courier New"/>
              </a:rPr>
              <a:t>run.sh</a:t>
            </a:r>
            <a:r>
              <a:rPr lang="zh-TW" sz="1500">
                <a:latin typeface="Roboto Condensed"/>
                <a:ea typeface="Roboto Condensed"/>
                <a:cs typeface="Roboto Condensed"/>
                <a:sym typeface="Roboto Condensed"/>
              </a:rPr>
              <a:t> should perform inference using your trained models and output predictions on </a:t>
            </a:r>
            <a:r>
              <a:rPr lang="zh-TW" sz="1500">
                <a:latin typeface="Courier New"/>
                <a:ea typeface="Courier New"/>
                <a:cs typeface="Courier New"/>
                <a:sym typeface="Courier New"/>
              </a:rPr>
              <a:t>test.json</a:t>
            </a:r>
            <a:r>
              <a:rPr lang="zh-TW" sz="1500">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3 arguments are required:</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${1}</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context.json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${2}</a:t>
            </a:r>
            <a:r>
              <a:rPr lang="zh-TW" sz="1300">
                <a:latin typeface="Roboto Condensed"/>
                <a:ea typeface="Roboto Condensed"/>
                <a:cs typeface="Roboto Condensed"/>
                <a:sym typeface="Roboto Condensed"/>
              </a:rPr>
              <a:t>": path to </a:t>
            </a:r>
            <a:r>
              <a:rPr lang="zh-TW" sz="1300">
                <a:latin typeface="Courier New"/>
                <a:ea typeface="Courier New"/>
                <a:cs typeface="Courier New"/>
                <a:sym typeface="Courier New"/>
              </a:rPr>
              <a:t>test.json</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300">
                <a:latin typeface="Roboto Condensed"/>
                <a:ea typeface="Roboto Condensed"/>
                <a:cs typeface="Roboto Condensed"/>
                <a:sym typeface="Roboto Condensed"/>
              </a:rPr>
              <a:t>"</a:t>
            </a:r>
            <a:r>
              <a:rPr lang="zh-TW" sz="1300">
                <a:latin typeface="Courier New"/>
                <a:ea typeface="Courier New"/>
                <a:cs typeface="Courier New"/>
                <a:sym typeface="Courier New"/>
              </a:rPr>
              <a:t>${3}</a:t>
            </a:r>
            <a:r>
              <a:rPr lang="zh-TW" sz="1300">
                <a:latin typeface="Roboto Condensed"/>
                <a:ea typeface="Roboto Condensed"/>
                <a:cs typeface="Roboto Condensed"/>
                <a:sym typeface="Roboto Condensed"/>
              </a:rPr>
              <a:t>": path to the output prediction file named </a:t>
            </a:r>
            <a:r>
              <a:rPr lang="zh-TW" sz="1300">
                <a:latin typeface="Courier New"/>
                <a:ea typeface="Courier New"/>
                <a:cs typeface="Courier New"/>
                <a:sym typeface="Courier New"/>
              </a:rPr>
              <a:t>prediction.csv</a:t>
            </a:r>
            <a:r>
              <a:rPr lang="zh-TW" sz="1300">
                <a:latin typeface="Roboto Condensed"/>
                <a:ea typeface="Roboto Condensed"/>
                <a:cs typeface="Roboto Condensed"/>
                <a:sym typeface="Roboto Condensed"/>
              </a:rPr>
              <a:t>.</a:t>
            </a:r>
            <a:endParaRPr sz="13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will predict testing data as follow:</a:t>
            </a:r>
            <a:endParaRPr sz="1500">
              <a:latin typeface="Roboto Condensed"/>
              <a:ea typeface="Roboto Condensed"/>
              <a:cs typeface="Roboto Condensed"/>
              <a:sym typeface="Roboto Condensed"/>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./download.sh</a:t>
            </a:r>
            <a:endParaRPr sz="1150">
              <a:latin typeface="Courier New"/>
              <a:ea typeface="Courier New"/>
              <a:cs typeface="Courier New"/>
              <a:sym typeface="Courier New"/>
            </a:endParaRPr>
          </a:p>
          <a:p>
            <a:pPr indent="-311150" lvl="1" marL="914400" rtl="0" algn="l">
              <a:lnSpc>
                <a:spcPct val="150000"/>
              </a:lnSpc>
              <a:spcBef>
                <a:spcPts val="0"/>
              </a:spcBef>
              <a:spcAft>
                <a:spcPts val="0"/>
              </a:spcAft>
              <a:buSzPts val="1300"/>
              <a:buFont typeface="Roboto Condensed"/>
              <a:buAutoNum type="alphaLcPeriod"/>
            </a:pPr>
            <a:r>
              <a:rPr lang="zh-TW" sz="1150">
                <a:latin typeface="Courier New"/>
                <a:ea typeface="Courier New"/>
                <a:cs typeface="Courier New"/>
                <a:sym typeface="Courier New"/>
              </a:rPr>
              <a:t>bash ./run.sh /path/to/context.json /path/to/test.json /path/to/pred/prediction.csv</a:t>
            </a:r>
            <a:endParaRPr sz="1150">
              <a:latin typeface="Roboto Condensed"/>
              <a:ea typeface="Roboto Condensed"/>
              <a:cs typeface="Roboto Condensed"/>
              <a:sym typeface="Roboto Condensed"/>
            </a:endParaRPr>
          </a:p>
          <a:p>
            <a:pPr indent="-323850" lvl="0" marL="457200" rtl="0" algn="l">
              <a:lnSpc>
                <a:spcPct val="150000"/>
              </a:lnSpc>
              <a:spcBef>
                <a:spcPts val="1000"/>
              </a:spcBef>
              <a:spcAft>
                <a:spcPts val="0"/>
              </a:spcAft>
              <a:buClr>
                <a:srgbClr val="666666"/>
              </a:buClr>
              <a:buSzPts val="1500"/>
              <a:buFont typeface="Roboto Condensed"/>
              <a:buChar char="●"/>
            </a:pPr>
            <a:r>
              <a:rPr lang="zh-TW" sz="1500">
                <a:latin typeface="Courier New"/>
                <a:ea typeface="Courier New"/>
                <a:cs typeface="Courier New"/>
                <a:sym typeface="Courier New"/>
              </a:rPr>
              <a:t>run.sh</a:t>
            </a:r>
            <a:r>
              <a:rPr lang="zh-TW" sz="1500">
                <a:solidFill>
                  <a:srgbClr val="666666"/>
                </a:solidFill>
                <a:latin typeface="Roboto Condensed"/>
                <a:ea typeface="Roboto Condensed"/>
                <a:cs typeface="Roboto Condensed"/>
                <a:sym typeface="Roboto Condensed"/>
              </a:rPr>
              <a:t> should finish within </a:t>
            </a:r>
            <a:r>
              <a:rPr b="1" lang="zh-TW" sz="1500">
                <a:solidFill>
                  <a:srgbClr val="666666"/>
                </a:solidFill>
                <a:latin typeface="Roboto Condensed"/>
                <a:ea typeface="Roboto Condensed"/>
                <a:cs typeface="Roboto Condensed"/>
                <a:sym typeface="Roboto Condensed"/>
              </a:rPr>
              <a:t>2 hours</a:t>
            </a:r>
            <a:r>
              <a:rPr lang="zh-TW" sz="1500">
                <a:solidFill>
                  <a:srgbClr val="666666"/>
                </a:solidFill>
                <a:latin typeface="Roboto Condensed"/>
                <a:ea typeface="Roboto Condensed"/>
                <a:cs typeface="Roboto Condensed"/>
                <a:sym typeface="Roboto Condensed"/>
              </a:rPr>
              <a:t>. (See next page for environment details)</a:t>
            </a:r>
            <a:endParaRPr sz="1500">
              <a:solidFill>
                <a:srgbClr val="66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Make sure your code works!</a:t>
            </a:r>
            <a:endParaRPr sz="1500">
              <a:solidFill>
                <a:srgbClr val="E06666"/>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Due Date</a:t>
            </a:r>
            <a:endParaRPr sz="2120">
              <a:latin typeface="Roboto Condensed"/>
              <a:ea typeface="Roboto Condensed"/>
              <a:cs typeface="Roboto Condensed"/>
              <a:sym typeface="Roboto Condense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Roboto Condensed"/>
              <a:buChar char="●"/>
            </a:pPr>
            <a:r>
              <a:rPr lang="zh-TW" sz="1700" u="sng">
                <a:solidFill>
                  <a:schemeClr val="hlink"/>
                </a:solidFill>
                <a:latin typeface="Roboto Condensed"/>
                <a:ea typeface="Roboto Condensed"/>
                <a:cs typeface="Roboto Condensed"/>
                <a:sym typeface="Roboto Condensed"/>
                <a:hlinkClick r:id="rId3"/>
              </a:rPr>
              <a:t>Kaggle leaderboard</a:t>
            </a:r>
            <a:r>
              <a:rPr lang="zh-TW" sz="1700">
                <a:latin typeface="Roboto Condensed"/>
                <a:ea typeface="Roboto Condensed"/>
                <a:cs typeface="Roboto Condensed"/>
                <a:sym typeface="Roboto Condensed"/>
              </a:rPr>
              <a:t> - </a:t>
            </a:r>
            <a:r>
              <a:rPr b="1" lang="zh-TW" sz="1700">
                <a:solidFill>
                  <a:srgbClr val="E06666"/>
                </a:solidFill>
                <a:latin typeface="Roboto Condensed"/>
                <a:ea typeface="Roboto Condensed"/>
                <a:cs typeface="Roboto Condensed"/>
                <a:sym typeface="Roboto Condensed"/>
              </a:rPr>
              <a:t>10/8 (Tue.)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lang="zh-TW" sz="1700">
                <a:latin typeface="Roboto Condensed"/>
                <a:ea typeface="Roboto Condensed"/>
                <a:cs typeface="Roboto Condensed"/>
                <a:sym typeface="Roboto Condensed"/>
              </a:rPr>
              <a:t>Code and report (submit to NTU COOL) - </a:t>
            </a:r>
            <a:r>
              <a:rPr b="1" lang="zh-TW" sz="1700">
                <a:solidFill>
                  <a:srgbClr val="E06666"/>
                </a:solidFill>
                <a:latin typeface="Roboto Condensed"/>
                <a:ea typeface="Roboto Condensed"/>
                <a:cs typeface="Roboto Condensed"/>
                <a:sym typeface="Roboto Condensed"/>
              </a:rPr>
              <a:t>10/10 (Thu.) 23:59</a:t>
            </a:r>
            <a:endParaRPr b="1" sz="1700">
              <a:solidFill>
                <a:srgbClr val="E06666"/>
              </a:solidFill>
              <a:latin typeface="Roboto Condensed"/>
              <a:ea typeface="Roboto Condensed"/>
              <a:cs typeface="Roboto Condensed"/>
              <a:sym typeface="Roboto Condensed"/>
            </a:endParaRPr>
          </a:p>
          <a:p>
            <a:pPr indent="-336550" lvl="0" marL="457200" rtl="0" algn="l">
              <a:spcBef>
                <a:spcPts val="0"/>
              </a:spcBef>
              <a:spcAft>
                <a:spcPts val="0"/>
              </a:spcAft>
              <a:buSzPts val="1700"/>
              <a:buFont typeface="Roboto Condensed"/>
              <a:buChar char="●"/>
            </a:pPr>
            <a:r>
              <a:rPr b="1" lang="zh-TW" sz="1700">
                <a:latin typeface="Roboto Condensed"/>
                <a:ea typeface="Roboto Condensed"/>
                <a:cs typeface="Roboto Condensed"/>
                <a:sym typeface="Roboto Condensed"/>
              </a:rPr>
              <a:t>No late submission</a:t>
            </a:r>
            <a:r>
              <a:rPr lang="zh-TW" sz="1700">
                <a:latin typeface="Roboto Condensed"/>
                <a:ea typeface="Roboto Condensed"/>
                <a:cs typeface="Roboto Condensed"/>
                <a:sym typeface="Roboto Condensed"/>
              </a:rPr>
              <a:t>.</a:t>
            </a:r>
            <a:endParaRPr sz="1700">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Submission </a:t>
            </a:r>
            <a:r>
              <a:rPr lang="zh-TW" sz="2100">
                <a:latin typeface="Roboto Condensed"/>
                <a:ea typeface="Roboto Condensed"/>
                <a:cs typeface="Roboto Condensed"/>
                <a:sym typeface="Roboto Condensed"/>
              </a:rPr>
              <a:t>- </a:t>
            </a:r>
            <a:r>
              <a:rPr lang="zh-TW" sz="2100">
                <a:latin typeface="Roboto Condensed"/>
                <a:ea typeface="Roboto Condensed"/>
                <a:cs typeface="Roboto Condensed"/>
                <a:sym typeface="Roboto Condensed"/>
              </a:rPr>
              <a:t>Execution Environment</a:t>
            </a:r>
            <a:endParaRPr sz="2100">
              <a:latin typeface="Roboto Condensed"/>
              <a:ea typeface="Roboto Condensed"/>
              <a:cs typeface="Roboto Condensed"/>
              <a:sym typeface="Roboto Condensed"/>
            </a:endParaRPr>
          </a:p>
        </p:txBody>
      </p:sp>
      <p:sp>
        <p:nvSpPr>
          <p:cNvPr id="212" name="Google Shape;212;p32"/>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Your code/script will be run on a server with</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Ubuntu 20.04</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AutoNum type="alphaLcPeriod"/>
            </a:pPr>
            <a:r>
              <a:rPr lang="zh-TW" sz="1500">
                <a:latin typeface="Roboto Condensed"/>
                <a:ea typeface="Roboto Condensed"/>
                <a:cs typeface="Roboto Condensed"/>
                <a:sym typeface="Roboto Condensed"/>
              </a:rPr>
              <a:t>32GB RAM, RTX 2080 Ti 11GB VRAM, and 20GB disk space available.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The packages we allow only.</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Python 3.10</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solidFill>
                  <a:srgbClr val="E06666"/>
                </a:solidFill>
                <a:latin typeface="Roboto Condensed"/>
                <a:ea typeface="Roboto Condensed"/>
                <a:cs typeface="Roboto Condensed"/>
                <a:sym typeface="Roboto Condensed"/>
              </a:rPr>
              <a:t>No network access after we run </a:t>
            </a:r>
            <a:r>
              <a:rPr lang="zh-TW" sz="1500">
                <a:solidFill>
                  <a:srgbClr val="E06666"/>
                </a:solidFill>
                <a:latin typeface="Courier New"/>
                <a:ea typeface="Courier New"/>
                <a:cs typeface="Courier New"/>
                <a:sym typeface="Courier New"/>
              </a:rPr>
              <a:t>download.sh</a:t>
            </a:r>
            <a:r>
              <a:rPr lang="zh-TW" sz="1500">
                <a:solidFill>
                  <a:srgbClr val="E06666"/>
                </a:solidFill>
                <a:latin typeface="Roboto Condensed"/>
                <a:ea typeface="Roboto Condensed"/>
                <a:cs typeface="Roboto Condensed"/>
                <a:sym typeface="Roboto Condensed"/>
              </a:rPr>
              <a:t>.</a:t>
            </a:r>
            <a:endParaRPr sz="1500">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00">
                <a:latin typeface="Roboto Condensed"/>
                <a:ea typeface="Roboto Condensed"/>
                <a:cs typeface="Roboto Condensed"/>
                <a:sym typeface="Roboto Condensed"/>
              </a:rPr>
              <a:t>Submission - </a:t>
            </a:r>
            <a:r>
              <a:rPr lang="zh-TW" sz="2100">
                <a:latin typeface="Roboto Condensed"/>
                <a:ea typeface="Roboto Condensed"/>
                <a:cs typeface="Roboto Condensed"/>
                <a:sym typeface="Roboto Condensed"/>
              </a:rPr>
              <a:t>README.md</a:t>
            </a:r>
            <a:endParaRPr sz="2100">
              <a:latin typeface="Roboto Condensed"/>
              <a:ea typeface="Roboto Condensed"/>
              <a:cs typeface="Roboto Condensed"/>
              <a:sym typeface="Roboto Condensed"/>
            </a:endParaRPr>
          </a:p>
        </p:txBody>
      </p:sp>
      <p:sp>
        <p:nvSpPr>
          <p:cNvPr id="218" name="Google Shape;218;p33"/>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README.md should contain step-by-step</a:t>
            </a:r>
            <a:r>
              <a:rPr lang="zh-TW" sz="1500">
                <a:latin typeface="Roboto Condensed"/>
                <a:ea typeface="Roboto Condensed"/>
                <a:cs typeface="Roboto Condensed"/>
                <a:sym typeface="Roboto Condensed"/>
              </a:rPr>
              <a:t> instruction on how to train your model with your codes/scripts.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You will get a </a:t>
            </a:r>
            <a:r>
              <a:rPr b="1" lang="zh-TW" sz="1500">
                <a:latin typeface="Roboto Condensed"/>
                <a:ea typeface="Roboto Condensed"/>
                <a:cs typeface="Roboto Condensed"/>
                <a:sym typeface="Roboto Condensed"/>
              </a:rPr>
              <a:t>-2</a:t>
            </a:r>
            <a:r>
              <a:rPr lang="zh-TW" sz="1500">
                <a:latin typeface="Roboto Condensed"/>
                <a:ea typeface="Roboto Condensed"/>
                <a:cs typeface="Roboto Condensed"/>
                <a:sym typeface="Roboto Condensed"/>
              </a:rPr>
              <a:t> penalty if you have no or empty README.md.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If necessary, you will be required to reproduce your results based on the README.md.</a:t>
            </a:r>
            <a:endParaRPr sz="1500">
              <a:solidFill>
                <a:srgbClr val="E06666"/>
              </a:solidFill>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If you cannot reproduce your result, you may lose points.</a:t>
            </a:r>
            <a:endParaRPr sz="150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Grading</a:t>
            </a:r>
            <a:endParaRPr sz="2120">
              <a:latin typeface="Roboto Condensed"/>
              <a:ea typeface="Roboto Condensed"/>
              <a:cs typeface="Roboto Condensed"/>
              <a:sym typeface="Roboto Condensed"/>
            </a:endParaRPr>
          </a:p>
        </p:txBody>
      </p:sp>
      <p:sp>
        <p:nvSpPr>
          <p:cNvPr id="224" name="Google Shape;22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Model Performance (11%)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simple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Kaggle strong baseline: public (2%), private (3%).</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 can </a:t>
            </a:r>
            <a:r>
              <a:rPr lang="zh-TW" sz="1500">
                <a:latin typeface="Roboto Condensed"/>
                <a:ea typeface="Roboto Condensed"/>
                <a:cs typeface="Roboto Condensed"/>
                <a:sym typeface="Roboto Condensed"/>
              </a:rPr>
              <a:t>reproduce </a:t>
            </a:r>
            <a:r>
              <a:rPr lang="zh-TW" sz="1500">
                <a:latin typeface="Roboto Condensed"/>
                <a:ea typeface="Roboto Condensed"/>
                <a:cs typeface="Roboto Condensed"/>
                <a:sym typeface="Roboto Condensed"/>
              </a:rPr>
              <a:t>your results </a:t>
            </a:r>
            <a:r>
              <a:rPr i="1" lang="zh-TW" sz="1500">
                <a:latin typeface="Roboto Condensed"/>
                <a:ea typeface="Roboto Condensed"/>
                <a:cs typeface="Roboto Condensed"/>
                <a:sym typeface="Roboto Condensed"/>
              </a:rPr>
              <a:t>without</a:t>
            </a:r>
            <a:r>
              <a:rPr lang="zh-TW" sz="1500">
                <a:latin typeface="Roboto Condensed"/>
                <a:ea typeface="Roboto Condensed"/>
                <a:cs typeface="Roboto Condensed"/>
                <a:sym typeface="Roboto Condensed"/>
              </a:rPr>
              <a:t> human intervention. (1%)</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Clr>
                <a:srgbClr val="E06666"/>
              </a:buClr>
              <a:buSzPts val="1500"/>
              <a:buFont typeface="Roboto Condensed"/>
              <a:buChar char="○"/>
            </a:pPr>
            <a:r>
              <a:rPr lang="zh-TW" sz="1500">
                <a:solidFill>
                  <a:srgbClr val="E06666"/>
                </a:solidFill>
                <a:latin typeface="Roboto Condensed"/>
                <a:ea typeface="Roboto Condensed"/>
                <a:cs typeface="Roboto Condensed"/>
                <a:sym typeface="Roboto Condensed"/>
              </a:rPr>
              <a:t>0 point if we cannot </a:t>
            </a:r>
            <a:r>
              <a:rPr lang="zh-TW" sz="1500">
                <a:solidFill>
                  <a:srgbClr val="E06666"/>
                </a:solidFill>
                <a:latin typeface="Roboto Condensed"/>
                <a:ea typeface="Roboto Condensed"/>
                <a:cs typeface="Roboto Condensed"/>
                <a:sym typeface="Roboto Condensed"/>
              </a:rPr>
              <a:t>reproduce</a:t>
            </a:r>
            <a:r>
              <a:rPr lang="zh-TW" sz="1500">
                <a:solidFill>
                  <a:srgbClr val="E06666"/>
                </a:solidFill>
                <a:latin typeface="Roboto Condensed"/>
                <a:ea typeface="Roboto Condensed"/>
                <a:cs typeface="Roboto Condensed"/>
                <a:sym typeface="Roboto Condensed"/>
              </a:rPr>
              <a:t> your submission after human intervention.</a:t>
            </a:r>
            <a:endParaRPr sz="1500">
              <a:solidFill>
                <a:srgbClr val="E0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Report (9% + 2% Bonus)</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In PDF format.</a:t>
            </a:r>
            <a:endParaRPr sz="1500">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Q1: Data processing (2%)</a:t>
            </a:r>
            <a:endParaRPr sz="2120">
              <a:latin typeface="Roboto Condensed"/>
              <a:ea typeface="Roboto Condensed"/>
              <a:cs typeface="Roboto Condensed"/>
              <a:sym typeface="Roboto Condensed"/>
            </a:endParaRPr>
          </a:p>
        </p:txBody>
      </p:sp>
      <p:sp>
        <p:nvSpPr>
          <p:cNvPr id="230" name="Google Shape;23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Tokenizer (1%):</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in detail about the tokenization algorithm you use. You need to explain what algorithm does in your own ways. Just answering with “I called the () function” is not allowed.</a:t>
            </a:r>
            <a:endParaRPr sz="1500">
              <a:latin typeface="Roboto Condensed"/>
              <a:ea typeface="Roboto Condensed"/>
              <a:cs typeface="Roboto Condensed"/>
              <a:sym typeface="Roboto Condensed"/>
            </a:endParaRPr>
          </a:p>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Answer Span (1%): </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How did you convert the answer span start/end position on characters to position on tokens after BERT tokenization?</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After your model predicts the probability of answer span start/end position, what rules did you apply to determine the final start/end position?</a:t>
            </a:r>
            <a:endParaRPr sz="1500">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Q2: Modeling with BERTs and their variants (4%)</a:t>
            </a:r>
            <a:endParaRPr sz="2120">
              <a:latin typeface="Roboto Condensed"/>
              <a:ea typeface="Roboto Condensed"/>
              <a:cs typeface="Roboto Condensed"/>
              <a:sym typeface="Roboto Condensed"/>
            </a:endParaRPr>
          </a:p>
        </p:txBody>
      </p:sp>
      <p:sp>
        <p:nvSpPr>
          <p:cNvPr id="236" name="Google Shape;23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Try another type of pre-trained LMs and describe (2%)</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new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difference between pre-trained LMs (architecture, pretraining loss, etc.)</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For example, BERT -&gt; xlnet, or BERT -&gt; BERT-wwm-ext. You can find these models in the </a:t>
            </a:r>
            <a:r>
              <a:rPr lang="zh-TW" u="sng">
                <a:solidFill>
                  <a:schemeClr val="hlink"/>
                </a:solidFill>
                <a:latin typeface="Roboto Condensed"/>
                <a:ea typeface="Roboto Condensed"/>
                <a:cs typeface="Roboto Condensed"/>
                <a:sym typeface="Roboto Condensed"/>
                <a:hlinkClick r:id="rId3"/>
              </a:rPr>
              <a:t>huggingface’s Model Hub</a:t>
            </a:r>
            <a:r>
              <a:rPr lang="zh-TW">
                <a:latin typeface="Roboto Condensed"/>
                <a:ea typeface="Roboto Condensed"/>
                <a:cs typeface="Roboto Condensed"/>
                <a:sym typeface="Roboto Condensed"/>
              </a:rPr>
              <a:t>.</a:t>
            </a:r>
            <a:endParaRPr>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Q3: Curves (1%)</a:t>
            </a:r>
            <a:endParaRPr sz="2120">
              <a:latin typeface="Roboto Condensed"/>
              <a:ea typeface="Roboto Condensed"/>
              <a:cs typeface="Roboto Condensed"/>
              <a:sym typeface="Roboto Condensed"/>
            </a:endParaRPr>
          </a:p>
        </p:txBody>
      </p:sp>
      <p:sp>
        <p:nvSpPr>
          <p:cNvPr id="242" name="Google Shape;24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Roboto Condensed"/>
              <a:buChar char="●"/>
            </a:pPr>
            <a:r>
              <a:rPr lang="zh-TW" sz="1600">
                <a:latin typeface="Roboto Condensed"/>
                <a:ea typeface="Roboto Condensed"/>
                <a:cs typeface="Roboto Condensed"/>
                <a:sym typeface="Roboto Condensed"/>
              </a:rPr>
              <a:t>Plot the learning curve of your span selection (extractive QA) model. </a:t>
            </a:r>
            <a:r>
              <a:rPr b="1" lang="zh-TW" sz="1600">
                <a:latin typeface="Roboto Condensed"/>
                <a:ea typeface="Roboto Condensed"/>
                <a:cs typeface="Roboto Condensed"/>
                <a:sym typeface="Roboto Condensed"/>
              </a:rPr>
              <a:t>Y</a:t>
            </a:r>
            <a:r>
              <a:rPr b="1" lang="zh-TW" sz="1600">
                <a:latin typeface="Roboto Condensed"/>
                <a:ea typeface="Roboto Condensed"/>
                <a:cs typeface="Roboto Condensed"/>
                <a:sym typeface="Roboto Condensed"/>
              </a:rPr>
              <a:t>ou can plot both the training and validation set or only one set. </a:t>
            </a:r>
            <a:r>
              <a:rPr lang="zh-TW" sz="1600">
                <a:latin typeface="Roboto Condensed"/>
                <a:ea typeface="Roboto Condensed"/>
                <a:cs typeface="Roboto Condensed"/>
                <a:sym typeface="Roboto Condensed"/>
              </a:rPr>
              <a:t>Please make sure there are at least </a:t>
            </a:r>
            <a:r>
              <a:rPr b="1" lang="zh-TW" sz="1600">
                <a:latin typeface="Roboto Condensed"/>
                <a:ea typeface="Roboto Condensed"/>
                <a:cs typeface="Roboto Condensed"/>
                <a:sym typeface="Roboto Condensed"/>
              </a:rPr>
              <a:t>5 data points</a:t>
            </a:r>
            <a:r>
              <a:rPr lang="zh-TW" sz="1600">
                <a:latin typeface="Roboto Condensed"/>
                <a:ea typeface="Roboto Condensed"/>
                <a:cs typeface="Roboto Condensed"/>
                <a:sym typeface="Roboto Condensed"/>
              </a:rPr>
              <a:t> in each curve.</a:t>
            </a:r>
            <a:endParaRPr sz="16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loss value (0.5%)</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Learning curve of the Exact Match metric value (0.5%)</a:t>
            </a:r>
            <a:endParaRPr sz="1600">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Q4: Pre-trained vs Not Pre-trained (2%) </a:t>
            </a:r>
            <a:endParaRPr sz="2120">
              <a:latin typeface="Roboto Condensed"/>
              <a:ea typeface="Roboto Condensed"/>
              <a:cs typeface="Roboto Condensed"/>
              <a:sym typeface="Roboto Condensed"/>
            </a:endParaRPr>
          </a:p>
        </p:txBody>
      </p:sp>
      <p:sp>
        <p:nvSpPr>
          <p:cNvPr id="248" name="Google Shape;24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Train a transformer-based model (you can choose either paragraph selection or span selection) from scratch (i.e. without pretrained weights).</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configuration of the model and how do you train this model (e.g., hyper-parameters).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this model v.s. BERT.</a:t>
            </a:r>
            <a:endParaRPr>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 can use the same training code, just skip the part where you load the pretrained weights.</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model size configuration for BERT might be too large for this problem, if you find it hard to train a model of the same size, try to reduce model size (e.g. num_layers, hidden_dim, num_heads).</a:t>
            </a:r>
            <a:endParaRPr>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Report - </a:t>
            </a:r>
            <a:r>
              <a:rPr lang="zh-TW" sz="2120">
                <a:latin typeface="Roboto Condensed"/>
                <a:ea typeface="Roboto Condensed"/>
                <a:cs typeface="Roboto Condensed"/>
                <a:sym typeface="Roboto Condensed"/>
              </a:rPr>
              <a:t>Q5: Bonus (2%)</a:t>
            </a:r>
            <a:endParaRPr sz="2120">
              <a:latin typeface="Roboto Condensed"/>
              <a:ea typeface="Roboto Condensed"/>
              <a:cs typeface="Roboto Condensed"/>
              <a:sym typeface="Roboto Condensed"/>
            </a:endParaRPr>
          </a:p>
        </p:txBody>
      </p:sp>
      <p:sp>
        <p:nvSpPr>
          <p:cNvPr id="254" name="Google Shape;254;p39"/>
          <p:cNvSpPr txBox="1"/>
          <p:nvPr>
            <p:ph idx="1" type="body"/>
          </p:nvPr>
        </p:nvSpPr>
        <p:spPr>
          <a:xfrm>
            <a:off x="311700" y="1152475"/>
            <a:ext cx="4831800" cy="35484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I</a:t>
            </a:r>
            <a:r>
              <a:rPr lang="zh-TW" sz="1500">
                <a:latin typeface="Roboto Condensed"/>
                <a:ea typeface="Roboto Condensed"/>
                <a:cs typeface="Roboto Condensed"/>
                <a:sym typeface="Roboto Condensed"/>
              </a:rPr>
              <a:t>nstead of the </a:t>
            </a:r>
            <a:r>
              <a:rPr lang="zh-TW" sz="1500">
                <a:latin typeface="Roboto Condensed"/>
                <a:ea typeface="Roboto Condensed"/>
                <a:cs typeface="Roboto Condensed"/>
                <a:sym typeface="Roboto Condensed"/>
              </a:rPr>
              <a:t>paragraph</a:t>
            </a:r>
            <a:r>
              <a:rPr lang="zh-TW" sz="1500">
                <a:latin typeface="Roboto Condensed"/>
                <a:ea typeface="Roboto Condensed"/>
                <a:cs typeface="Roboto Condensed"/>
                <a:sym typeface="Roboto Condensed"/>
              </a:rPr>
              <a:t> selection + span selection </a:t>
            </a:r>
            <a:r>
              <a:rPr lang="zh-TW" sz="1500">
                <a:latin typeface="Roboto Condensed"/>
                <a:ea typeface="Roboto Condensed"/>
                <a:cs typeface="Roboto Condensed"/>
                <a:sym typeface="Roboto Condensed"/>
              </a:rPr>
              <a:t>pipeline approach, train an </a:t>
            </a:r>
            <a:r>
              <a:rPr b="1" lang="zh-TW" sz="1500">
                <a:latin typeface="Roboto Condensed"/>
                <a:ea typeface="Roboto Condensed"/>
                <a:cs typeface="Roboto Condensed"/>
                <a:sym typeface="Roboto Condensed"/>
              </a:rPr>
              <a:t>end-to-end</a:t>
            </a:r>
            <a:r>
              <a:rPr lang="zh-TW" sz="1500">
                <a:latin typeface="Roboto Condensed"/>
                <a:ea typeface="Roboto Condensed"/>
                <a:cs typeface="Roboto Condensed"/>
                <a:sym typeface="Roboto Condensed"/>
              </a:rPr>
              <a:t> transformer-based model and describe</a:t>
            </a:r>
            <a:endParaRPr sz="1500">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performance of your model.</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loss function you used.</a:t>
            </a:r>
            <a:endParaRPr>
              <a:latin typeface="Roboto Condensed"/>
              <a:ea typeface="Roboto Condensed"/>
              <a:cs typeface="Roboto Condensed"/>
              <a:sym typeface="Roboto Condensed"/>
            </a:endParaRPr>
          </a:p>
          <a:p>
            <a:pPr indent="-317500" lvl="1" marL="914400" rtl="0" algn="l">
              <a:lnSpc>
                <a:spcPct val="150000"/>
              </a:lnSpc>
              <a:spcBef>
                <a:spcPts val="0"/>
              </a:spcBef>
              <a:spcAft>
                <a:spcPts val="0"/>
              </a:spcAft>
              <a:buSzPts val="1400"/>
              <a:buFont typeface="Roboto Condensed"/>
              <a:buChar char="○"/>
            </a:pPr>
            <a:r>
              <a:rPr lang="zh-TW">
                <a:latin typeface="Roboto Condensed"/>
                <a:ea typeface="Roboto Condensed"/>
                <a:cs typeface="Roboto Condensed"/>
                <a:sym typeface="Roboto Condensed"/>
              </a:rPr>
              <a:t>The optimization algorithm (e.g. Adam), learning rate and batch size.</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Hint: Try models that can </a:t>
            </a:r>
            <a:r>
              <a:rPr lang="zh-TW" sz="1500">
                <a:latin typeface="Roboto Condensed"/>
                <a:ea typeface="Roboto Condensed"/>
                <a:cs typeface="Roboto Condensed"/>
                <a:sym typeface="Roboto Condensed"/>
              </a:rPr>
              <a:t>handle</a:t>
            </a:r>
            <a:r>
              <a:rPr lang="zh-TW" sz="1500">
                <a:latin typeface="Roboto Condensed"/>
                <a:ea typeface="Roboto Condensed"/>
                <a:cs typeface="Roboto Condensed"/>
                <a:sym typeface="Roboto Condensed"/>
              </a:rPr>
              <a:t> long input (e.g., models that have a larger context windows).</a:t>
            </a:r>
            <a:endParaRPr sz="1500">
              <a:latin typeface="Roboto Condensed"/>
              <a:ea typeface="Roboto Condensed"/>
              <a:cs typeface="Roboto Condensed"/>
              <a:sym typeface="Roboto Condensed"/>
            </a:endParaRPr>
          </a:p>
        </p:txBody>
      </p:sp>
      <p:sp>
        <p:nvSpPr>
          <p:cNvPr id="255" name="Google Shape;255;p39"/>
          <p:cNvSpPr/>
          <p:nvPr/>
        </p:nvSpPr>
        <p:spPr>
          <a:xfrm>
            <a:off x="7987600" y="2379735"/>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grpSp>
        <p:nvGrpSpPr>
          <p:cNvPr id="256" name="Google Shape;256;p39"/>
          <p:cNvGrpSpPr/>
          <p:nvPr/>
        </p:nvGrpSpPr>
        <p:grpSpPr>
          <a:xfrm>
            <a:off x="5360357" y="1569710"/>
            <a:ext cx="2627250" cy="2004100"/>
            <a:chOff x="990950" y="2144388"/>
            <a:chExt cx="2627250" cy="2004100"/>
          </a:xfrm>
        </p:grpSpPr>
        <p:sp>
          <p:nvSpPr>
            <p:cNvPr id="257" name="Google Shape;257;p39"/>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End-to-End </a:t>
              </a: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sp>
          <p:nvSpPr>
            <p:cNvPr id="258" name="Google Shape;258;p39"/>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259" name="Google Shape;259;p39"/>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260" name="Google Shape;260;p39"/>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261" name="Google Shape;261;p39"/>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262" name="Google Shape;262;p39"/>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cxnSp>
          <p:nvCxnSpPr>
            <p:cNvPr id="263" name="Google Shape;263;p39"/>
            <p:cNvCxnSpPr>
              <a:stCxn id="261" idx="3"/>
              <a:endCxn id="257"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264" name="Google Shape;264;p39"/>
            <p:cNvCxnSpPr>
              <a:stCxn id="258" idx="3"/>
              <a:endCxn id="257"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265" name="Google Shape;265;p39"/>
            <p:cNvCxnSpPr>
              <a:stCxn id="260" idx="3"/>
              <a:endCxn id="257"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266" name="Google Shape;266;p39"/>
            <p:cNvCxnSpPr>
              <a:stCxn id="259" idx="3"/>
              <a:endCxn id="257"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267" name="Google Shape;267;p39"/>
            <p:cNvCxnSpPr>
              <a:stCxn id="262" idx="3"/>
              <a:endCxn id="257"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268" name="Google Shape;268;p39"/>
            <p:cNvCxnSpPr>
              <a:stCxn id="257" idx="3"/>
              <a:endCxn id="269"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Any questions?</a:t>
            </a:r>
            <a:endParaRPr sz="2120">
              <a:latin typeface="Roboto Condensed"/>
              <a:ea typeface="Roboto Condensed"/>
              <a:cs typeface="Roboto Condensed"/>
              <a:sym typeface="Roboto Condensed"/>
            </a:endParaRPr>
          </a:p>
        </p:txBody>
      </p:sp>
      <p:sp>
        <p:nvSpPr>
          <p:cNvPr id="275" name="Google Shape;275;p40"/>
          <p:cNvSpPr txBox="1"/>
          <p:nvPr>
            <p:ph idx="1" type="body"/>
          </p:nvPr>
        </p:nvSpPr>
        <p:spPr>
          <a:xfrm>
            <a:off x="311700" y="1152475"/>
            <a:ext cx="80031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Font typeface="Roboto Condensed"/>
              <a:buChar char="●"/>
            </a:pPr>
            <a:r>
              <a:rPr lang="zh-TW" sz="1500" u="sng">
                <a:solidFill>
                  <a:schemeClr val="hlink"/>
                </a:solidFill>
                <a:latin typeface="Roboto Condensed"/>
                <a:ea typeface="Roboto Condensed"/>
                <a:cs typeface="Roboto Condensed"/>
                <a:sym typeface="Roboto Condensed"/>
                <a:hlinkClick r:id="rId3"/>
              </a:rPr>
              <a:t>COOL discussion board</a:t>
            </a:r>
            <a:r>
              <a:rPr lang="zh-TW" sz="1500">
                <a:latin typeface="Roboto Condensed"/>
                <a:ea typeface="Roboto Condensed"/>
                <a:cs typeface="Roboto Condensed"/>
                <a:sym typeface="Roboto Condensed"/>
              </a:rPr>
              <a:t> (Answered by both TAs and classmates, encouraged!!!)</a:t>
            </a:r>
            <a:endParaRPr sz="1500">
              <a:latin typeface="Roboto Condensed"/>
              <a:ea typeface="Roboto Condensed"/>
              <a:cs typeface="Roboto Condensed"/>
              <a:sym typeface="Roboto Condensed"/>
            </a:endParaRPr>
          </a:p>
          <a:p>
            <a:pPr indent="-323850" lvl="0" marL="4572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TAs</a:t>
            </a:r>
            <a:endParaRPr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Email: </a:t>
            </a:r>
            <a:r>
              <a:rPr lang="zh-TW" sz="1500" u="sng">
                <a:solidFill>
                  <a:schemeClr val="hlink"/>
                </a:solidFill>
                <a:latin typeface="Roboto Condensed"/>
                <a:ea typeface="Roboto Condensed"/>
                <a:cs typeface="Roboto Condensed"/>
                <a:sym typeface="Roboto Condensed"/>
                <a:hlinkClick r:id="rId4"/>
              </a:rPr>
              <a:t>adl-ta@csie.ntu.edu.tw</a:t>
            </a:r>
            <a:r>
              <a:rPr lang="zh-TW" sz="1500">
                <a:latin typeface="Roboto Condensed"/>
                <a:ea typeface="Roboto Condensed"/>
                <a:cs typeface="Roboto Condensed"/>
                <a:sym typeface="Roboto Condensed"/>
              </a:rPr>
              <a:t> (When sending emails, add “[ADL2024 HW1]” to the beginning of the title.)</a:t>
            </a:r>
            <a:endParaRPr i="1" sz="1500">
              <a:latin typeface="Roboto Condensed"/>
              <a:ea typeface="Roboto Condensed"/>
              <a:cs typeface="Roboto Condensed"/>
              <a:sym typeface="Roboto Condensed"/>
            </a:endParaRPr>
          </a:p>
          <a:p>
            <a:pPr indent="-323850" lvl="1" marL="9144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Office hour: Every Monday 17:00~18:00</a:t>
            </a:r>
            <a:endParaRPr sz="1500">
              <a:latin typeface="Roboto Condensed"/>
              <a:ea typeface="Roboto Condensed"/>
              <a:cs typeface="Roboto Condensed"/>
              <a:sym typeface="Roboto Condensed"/>
            </a:endParaRPr>
          </a:p>
          <a:p>
            <a:pPr indent="-323850" lvl="2" marL="13716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Sep. 16 &amp; 23: Online @ </a:t>
            </a:r>
            <a:r>
              <a:rPr lang="zh-TW" sz="1500" u="sng">
                <a:solidFill>
                  <a:schemeClr val="hlink"/>
                </a:solidFill>
                <a:latin typeface="Roboto Condensed"/>
                <a:ea typeface="Roboto Condensed"/>
                <a:cs typeface="Roboto Condensed"/>
                <a:sym typeface="Roboto Condensed"/>
                <a:hlinkClick r:id="rId5"/>
              </a:rPr>
              <a:t>https://meet.google.com/toj-dhac-wwf</a:t>
            </a:r>
            <a:endParaRPr sz="1500">
              <a:latin typeface="Roboto Condensed"/>
              <a:ea typeface="Roboto Condensed"/>
              <a:cs typeface="Roboto Condensed"/>
              <a:sym typeface="Roboto Condensed"/>
            </a:endParaRPr>
          </a:p>
          <a:p>
            <a:pPr indent="-323850" lvl="2" marL="1371600" rtl="0" algn="l">
              <a:lnSpc>
                <a:spcPct val="150000"/>
              </a:lnSpc>
              <a:spcBef>
                <a:spcPts val="0"/>
              </a:spcBef>
              <a:spcAft>
                <a:spcPts val="0"/>
              </a:spcAft>
              <a:buSzPts val="1500"/>
              <a:buFont typeface="Roboto Condensed"/>
              <a:buChar char="■"/>
            </a:pPr>
            <a:r>
              <a:rPr lang="zh-TW" sz="1500">
                <a:latin typeface="Roboto Condensed"/>
                <a:ea typeface="Roboto Condensed"/>
                <a:cs typeface="Roboto Condensed"/>
                <a:sym typeface="Roboto Condensed"/>
              </a:rPr>
              <a:t>Sep. 30 &amp; Oct. 7: @ Lab 524</a:t>
            </a:r>
            <a:endParaRPr sz="1500">
              <a:latin typeface="Roboto Condensed"/>
              <a:ea typeface="Roboto Condensed"/>
              <a:cs typeface="Roboto Condensed"/>
              <a:sym typeface="Roboto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Change Logs</a:t>
            </a:r>
            <a:endParaRPr sz="2120">
              <a:latin typeface="Roboto Condensed"/>
              <a:ea typeface="Roboto Condensed"/>
              <a:cs typeface="Roboto Condensed"/>
              <a:sym typeface="Roboto Condensed"/>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[09/11] Hw1 announced.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[09/11] </a:t>
            </a:r>
            <a:r>
              <a:rPr lang="zh-TW" sz="1500" u="sng">
                <a:solidFill>
                  <a:schemeClr val="hlink"/>
                </a:solidFill>
                <a:latin typeface="Roboto Condensed"/>
                <a:ea typeface="Roboto Condensed"/>
                <a:cs typeface="Roboto Condensed"/>
                <a:sym typeface="Roboto Condensed"/>
                <a:hlinkClick r:id="rId3"/>
              </a:rPr>
              <a:t>Kaggle competition</a:t>
            </a:r>
            <a:r>
              <a:rPr lang="zh-TW" sz="1500">
                <a:latin typeface="Roboto Condensed"/>
                <a:ea typeface="Roboto Condensed"/>
                <a:cs typeface="Roboto Condensed"/>
                <a:sym typeface="Roboto Condensed"/>
              </a:rPr>
              <a:t> launched.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[09/23] Baselines announced</a:t>
            </a:r>
            <a:endParaRPr sz="1500">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[09/23] Add the following allowed models: </a:t>
            </a:r>
            <a:r>
              <a:rPr lang="zh-TW" sz="1400">
                <a:solidFill>
                  <a:srgbClr val="FF0000"/>
                </a:solidFill>
                <a:latin typeface="Roboto Condensed"/>
                <a:ea typeface="Roboto Condensed"/>
                <a:cs typeface="Roboto Condensed"/>
                <a:sym typeface="Roboto Condensed"/>
              </a:rPr>
              <a:t>hfl/chinese-bert-wwm, hfl/chinese-bert-wwm-ext, macbert, hfl/chinese-lert</a:t>
            </a:r>
            <a:endParaRPr sz="1400">
              <a:solidFill>
                <a:srgbClr val="FF0000"/>
              </a:solidFill>
              <a:latin typeface="Roboto Condensed"/>
              <a:ea typeface="Roboto Condensed"/>
              <a:cs typeface="Roboto Condensed"/>
              <a:sym typeface="Roboto Condensed"/>
            </a:endParaRPr>
          </a:p>
          <a:p>
            <a:pPr indent="-323850" lvl="0" marL="457200" rtl="0" algn="l">
              <a:spcBef>
                <a:spcPts val="0"/>
              </a:spcBef>
              <a:spcAft>
                <a:spcPts val="0"/>
              </a:spcAft>
              <a:buSzPts val="1500"/>
              <a:buFont typeface="Roboto Condensed"/>
              <a:buChar char="●"/>
            </a:pPr>
            <a:r>
              <a:rPr lang="zh-TW" sz="1500">
                <a:latin typeface="Roboto Condensed"/>
                <a:ea typeface="Roboto Condensed"/>
                <a:cs typeface="Roboto Condensed"/>
                <a:sym typeface="Roboto Condensed"/>
              </a:rPr>
              <a:t>[09/28] Deadlines extended by 1 week</a:t>
            </a:r>
            <a:endParaRPr sz="1500">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sp>
        <p:nvSpPr>
          <p:cNvPr id="73" name="Google Shape;73;p16"/>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74" name="Google Shape;74;p16"/>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75" name="Google Shape;75;p16"/>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76" name="Google Shape;76;p16"/>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77" name="Google Shape;77;p16"/>
          <p:cNvSpPr/>
          <p:nvPr/>
        </p:nvSpPr>
        <p:spPr>
          <a:xfrm>
            <a:off x="311700" y="26845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cxnSp>
        <p:nvCxnSpPr>
          <p:cNvPr id="78" name="Google Shape;78;p16"/>
          <p:cNvCxnSpPr/>
          <p:nvPr/>
        </p:nvCxnSpPr>
        <p:spPr>
          <a:xfrm>
            <a:off x="4711725" y="2889900"/>
            <a:ext cx="1242300" cy="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6"/>
          <p:cNvSpPr/>
          <p:nvPr/>
        </p:nvSpPr>
        <p:spPr>
          <a:xfrm>
            <a:off x="6266625" y="2684550"/>
            <a:ext cx="1791600" cy="410700"/>
          </a:xfrm>
          <a:prstGeom prst="roundRect">
            <a:avLst>
              <a:gd fmla="val 16667" name="adj"/>
            </a:avLst>
          </a:prstGeom>
          <a:solidFill>
            <a:srgbClr val="F4CCCC"/>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四縣腔客家話</a:t>
            </a:r>
            <a:endParaRPr sz="9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Task Description - Chinese Extractive Question Answering (QA)</a:t>
            </a:r>
            <a:endParaRPr sz="2120">
              <a:latin typeface="Roboto Condensed"/>
              <a:ea typeface="Roboto Condensed"/>
              <a:cs typeface="Roboto Condensed"/>
              <a:sym typeface="Roboto Condensed"/>
            </a:endParaRPr>
          </a:p>
        </p:txBody>
      </p:sp>
      <p:grpSp>
        <p:nvGrpSpPr>
          <p:cNvPr id="85" name="Google Shape;85;p17"/>
          <p:cNvGrpSpPr/>
          <p:nvPr/>
        </p:nvGrpSpPr>
        <p:grpSpPr>
          <a:xfrm>
            <a:off x="768207" y="2206535"/>
            <a:ext cx="3723300" cy="2004100"/>
            <a:chOff x="990950" y="2144388"/>
            <a:chExt cx="3723300" cy="2004100"/>
          </a:xfrm>
        </p:grpSpPr>
        <p:sp>
          <p:nvSpPr>
            <p:cNvPr id="86" name="Google Shape;86;p17"/>
            <p:cNvSpPr/>
            <p:nvPr/>
          </p:nvSpPr>
          <p:spPr>
            <a:xfrm>
              <a:off x="2157200" y="2742200"/>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Multiple Choice Model</a:t>
              </a:r>
              <a:endParaRPr sz="1100">
                <a:latin typeface="Roboto Condensed"/>
                <a:ea typeface="Roboto Condensed"/>
                <a:cs typeface="Roboto Condensed"/>
                <a:sym typeface="Roboto Condensed"/>
              </a:endParaRPr>
            </a:p>
          </p:txBody>
        </p:sp>
        <p:sp>
          <p:nvSpPr>
            <p:cNvPr id="87" name="Google Shape;87;p17"/>
            <p:cNvSpPr/>
            <p:nvPr/>
          </p:nvSpPr>
          <p:spPr>
            <a:xfrm>
              <a:off x="990950" y="25492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2</a:t>
              </a:r>
              <a:endParaRPr baseline="-25000" sz="900">
                <a:latin typeface="Roboto Condensed"/>
                <a:ea typeface="Roboto Condensed"/>
                <a:cs typeface="Roboto Condensed"/>
                <a:sym typeface="Roboto Condensed"/>
              </a:endParaRPr>
            </a:p>
          </p:txBody>
        </p:sp>
        <p:sp>
          <p:nvSpPr>
            <p:cNvPr id="88" name="Google Shape;88;p17"/>
            <p:cNvSpPr/>
            <p:nvPr/>
          </p:nvSpPr>
          <p:spPr>
            <a:xfrm>
              <a:off x="990950" y="3396963"/>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4</a:t>
              </a:r>
              <a:endParaRPr baseline="-25000" sz="900">
                <a:latin typeface="Roboto Condensed"/>
                <a:ea typeface="Roboto Condensed"/>
                <a:cs typeface="Roboto Condensed"/>
                <a:sym typeface="Roboto Condensed"/>
              </a:endParaRPr>
            </a:p>
          </p:txBody>
        </p:sp>
        <p:sp>
          <p:nvSpPr>
            <p:cNvPr id="89" name="Google Shape;89;p17"/>
            <p:cNvSpPr/>
            <p:nvPr/>
          </p:nvSpPr>
          <p:spPr>
            <a:xfrm>
              <a:off x="990950" y="295683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paragraphs</a:t>
              </a:r>
              <a:r>
                <a:rPr baseline="-25000" lang="zh-TW" sz="900">
                  <a:latin typeface="Roboto Condensed"/>
                  <a:ea typeface="Roboto Condensed"/>
                  <a:cs typeface="Roboto Condensed"/>
                  <a:sym typeface="Roboto Condensed"/>
                </a:rPr>
                <a:t>3</a:t>
              </a:r>
              <a:endParaRPr baseline="-25000" sz="900">
                <a:latin typeface="Roboto Condensed"/>
                <a:ea typeface="Roboto Condensed"/>
                <a:cs typeface="Roboto Condensed"/>
                <a:sym typeface="Roboto Condensed"/>
              </a:endParaRPr>
            </a:p>
          </p:txBody>
        </p:sp>
        <p:sp>
          <p:nvSpPr>
            <p:cNvPr id="90" name="Google Shape;90;p17"/>
            <p:cNvSpPr/>
            <p:nvPr/>
          </p:nvSpPr>
          <p:spPr>
            <a:xfrm>
              <a:off x="990950" y="2144388"/>
              <a:ext cx="8841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p</a:t>
              </a:r>
              <a:r>
                <a:rPr lang="zh-TW" sz="900">
                  <a:latin typeface="Roboto Condensed"/>
                  <a:ea typeface="Roboto Condensed"/>
                  <a:cs typeface="Roboto Condensed"/>
                  <a:sym typeface="Roboto Condensed"/>
                </a:rPr>
                <a:t>aragraphs</a:t>
              </a:r>
              <a:r>
                <a:rPr baseline="-25000" lang="zh-TW" sz="900">
                  <a:latin typeface="Roboto Condensed"/>
                  <a:ea typeface="Roboto Condensed"/>
                  <a:cs typeface="Roboto Condensed"/>
                  <a:sym typeface="Roboto Condensed"/>
                </a:rPr>
                <a:t>1</a:t>
              </a:r>
              <a:endParaRPr baseline="-25000" sz="900">
                <a:latin typeface="Roboto Condensed"/>
                <a:ea typeface="Roboto Condensed"/>
                <a:cs typeface="Roboto Condensed"/>
                <a:sym typeface="Roboto Condensed"/>
              </a:endParaRPr>
            </a:p>
          </p:txBody>
        </p:sp>
        <p:sp>
          <p:nvSpPr>
            <p:cNvPr id="91" name="Google Shape;91;p17"/>
            <p:cNvSpPr/>
            <p:nvPr/>
          </p:nvSpPr>
          <p:spPr>
            <a:xfrm>
              <a:off x="990950" y="3837088"/>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92" name="Google Shape;92;p17"/>
            <p:cNvSpPr/>
            <p:nvPr/>
          </p:nvSpPr>
          <p:spPr>
            <a:xfrm>
              <a:off x="3618050" y="295685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a:t>
              </a:r>
              <a:r>
                <a:rPr lang="zh-TW" sz="900">
                  <a:latin typeface="Roboto Condensed"/>
                  <a:ea typeface="Roboto Condensed"/>
                  <a:cs typeface="Roboto Condensed"/>
                  <a:sym typeface="Roboto Condensed"/>
                </a:rPr>
                <a:t> </a:t>
              </a:r>
              <a:r>
                <a:rPr lang="zh-TW" sz="900">
                  <a:latin typeface="Roboto Condensed"/>
                  <a:ea typeface="Roboto Condensed"/>
                  <a:cs typeface="Roboto Condensed"/>
                  <a:sym typeface="Roboto Condensed"/>
                </a:rPr>
                <a:t>paragraph</a:t>
              </a:r>
              <a:endParaRPr baseline="-25000" sz="900">
                <a:latin typeface="Roboto Condensed"/>
                <a:ea typeface="Roboto Condensed"/>
                <a:cs typeface="Roboto Condensed"/>
                <a:sym typeface="Roboto Condensed"/>
              </a:endParaRPr>
            </a:p>
          </p:txBody>
        </p:sp>
        <p:cxnSp>
          <p:nvCxnSpPr>
            <p:cNvPr id="93" name="Google Shape;93;p17"/>
            <p:cNvCxnSpPr>
              <a:stCxn id="90" idx="3"/>
              <a:endCxn id="86" idx="1"/>
            </p:cNvCxnSpPr>
            <p:nvPr/>
          </p:nvCxnSpPr>
          <p:spPr>
            <a:xfrm>
              <a:off x="1875050" y="2300088"/>
              <a:ext cx="282300" cy="812400"/>
            </a:xfrm>
            <a:prstGeom prst="straightConnector1">
              <a:avLst/>
            </a:prstGeom>
            <a:noFill/>
            <a:ln cap="flat" cmpd="sng" w="9525">
              <a:solidFill>
                <a:srgbClr val="999999"/>
              </a:solidFill>
              <a:prstDash val="solid"/>
              <a:round/>
              <a:headEnd len="med" w="med" type="none"/>
              <a:tailEnd len="med" w="med" type="stealth"/>
            </a:ln>
          </p:spPr>
        </p:cxnSp>
        <p:cxnSp>
          <p:nvCxnSpPr>
            <p:cNvPr id="94" name="Google Shape;94;p17"/>
            <p:cNvCxnSpPr>
              <a:stCxn id="87" idx="3"/>
              <a:endCxn id="86" idx="1"/>
            </p:cNvCxnSpPr>
            <p:nvPr/>
          </p:nvCxnSpPr>
          <p:spPr>
            <a:xfrm>
              <a:off x="1875050" y="2704938"/>
              <a:ext cx="282300" cy="407700"/>
            </a:xfrm>
            <a:prstGeom prst="straightConnector1">
              <a:avLst/>
            </a:prstGeom>
            <a:noFill/>
            <a:ln cap="flat" cmpd="sng" w="9525">
              <a:solidFill>
                <a:srgbClr val="999999"/>
              </a:solidFill>
              <a:prstDash val="solid"/>
              <a:round/>
              <a:headEnd len="med" w="med" type="none"/>
              <a:tailEnd len="med" w="med" type="stealth"/>
            </a:ln>
          </p:spPr>
        </p:cxnSp>
        <p:cxnSp>
          <p:nvCxnSpPr>
            <p:cNvPr id="95" name="Google Shape;95;p17"/>
            <p:cNvCxnSpPr>
              <a:stCxn id="89" idx="3"/>
              <a:endCxn id="86" idx="1"/>
            </p:cNvCxnSpPr>
            <p:nvPr/>
          </p:nvCxnSpPr>
          <p:spPr>
            <a:xfrm>
              <a:off x="1875050" y="3112538"/>
              <a:ext cx="282300" cy="0"/>
            </a:xfrm>
            <a:prstGeom prst="straightConnector1">
              <a:avLst/>
            </a:prstGeom>
            <a:noFill/>
            <a:ln cap="flat" cmpd="sng" w="9525">
              <a:solidFill>
                <a:srgbClr val="999999"/>
              </a:solidFill>
              <a:prstDash val="solid"/>
              <a:round/>
              <a:headEnd len="med" w="med" type="none"/>
              <a:tailEnd len="med" w="med" type="stealth"/>
            </a:ln>
          </p:spPr>
        </p:cxnSp>
        <p:cxnSp>
          <p:nvCxnSpPr>
            <p:cNvPr id="96" name="Google Shape;96;p17"/>
            <p:cNvCxnSpPr>
              <a:stCxn id="88" idx="3"/>
              <a:endCxn id="86" idx="1"/>
            </p:cNvCxnSpPr>
            <p:nvPr/>
          </p:nvCxnSpPr>
          <p:spPr>
            <a:xfrm flipH="1" rot="10800000">
              <a:off x="1875050" y="3112563"/>
              <a:ext cx="282300" cy="440100"/>
            </a:xfrm>
            <a:prstGeom prst="straightConnector1">
              <a:avLst/>
            </a:prstGeom>
            <a:noFill/>
            <a:ln cap="flat" cmpd="sng" w="9525">
              <a:solidFill>
                <a:srgbClr val="999999"/>
              </a:solidFill>
              <a:prstDash val="solid"/>
              <a:round/>
              <a:headEnd len="med" w="med" type="none"/>
              <a:tailEnd len="med" w="med" type="stealth"/>
            </a:ln>
          </p:spPr>
        </p:cxnSp>
        <p:cxnSp>
          <p:nvCxnSpPr>
            <p:cNvPr id="97" name="Google Shape;97;p17"/>
            <p:cNvCxnSpPr>
              <a:stCxn id="91" idx="3"/>
              <a:endCxn id="86" idx="1"/>
            </p:cNvCxnSpPr>
            <p:nvPr/>
          </p:nvCxnSpPr>
          <p:spPr>
            <a:xfrm flipH="1" rot="10800000">
              <a:off x="1875050" y="3112588"/>
              <a:ext cx="282300" cy="880200"/>
            </a:xfrm>
            <a:prstGeom prst="straightConnector1">
              <a:avLst/>
            </a:prstGeom>
            <a:noFill/>
            <a:ln cap="flat" cmpd="sng" w="9525">
              <a:solidFill>
                <a:srgbClr val="999999"/>
              </a:solidFill>
              <a:prstDash val="solid"/>
              <a:round/>
              <a:headEnd len="med" w="med" type="none"/>
              <a:tailEnd len="med" w="med" type="stealth"/>
            </a:ln>
          </p:spPr>
        </p:cxnSp>
        <p:cxnSp>
          <p:nvCxnSpPr>
            <p:cNvPr id="98" name="Google Shape;98;p17"/>
            <p:cNvCxnSpPr>
              <a:stCxn id="86" idx="3"/>
              <a:endCxn id="92" idx="1"/>
            </p:cNvCxnSpPr>
            <p:nvPr/>
          </p:nvCxnSpPr>
          <p:spPr>
            <a:xfrm>
              <a:off x="3335900" y="3112550"/>
              <a:ext cx="282300" cy="0"/>
            </a:xfrm>
            <a:prstGeom prst="straightConnector1">
              <a:avLst/>
            </a:prstGeom>
            <a:noFill/>
            <a:ln cap="flat" cmpd="sng" w="9525">
              <a:solidFill>
                <a:srgbClr val="999999"/>
              </a:solidFill>
              <a:prstDash val="solid"/>
              <a:round/>
              <a:headEnd len="med" w="med" type="none"/>
              <a:tailEnd len="med" w="med" type="stealth"/>
            </a:ln>
          </p:spPr>
        </p:cxnSp>
      </p:grpSp>
      <p:grpSp>
        <p:nvGrpSpPr>
          <p:cNvPr id="99" name="Google Shape;99;p17"/>
          <p:cNvGrpSpPr/>
          <p:nvPr/>
        </p:nvGrpSpPr>
        <p:grpSpPr>
          <a:xfrm>
            <a:off x="4945375" y="2838246"/>
            <a:ext cx="3523550" cy="740700"/>
            <a:chOff x="5114400" y="2750249"/>
            <a:chExt cx="3523550" cy="740700"/>
          </a:xfrm>
        </p:grpSpPr>
        <p:sp>
          <p:nvSpPr>
            <p:cNvPr id="100" name="Google Shape;100;p17"/>
            <p:cNvSpPr/>
            <p:nvPr/>
          </p:nvSpPr>
          <p:spPr>
            <a:xfrm>
              <a:off x="5114400" y="2753100"/>
              <a:ext cx="1096200" cy="3114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correct paragraph</a:t>
              </a:r>
              <a:endParaRPr baseline="-25000" sz="900">
                <a:latin typeface="Roboto Condensed"/>
                <a:ea typeface="Roboto Condensed"/>
                <a:cs typeface="Roboto Condensed"/>
                <a:sym typeface="Roboto Condensed"/>
              </a:endParaRPr>
            </a:p>
          </p:txBody>
        </p:sp>
        <p:sp>
          <p:nvSpPr>
            <p:cNvPr id="101" name="Google Shape;101;p17"/>
            <p:cNvSpPr/>
            <p:nvPr/>
          </p:nvSpPr>
          <p:spPr>
            <a:xfrm>
              <a:off x="5220450" y="3176913"/>
              <a:ext cx="884100" cy="311400"/>
            </a:xfrm>
            <a:prstGeom prst="roundRect">
              <a:avLst>
                <a:gd fmla="val 16667" name="adj"/>
              </a:avLst>
            </a:prstGeom>
            <a:solidFill>
              <a:srgbClr val="E4F0DF"/>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question</a:t>
              </a:r>
              <a:endParaRPr baseline="-25000" sz="900">
                <a:latin typeface="Roboto Condensed"/>
                <a:ea typeface="Roboto Condensed"/>
                <a:cs typeface="Roboto Condensed"/>
                <a:sym typeface="Roboto Condensed"/>
              </a:endParaRPr>
            </a:p>
          </p:txBody>
        </p:sp>
        <p:sp>
          <p:nvSpPr>
            <p:cNvPr id="102" name="Google Shape;102;p17"/>
            <p:cNvSpPr/>
            <p:nvPr/>
          </p:nvSpPr>
          <p:spPr>
            <a:xfrm>
              <a:off x="6392875" y="2750249"/>
              <a:ext cx="1178700" cy="740700"/>
            </a:xfrm>
            <a:prstGeom prst="roundRect">
              <a:avLst>
                <a:gd fmla="val 16667" name="adj"/>
              </a:avLst>
            </a:prstGeom>
            <a:solidFill>
              <a:srgbClr val="FFF6DB"/>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Condensed"/>
                  <a:ea typeface="Roboto Condensed"/>
                  <a:cs typeface="Roboto Condensed"/>
                  <a:sym typeface="Roboto Condensed"/>
                </a:rPr>
                <a:t>Extracted QA</a:t>
              </a:r>
              <a:endParaRPr sz="1100">
                <a:latin typeface="Roboto Condensed"/>
                <a:ea typeface="Roboto Condensed"/>
                <a:cs typeface="Roboto Condensed"/>
                <a:sym typeface="Roboto Condensed"/>
              </a:endParaRPr>
            </a:p>
            <a:p>
              <a:pPr indent="0" lvl="0" marL="0" rtl="0" algn="ctr">
                <a:spcBef>
                  <a:spcPts val="0"/>
                </a:spcBef>
                <a:spcAft>
                  <a:spcPts val="0"/>
                </a:spcAft>
                <a:buNone/>
              </a:pPr>
              <a:r>
                <a:rPr lang="zh-TW" sz="1100">
                  <a:latin typeface="Roboto Condensed"/>
                  <a:ea typeface="Roboto Condensed"/>
                  <a:cs typeface="Roboto Condensed"/>
                  <a:sym typeface="Roboto Condensed"/>
                </a:rPr>
                <a:t>Model</a:t>
              </a:r>
              <a:endParaRPr sz="1100">
                <a:latin typeface="Roboto Condensed"/>
                <a:ea typeface="Roboto Condensed"/>
                <a:cs typeface="Roboto Condensed"/>
                <a:sym typeface="Roboto Condensed"/>
              </a:endParaRPr>
            </a:p>
          </p:txBody>
        </p:sp>
        <p:cxnSp>
          <p:nvCxnSpPr>
            <p:cNvPr id="103" name="Google Shape;103;p17"/>
            <p:cNvCxnSpPr>
              <a:stCxn id="100" idx="3"/>
              <a:endCxn id="102" idx="1"/>
            </p:cNvCxnSpPr>
            <p:nvPr/>
          </p:nvCxnSpPr>
          <p:spPr>
            <a:xfrm>
              <a:off x="6210600" y="2908800"/>
              <a:ext cx="182400" cy="211800"/>
            </a:xfrm>
            <a:prstGeom prst="straightConnector1">
              <a:avLst/>
            </a:prstGeom>
            <a:noFill/>
            <a:ln cap="flat" cmpd="sng" w="9525">
              <a:solidFill>
                <a:srgbClr val="999999"/>
              </a:solidFill>
              <a:prstDash val="solid"/>
              <a:round/>
              <a:headEnd len="med" w="med" type="none"/>
              <a:tailEnd len="med" w="med" type="stealth"/>
            </a:ln>
          </p:spPr>
        </p:cxnSp>
        <p:cxnSp>
          <p:nvCxnSpPr>
            <p:cNvPr id="104" name="Google Shape;104;p17"/>
            <p:cNvCxnSpPr>
              <a:stCxn id="101" idx="3"/>
              <a:endCxn id="102" idx="1"/>
            </p:cNvCxnSpPr>
            <p:nvPr/>
          </p:nvCxnSpPr>
          <p:spPr>
            <a:xfrm flipH="1" rot="10800000">
              <a:off x="6104550" y="3120513"/>
              <a:ext cx="288300" cy="212100"/>
            </a:xfrm>
            <a:prstGeom prst="straightConnector1">
              <a:avLst/>
            </a:prstGeom>
            <a:noFill/>
            <a:ln cap="flat" cmpd="sng" w="9525">
              <a:solidFill>
                <a:srgbClr val="999999"/>
              </a:solidFill>
              <a:prstDash val="solid"/>
              <a:round/>
              <a:headEnd len="med" w="med" type="none"/>
              <a:tailEnd len="med" w="med" type="stealth"/>
            </a:ln>
          </p:spPr>
        </p:cxnSp>
        <p:sp>
          <p:nvSpPr>
            <p:cNvPr id="105" name="Google Shape;105;p17"/>
            <p:cNvSpPr/>
            <p:nvPr/>
          </p:nvSpPr>
          <p:spPr>
            <a:xfrm>
              <a:off x="7753850" y="2964888"/>
              <a:ext cx="884100" cy="311400"/>
            </a:xfrm>
            <a:prstGeom prst="roundRect">
              <a:avLst>
                <a:gd fmla="val 16667" name="adj"/>
              </a:avLst>
            </a:prstGeom>
            <a:solidFill>
              <a:srgbClr val="F7D6D6"/>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answer</a:t>
              </a:r>
              <a:endParaRPr baseline="-25000" sz="900">
                <a:latin typeface="Roboto Condensed"/>
                <a:ea typeface="Roboto Condensed"/>
                <a:cs typeface="Roboto Condensed"/>
                <a:sym typeface="Roboto Condensed"/>
              </a:endParaRPr>
            </a:p>
          </p:txBody>
        </p:sp>
        <p:cxnSp>
          <p:nvCxnSpPr>
            <p:cNvPr id="106" name="Google Shape;106;p17"/>
            <p:cNvCxnSpPr>
              <a:stCxn id="102" idx="3"/>
              <a:endCxn id="105" idx="1"/>
            </p:cNvCxnSpPr>
            <p:nvPr/>
          </p:nvCxnSpPr>
          <p:spPr>
            <a:xfrm>
              <a:off x="7571575" y="3120599"/>
              <a:ext cx="182400" cy="0"/>
            </a:xfrm>
            <a:prstGeom prst="straightConnector1">
              <a:avLst/>
            </a:prstGeom>
            <a:noFill/>
            <a:ln cap="flat" cmpd="sng" w="9525">
              <a:solidFill>
                <a:srgbClr val="999999"/>
              </a:solidFill>
              <a:prstDash val="solid"/>
              <a:round/>
              <a:headEnd len="med" w="med" type="none"/>
              <a:tailEnd len="med" w="med" type="stealth"/>
            </a:ln>
          </p:spPr>
        </p:cxnSp>
      </p:grpSp>
      <p:cxnSp>
        <p:nvCxnSpPr>
          <p:cNvPr id="107" name="Google Shape;107;p17"/>
          <p:cNvCxnSpPr/>
          <p:nvPr/>
        </p:nvCxnSpPr>
        <p:spPr>
          <a:xfrm>
            <a:off x="4732977" y="1222950"/>
            <a:ext cx="2700" cy="3637500"/>
          </a:xfrm>
          <a:prstGeom prst="straightConnector1">
            <a:avLst/>
          </a:prstGeom>
          <a:noFill/>
          <a:ln cap="flat" cmpd="sng" w="9525">
            <a:solidFill>
              <a:srgbClr val="666666"/>
            </a:solidFill>
            <a:prstDash val="dot"/>
            <a:round/>
            <a:headEnd len="med" w="med" type="none"/>
            <a:tailEnd len="med" w="med" type="none"/>
          </a:ln>
        </p:spPr>
      </p:cxnSp>
      <p:sp>
        <p:nvSpPr>
          <p:cNvPr id="108" name="Google Shape;108;p17"/>
          <p:cNvSpPr txBox="1"/>
          <p:nvPr/>
        </p:nvSpPr>
        <p:spPr>
          <a:xfrm>
            <a:off x="5101349" y="4040197"/>
            <a:ext cx="3420900" cy="410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000"/>
              </a:spcAft>
              <a:buNone/>
            </a:pPr>
            <a:r>
              <a:rPr i="1" lang="zh-TW" sz="1200">
                <a:solidFill>
                  <a:schemeClr val="dk1"/>
                </a:solidFill>
                <a:latin typeface="Roboto Condensed"/>
                <a:ea typeface="Roboto Condensed"/>
                <a:cs typeface="Roboto Condensed"/>
                <a:sym typeface="Roboto Condensed"/>
              </a:rPr>
              <a:t>*</a:t>
            </a:r>
            <a:r>
              <a:rPr i="1" lang="zh-TW" sz="1200">
                <a:solidFill>
                  <a:schemeClr val="dk1"/>
                </a:solidFill>
                <a:latin typeface="Roboto Condensed"/>
                <a:ea typeface="Roboto Condensed"/>
                <a:cs typeface="Roboto Condensed"/>
                <a:sym typeface="Roboto Condensed"/>
              </a:rPr>
              <a:t>The answer is always a </a:t>
            </a:r>
            <a:r>
              <a:rPr b="1" i="1" lang="zh-TW" sz="1200">
                <a:solidFill>
                  <a:schemeClr val="dk1"/>
                </a:solidFill>
                <a:latin typeface="Roboto Condensed"/>
                <a:ea typeface="Roboto Condensed"/>
                <a:cs typeface="Roboto Condensed"/>
                <a:sym typeface="Roboto Condensed"/>
              </a:rPr>
              <a:t>span</a:t>
            </a:r>
            <a:r>
              <a:rPr i="1" lang="zh-TW" sz="1200">
                <a:solidFill>
                  <a:schemeClr val="dk1"/>
                </a:solidFill>
                <a:latin typeface="Roboto Condensed"/>
                <a:ea typeface="Roboto Condensed"/>
                <a:cs typeface="Roboto Condensed"/>
                <a:sym typeface="Roboto Condensed"/>
              </a:rPr>
              <a:t> in the correct paragraph.</a:t>
            </a:r>
            <a:endParaRPr i="1" sz="1200">
              <a:latin typeface="Roboto Condensed"/>
              <a:ea typeface="Roboto Condensed"/>
              <a:cs typeface="Roboto Condensed"/>
              <a:sym typeface="Roboto Condensed"/>
            </a:endParaRPr>
          </a:p>
        </p:txBody>
      </p:sp>
      <p:sp>
        <p:nvSpPr>
          <p:cNvPr id="109" name="Google Shape;109;p17"/>
          <p:cNvSpPr txBox="1"/>
          <p:nvPr/>
        </p:nvSpPr>
        <p:spPr>
          <a:xfrm>
            <a:off x="768207" y="1328200"/>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Paragraph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which paragraph is relevant.</a:t>
            </a:r>
            <a:endParaRPr sz="1500">
              <a:latin typeface="Roboto Condensed"/>
              <a:ea typeface="Roboto Condensed"/>
              <a:cs typeface="Roboto Condensed"/>
              <a:sym typeface="Roboto Condensed"/>
            </a:endParaRPr>
          </a:p>
        </p:txBody>
      </p:sp>
      <p:sp>
        <p:nvSpPr>
          <p:cNvPr id="110" name="Google Shape;110;p17"/>
          <p:cNvSpPr txBox="1"/>
          <p:nvPr/>
        </p:nvSpPr>
        <p:spPr>
          <a:xfrm>
            <a:off x="4934050" y="1388213"/>
            <a:ext cx="3723300" cy="41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zh-TW" sz="1500">
                <a:solidFill>
                  <a:schemeClr val="dk1"/>
                </a:solidFill>
                <a:latin typeface="Roboto Condensed"/>
                <a:ea typeface="Roboto Condensed"/>
                <a:cs typeface="Roboto Condensed"/>
                <a:sym typeface="Roboto Condensed"/>
              </a:rPr>
              <a:t>Span selection</a:t>
            </a:r>
            <a:r>
              <a:rPr lang="zh-TW" sz="1500">
                <a:solidFill>
                  <a:schemeClr val="dk1"/>
                </a:solidFill>
                <a:latin typeface="Roboto Condensed"/>
                <a:ea typeface="Roboto Condensed"/>
                <a:cs typeface="Roboto Condensed"/>
                <a:sym typeface="Roboto Condensed"/>
              </a:rPr>
              <a:t>:</a:t>
            </a:r>
            <a:endParaRPr sz="1500">
              <a:solidFill>
                <a:schemeClr val="dk1"/>
              </a:solidFill>
              <a:latin typeface="Roboto Condensed"/>
              <a:ea typeface="Roboto Condensed"/>
              <a:cs typeface="Roboto Condensed"/>
              <a:sym typeface="Roboto Condensed"/>
            </a:endParaRPr>
          </a:p>
          <a:p>
            <a:pPr indent="0" lvl="0" marL="0" rtl="0" algn="ctr">
              <a:lnSpc>
                <a:spcPct val="100000"/>
              </a:lnSpc>
              <a:spcBef>
                <a:spcPts val="1000"/>
              </a:spcBef>
              <a:spcAft>
                <a:spcPts val="1000"/>
              </a:spcAft>
              <a:buNone/>
            </a:pPr>
            <a:r>
              <a:rPr lang="zh-TW" sz="1500">
                <a:solidFill>
                  <a:schemeClr val="dk1"/>
                </a:solidFill>
                <a:latin typeface="Roboto Condensed"/>
                <a:ea typeface="Roboto Condensed"/>
                <a:cs typeface="Roboto Condensed"/>
                <a:sym typeface="Roboto Condensed"/>
              </a:rPr>
              <a:t>Determine the start and end position of the answer span.</a:t>
            </a:r>
            <a:endParaRPr sz="1500">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endParaRPr sz="2120">
              <a:latin typeface="Roboto Condensed"/>
              <a:ea typeface="Roboto Condensed"/>
              <a:cs typeface="Roboto Condensed"/>
              <a:sym typeface="Roboto Condensed"/>
            </a:endParaRPr>
          </a:p>
        </p:txBody>
      </p:sp>
      <p:sp>
        <p:nvSpPr>
          <p:cNvPr id="116" name="Google Shape;116;p18"/>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17" name="Google Shape;117;p18"/>
          <p:cNvSpPr/>
          <p:nvPr/>
        </p:nvSpPr>
        <p:spPr>
          <a:xfrm>
            <a:off x="2434400" y="21261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18" name="Google Shape;118;p18"/>
          <p:cNvSpPr/>
          <p:nvPr/>
        </p:nvSpPr>
        <p:spPr>
          <a:xfrm>
            <a:off x="2434400" y="30029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19" name="Google Shape;119;p18"/>
          <p:cNvSpPr/>
          <p:nvPr/>
        </p:nvSpPr>
        <p:spPr>
          <a:xfrm>
            <a:off x="2434400" y="387980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a:t>
            </a:r>
            <a:r>
              <a:rPr lang="zh-TW" sz="900">
                <a:latin typeface="Roboto Condensed"/>
                <a:ea typeface="Roboto Condensed"/>
                <a:cs typeface="Roboto Condensed"/>
                <a:sym typeface="Roboto Condensed"/>
              </a:rPr>
              <a:t>以泛藍與泛綠為首 … </a:t>
            </a:r>
            <a:r>
              <a:rPr lang="zh-TW" sz="900">
                <a:latin typeface="Roboto Condensed"/>
                <a:ea typeface="Roboto Condensed"/>
                <a:cs typeface="Roboto Condensed"/>
                <a:sym typeface="Roboto Condensed"/>
              </a:rPr>
              <a:t>歐洲亦因此曾長期稱臺灣海峽為福爾摩沙海峽。</a:t>
            </a:r>
            <a:endParaRPr baseline="-25000" sz="900">
              <a:latin typeface="Roboto Condensed"/>
              <a:ea typeface="Roboto Condensed"/>
              <a:cs typeface="Roboto Condensed"/>
              <a:sym typeface="Roboto Condensed"/>
            </a:endParaRPr>
          </a:p>
        </p:txBody>
      </p:sp>
      <p:sp>
        <p:nvSpPr>
          <p:cNvPr id="120" name="Google Shape;120;p18"/>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 (cont.)</a:t>
            </a:r>
            <a:endParaRPr sz="2120">
              <a:latin typeface="Roboto Condensed"/>
              <a:ea typeface="Roboto Condensed"/>
              <a:cs typeface="Roboto Condensed"/>
              <a:sym typeface="Roboto Condensed"/>
            </a:endParaRPr>
          </a:p>
        </p:txBody>
      </p:sp>
      <p:sp>
        <p:nvSpPr>
          <p:cNvPr id="126" name="Google Shape;126;p19"/>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關西鎮及峨眉鄉部分使用四縣腔客家話為主。</a:t>
            </a:r>
            <a:endParaRPr baseline="-25000" sz="900">
              <a:latin typeface="Roboto Condensed"/>
              <a:ea typeface="Roboto Condensed"/>
              <a:cs typeface="Roboto Condensed"/>
              <a:sym typeface="Roboto Condensed"/>
            </a:endParaRPr>
          </a:p>
        </p:txBody>
      </p:sp>
      <p:sp>
        <p:nvSpPr>
          <p:cNvPr id="127" name="Google Shape;127;p19"/>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28" name="Google Shape;128;p19"/>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29" name="Google Shape;129;p19"/>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30" name="Google Shape;130;p19"/>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An Example</a:t>
            </a:r>
            <a:r>
              <a:rPr lang="zh-TW" sz="2120">
                <a:latin typeface="Roboto Condensed"/>
                <a:ea typeface="Roboto Condensed"/>
                <a:cs typeface="Roboto Condensed"/>
                <a:sym typeface="Roboto Condensed"/>
              </a:rPr>
              <a:t> (cont.)</a:t>
            </a:r>
            <a:endParaRPr sz="2120">
              <a:latin typeface="Roboto Condensed"/>
              <a:ea typeface="Roboto Condensed"/>
              <a:cs typeface="Roboto Condensed"/>
              <a:sym typeface="Roboto Condensed"/>
            </a:endParaRPr>
          </a:p>
        </p:txBody>
      </p:sp>
      <p:sp>
        <p:nvSpPr>
          <p:cNvPr id="136" name="Google Shape;136;p20"/>
          <p:cNvSpPr/>
          <p:nvPr/>
        </p:nvSpPr>
        <p:spPr>
          <a:xfrm>
            <a:off x="2434400" y="1249254"/>
            <a:ext cx="1791600" cy="722700"/>
          </a:xfrm>
          <a:prstGeom prst="roundRect">
            <a:avLst>
              <a:gd fmla="val 16667" name="adj"/>
            </a:avLst>
          </a:prstGeom>
          <a:solidFill>
            <a:srgbClr val="E6F0F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新竹縣是中華民國臺灣省的縣，位於臺灣本島西北部 … 關西鎮及峨眉鄉部分使用</a:t>
            </a:r>
            <a:r>
              <a:rPr lang="zh-TW" sz="900">
                <a:highlight>
                  <a:srgbClr val="F7D6D6"/>
                </a:highlight>
                <a:latin typeface="Roboto Condensed"/>
                <a:ea typeface="Roboto Condensed"/>
                <a:cs typeface="Roboto Condensed"/>
                <a:sym typeface="Roboto Condensed"/>
              </a:rPr>
              <a:t>四縣腔客家話</a:t>
            </a:r>
            <a:r>
              <a:rPr lang="zh-TW" sz="900">
                <a:latin typeface="Roboto Condensed"/>
                <a:ea typeface="Roboto Condensed"/>
                <a:cs typeface="Roboto Condensed"/>
                <a:sym typeface="Roboto Condensed"/>
              </a:rPr>
              <a:t>為主。</a:t>
            </a:r>
            <a:endParaRPr baseline="-25000" sz="900">
              <a:latin typeface="Roboto Condensed"/>
              <a:ea typeface="Roboto Condensed"/>
              <a:cs typeface="Roboto Condensed"/>
              <a:sym typeface="Roboto Condensed"/>
            </a:endParaRPr>
          </a:p>
        </p:txBody>
      </p:sp>
      <p:sp>
        <p:nvSpPr>
          <p:cNvPr id="137" name="Google Shape;137;p20"/>
          <p:cNvSpPr/>
          <p:nvPr/>
        </p:nvSpPr>
        <p:spPr>
          <a:xfrm>
            <a:off x="2434400" y="21261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開發區依照產業重點的不同分為經濟開發區、經濟技術開發區、工業區等類型 … 或一個行政村範圍內劃定區域。</a:t>
            </a:r>
            <a:endParaRPr baseline="-25000" sz="900">
              <a:latin typeface="Roboto Condensed"/>
              <a:ea typeface="Roboto Condensed"/>
              <a:cs typeface="Roboto Condensed"/>
              <a:sym typeface="Roboto Condensed"/>
            </a:endParaRPr>
          </a:p>
        </p:txBody>
      </p:sp>
      <p:sp>
        <p:nvSpPr>
          <p:cNvPr id="138" name="Google Shape;138;p20"/>
          <p:cNvSpPr/>
          <p:nvPr/>
        </p:nvSpPr>
        <p:spPr>
          <a:xfrm>
            <a:off x="2434400" y="300295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新竹縣人口約54萬人，居民以海陸腔客家人為主 … 內灣線因為六家線完工已於2011年11月11日恢復通車。</a:t>
            </a:r>
            <a:endParaRPr baseline="-25000" sz="900">
              <a:latin typeface="Roboto Condensed"/>
              <a:ea typeface="Roboto Condensed"/>
              <a:cs typeface="Roboto Condensed"/>
              <a:sym typeface="Roboto Condensed"/>
            </a:endParaRPr>
          </a:p>
        </p:txBody>
      </p:sp>
      <p:sp>
        <p:nvSpPr>
          <p:cNvPr id="139" name="Google Shape;139;p20"/>
          <p:cNvSpPr/>
          <p:nvPr/>
        </p:nvSpPr>
        <p:spPr>
          <a:xfrm>
            <a:off x="2434400" y="3879804"/>
            <a:ext cx="1791600" cy="722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隨著解嚴以來政治上的自由化與民主化，以泛藍與泛綠為首 … 歐洲亦因此曾長期稱臺灣海峽為福爾摩沙海峽。</a:t>
            </a:r>
            <a:endParaRPr baseline="-25000" sz="900">
              <a:latin typeface="Roboto Condensed"/>
              <a:ea typeface="Roboto Condensed"/>
              <a:cs typeface="Roboto Condensed"/>
              <a:sym typeface="Roboto Condensed"/>
            </a:endParaRPr>
          </a:p>
        </p:txBody>
      </p:sp>
      <p:sp>
        <p:nvSpPr>
          <p:cNvPr id="140" name="Google Shape;140;p20"/>
          <p:cNvSpPr/>
          <p:nvPr/>
        </p:nvSpPr>
        <p:spPr>
          <a:xfrm>
            <a:off x="4760125" y="2571750"/>
            <a:ext cx="1791600" cy="410700"/>
          </a:xfrm>
          <a:prstGeom prst="roundRect">
            <a:avLst>
              <a:gd fmla="val 16667" name="adj"/>
            </a:avLst>
          </a:prstGeom>
          <a:solidFill>
            <a:srgbClr val="E4F0D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900">
                <a:latin typeface="Roboto Condensed"/>
                <a:ea typeface="Roboto Condensed"/>
                <a:cs typeface="Roboto Condensed"/>
                <a:sym typeface="Roboto Condensed"/>
              </a:rPr>
              <a:t>在關西鎮以什麼方言為主？</a:t>
            </a:r>
            <a:endParaRPr sz="900">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120">
                <a:latin typeface="Roboto Condensed"/>
                <a:ea typeface="Roboto Condensed"/>
                <a:cs typeface="Roboto Condensed"/>
                <a:sym typeface="Roboto Condensed"/>
              </a:rPr>
              <a:t>Data &amp; </a:t>
            </a:r>
            <a:r>
              <a:rPr lang="zh-TW" sz="2120">
                <a:latin typeface="Roboto Condensed"/>
                <a:ea typeface="Roboto Condensed"/>
                <a:cs typeface="Roboto Condensed"/>
                <a:sym typeface="Roboto Condensed"/>
              </a:rPr>
              <a:t>Evaluation Metric</a:t>
            </a:r>
            <a:endParaRPr sz="2120">
              <a:latin typeface="Roboto Condensed"/>
              <a:ea typeface="Roboto Condensed"/>
              <a:cs typeface="Roboto Condensed"/>
              <a:sym typeface="Roboto Condensed"/>
            </a:endParaRPr>
          </a:p>
        </p:txBody>
      </p:sp>
      <p:sp>
        <p:nvSpPr>
          <p:cNvPr id="146" name="Google Shape;14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Data can be downloaded on </a:t>
            </a:r>
            <a:r>
              <a:rPr lang="zh-TW" sz="1500" u="sng">
                <a:solidFill>
                  <a:schemeClr val="hlink"/>
                </a:solidFill>
                <a:latin typeface="Roboto Condensed"/>
                <a:ea typeface="Roboto Condensed"/>
                <a:cs typeface="Roboto Condensed"/>
                <a:sym typeface="Roboto Condensed"/>
                <a:hlinkClick r:id="rId3"/>
              </a:rPr>
              <a:t>Kaggle</a:t>
            </a:r>
            <a:endParaRPr sz="1500">
              <a:latin typeface="Roboto Condensed"/>
              <a:ea typeface="Roboto Condensed"/>
              <a:cs typeface="Roboto Condensed"/>
              <a:sym typeface="Roboto Condensed"/>
            </a:endParaRPr>
          </a:p>
          <a:p>
            <a:pPr indent="-342900" lvl="0" marL="457200" rtl="0" algn="l">
              <a:lnSpc>
                <a:spcPct val="150000"/>
              </a:lnSpc>
              <a:spcBef>
                <a:spcPts val="0"/>
              </a:spcBef>
              <a:spcAft>
                <a:spcPts val="0"/>
              </a:spcAft>
              <a:buSzPts val="1800"/>
              <a:buFont typeface="Roboto Condensed"/>
              <a:buChar char="●"/>
            </a:pPr>
            <a:r>
              <a:rPr lang="zh-TW" sz="1500">
                <a:latin typeface="Roboto Condensed"/>
                <a:ea typeface="Roboto Condensed"/>
                <a:cs typeface="Roboto Condensed"/>
                <a:sym typeface="Roboto Condensed"/>
              </a:rPr>
              <a:t>We will use Exact Match (EM) for evaluation</a:t>
            </a:r>
            <a:endParaRPr sz="15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