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Source Code Pro"/>
      <p:regular r:id="rId43"/>
      <p:bold r:id="rId44"/>
      <p:italic r:id="rId45"/>
      <p:boldItalic r:id="rId46"/>
    </p:embeddedFont>
    <p:embeddedFont>
      <p:font typeface="Lora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SourceCodePro-bold.fntdata"/><Relationship Id="rId43" Type="http://schemas.openxmlformats.org/officeDocument/2006/relationships/font" Target="fonts/SourceCodePro-regular.fntdata"/><Relationship Id="rId46" Type="http://schemas.openxmlformats.org/officeDocument/2006/relationships/font" Target="fonts/SourceCodePro-boldItalic.fntdata"/><Relationship Id="rId45" Type="http://schemas.openxmlformats.org/officeDocument/2006/relationships/font" Target="fonts/SourceCode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ora-bold.fntdata"/><Relationship Id="rId47" Type="http://schemas.openxmlformats.org/officeDocument/2006/relationships/font" Target="fonts/Lora-regular.fntdata"/><Relationship Id="rId49" Type="http://schemas.openxmlformats.org/officeDocument/2006/relationships/font" Target="fonts/Lor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Lor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76d025ca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76d025ca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7f132cfd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7f132cfd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7f132cfd6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7f132cfd6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7f132cfd6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7f132cfd6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7f132cfd6_5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7f132cfd6_5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7f132cfd6_5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7f132cfd6_5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97f132cfd6_5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97f132cfd6_5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97f132cfd6_5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97f132cfd6_5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2295a21fc_8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2295a21fc_8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87f8db0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987f8db0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7f132cfd6_5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97f132cfd6_5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76d025ca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76d025ca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97f132cfd6_5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97f132cfd6_5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62295a21fc_8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62295a21fc_8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97f132dcc7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97f132dcc7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97f132cfd6_5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97f132cfd6_5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7f132cfd6_5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97f132cfd6_5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62295a21fc_8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62295a21fc_8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97f132dcc7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97f132dcc7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97f132cfd6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97f132cfd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7f132cfd6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7f132cfd6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97f132cfd6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97f132cfd6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08be208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08be208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97f132cfd6_5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97f132cfd6_5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97f132dcc7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97f132dcc7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97f132dcc7_8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97f132dcc7_8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97f132dcc7_8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97f132dcc7_8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988f1f26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988f1f26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97f132dcc7_8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97f132dcc7_8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988f1f26d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988f1f26d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97f132dcc7_4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97f132dcc7_4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70276d310_0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70276d310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70276d310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70276d310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70276d310_0_1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70276d310_0_1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7f132cfd6_5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7f132cfd6_5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87f8db0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87f8db0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76d025ca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76d025ca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ra"/>
              <a:buNone/>
              <a:defRPr sz="2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ora"/>
              <a:buChar char="●"/>
              <a:defRPr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ora"/>
              <a:buChar char="○"/>
              <a:defRPr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ora"/>
              <a:buChar char="■"/>
              <a:defRPr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ora"/>
              <a:buChar char="●"/>
              <a:defRPr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ora"/>
              <a:buChar char="○"/>
              <a:defRPr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ora"/>
              <a:buChar char="■"/>
              <a:defRPr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ora"/>
              <a:buChar char="●"/>
              <a:defRPr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ora"/>
              <a:buChar char="○"/>
              <a:defRPr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ora"/>
              <a:buChar char="■"/>
              <a:defRPr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zake7749/gemma-2-2b-it-chinese-kyara-dpo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23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drive/folders/1HCG8EPoY7JE4XQQpxz41cEk0tfR05IUG?usp=drive_link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huggingface.co/blog/4bit-transformers-bitsandbytes" TargetMode="External"/><Relationship Id="rId4" Type="http://schemas.openxmlformats.org/officeDocument/2006/relationships/hyperlink" Target="https://huggingface.co/docs/transformers/main_classes/quantization#advanced-use-cases" TargetMode="External"/><Relationship Id="rId5" Type="http://schemas.openxmlformats.org/officeDocument/2006/relationships/hyperlink" Target="https://github.com/artidoro/qlora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huggingface.co/docs/peft/index" TargetMode="External"/><Relationship Id="rId4" Type="http://schemas.openxmlformats.org/officeDocument/2006/relationships/hyperlink" Target="https://github.com/huggingface/peft" TargetMode="External"/><Relationship Id="rId5" Type="http://schemas.openxmlformats.org/officeDocument/2006/relationships/hyperlink" Target="https://huggingface.co/blog/4bit-transformers-bitsandbytes" TargetMode="External"/><Relationship Id="rId6" Type="http://schemas.openxmlformats.org/officeDocument/2006/relationships/hyperlink" Target="https://huggingface.co/docs/transformers/main_classes/quantization#advanced-use-cases" TargetMode="External"/><Relationship Id="rId7" Type="http://schemas.openxmlformats.org/officeDocument/2006/relationships/hyperlink" Target="https://github.com/artidoro/qlora" TargetMode="External"/><Relationship Id="rId8" Type="http://schemas.openxmlformats.org/officeDocument/2006/relationships/hyperlink" Target="https://github.com/huggingface/tr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mailto:adl-ta@csie.ntu.edu.tw" TargetMode="External"/><Relationship Id="rId4" Type="http://schemas.openxmlformats.org/officeDocument/2006/relationships/hyperlink" Target="https://meet.google.com/mmd-cxhx-ix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zake7749/kyara?tab=readme-ov-file#system-promp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rxiv.org/pdf/2106.09685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rxiv.org/pdf/2305.14314.pdf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ora"/>
                <a:ea typeface="Lora"/>
                <a:cs typeface="Lora"/>
                <a:sym typeface="Lora"/>
              </a:rPr>
              <a:t>NTU ADL 202</a:t>
            </a:r>
            <a:r>
              <a:rPr lang="en" sz="3600"/>
              <a:t>4</a:t>
            </a:r>
            <a:r>
              <a:rPr lang="en" sz="3600">
                <a:latin typeface="Lora"/>
                <a:ea typeface="Lora"/>
                <a:cs typeface="Lora"/>
                <a:sym typeface="Lora"/>
              </a:rPr>
              <a:t> Fall</a:t>
            </a:r>
            <a:endParaRPr sz="3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ora"/>
                <a:ea typeface="Lora"/>
                <a:cs typeface="Lora"/>
                <a:sym typeface="Lora"/>
              </a:rPr>
              <a:t>HW3</a:t>
            </a:r>
            <a:endParaRPr sz="3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Deadline: </a:t>
            </a:r>
            <a:r>
              <a:rPr lang="en">
                <a:solidFill>
                  <a:srgbClr val="FF0000"/>
                </a:solidFill>
                <a:latin typeface="Lora"/>
                <a:ea typeface="Lora"/>
                <a:cs typeface="Lora"/>
                <a:sym typeface="Lora"/>
              </a:rPr>
              <a:t>202</a:t>
            </a:r>
            <a:r>
              <a:rPr lang="en">
                <a:solidFill>
                  <a:srgbClr val="FF0000"/>
                </a:solidFill>
              </a:rPr>
              <a:t>4</a:t>
            </a:r>
            <a:r>
              <a:rPr lang="en">
                <a:solidFill>
                  <a:srgbClr val="FF0000"/>
                </a:solidFill>
                <a:latin typeface="Lora"/>
                <a:ea typeface="Lora"/>
                <a:cs typeface="Lora"/>
                <a:sym typeface="Lora"/>
              </a:rPr>
              <a:t>/1</a:t>
            </a:r>
            <a:r>
              <a:rPr lang="en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  <a:latin typeface="Lora"/>
                <a:ea typeface="Lora"/>
                <a:cs typeface="Lora"/>
                <a:sym typeface="Lora"/>
              </a:rPr>
              <a:t>/</a:t>
            </a:r>
            <a:r>
              <a:rPr lang="en">
                <a:solidFill>
                  <a:srgbClr val="FF0000"/>
                </a:solidFill>
              </a:rPr>
              <a:t>7 23:59:59</a:t>
            </a:r>
            <a:endParaRPr>
              <a:solidFill>
                <a:srgbClr val="FF0000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Format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json format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2083441"/>
            <a:ext cx="7315200" cy="155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Can Do: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LLM checkpoint: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zake7749/gemma-2-2b-it-chinese-kyara-dpo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Packages: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torch==2.4.1, transformers==4.45.1, bitsandbytes==0.44.1, peft==0.13.0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Others: no limitation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Can </a:t>
            </a:r>
            <a:r>
              <a:rPr lang="en">
                <a:solidFill>
                  <a:srgbClr val="FF0000"/>
                </a:solidFill>
              </a:rPr>
              <a:t>NOT</a:t>
            </a:r>
            <a:r>
              <a:rPr lang="en"/>
              <a:t> Do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lang="en"/>
              <a:t>external</a:t>
            </a:r>
            <a:r>
              <a:rPr lang="en"/>
              <a:t> training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means of cheating or plagiarism, including but not limited 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Directly apply others’ published / unpublished code…, including the codes written your classmates or public on the internet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Give/get trained model/predictions to/from others.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Give/get report answers or plots to/from others.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Publish your code before deadline.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Violations may cause zero/negative score and punishment from school.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Layout - Before downloading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3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Zip your folder, which should be named as your student id (lower-cased) (ex. r11000000) and submit the .zip  to NTU Cool</a:t>
            </a:r>
            <a:r>
              <a:rPr lang="en" sz="1200"/>
              <a:t>.</a:t>
            </a:r>
            <a:endParaRPr sz="1200"/>
          </a:p>
          <a:p>
            <a:pPr indent="0" lvl="0" marL="45720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r11000000</a:t>
            </a:r>
            <a:endParaRPr sz="1200"/>
          </a:p>
          <a:p>
            <a:pPr indent="0" lvl="0" marL="45720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├── download.sh</a:t>
            </a:r>
            <a:endParaRPr sz="1200"/>
          </a:p>
          <a:p>
            <a:pPr indent="0" lvl="0" marL="45720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├── utils.py</a:t>
            </a:r>
            <a:endParaRPr sz="1200"/>
          </a:p>
          <a:p>
            <a:pPr indent="0" lvl="0" marL="45720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├── prediction.json</a:t>
            </a:r>
            <a:endParaRPr sz="1200"/>
          </a:p>
          <a:p>
            <a:pPr indent="0" lvl="0" marL="45720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├── run.sh</a:t>
            </a:r>
            <a:endParaRPr sz="1200"/>
          </a:p>
          <a:p>
            <a:pPr indent="0" lvl="0" marL="45720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├── report.pdf</a:t>
            </a:r>
            <a:endParaRPr sz="1200"/>
          </a:p>
          <a:p>
            <a:pPr indent="0" lvl="0" marL="45720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├── README.md</a:t>
            </a:r>
            <a:endParaRPr sz="1200"/>
          </a:p>
          <a:p>
            <a:pPr indent="0" lvl="0" marL="45720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└── code/script (all the code/script you used to train, predict, or plot report figures should be included)</a:t>
            </a:r>
            <a:endParaRPr sz="1200"/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download.sh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Char char="●"/>
            </a:pPr>
            <a:r>
              <a:rPr b="1" lang="en">
                <a:solidFill>
                  <a:srgbClr val="424242"/>
                </a:solidFill>
              </a:rPr>
              <a:t>download.sh</a:t>
            </a:r>
            <a:r>
              <a:rPr lang="en">
                <a:solidFill>
                  <a:srgbClr val="424242"/>
                </a:solidFill>
              </a:rPr>
              <a:t> should download or create a folder called </a:t>
            </a:r>
            <a:r>
              <a:rPr b="1" lang="en">
                <a:solidFill>
                  <a:srgbClr val="424242"/>
                </a:solidFill>
              </a:rPr>
              <a:t>adapter_checkpoint</a:t>
            </a:r>
            <a:r>
              <a:rPr lang="en">
                <a:solidFill>
                  <a:srgbClr val="424242"/>
                </a:solidFill>
              </a:rPr>
              <a:t> which contains peft configuration file (adapter_confi.json) and weights (adapter_model.bin). </a:t>
            </a:r>
            <a:endParaRPr>
              <a:solidFill>
                <a:srgbClr val="424242"/>
              </a:solidFill>
            </a:endParaRPr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Char char="○"/>
            </a:pPr>
            <a:r>
              <a:rPr lang="en">
                <a:solidFill>
                  <a:srgbClr val="FF0000"/>
                </a:solidFill>
              </a:rPr>
              <a:t>!!DO NOT download original model checkpoint!!</a:t>
            </a:r>
            <a:endParaRPr>
              <a:solidFill>
                <a:srgbClr val="424242"/>
              </a:solidFill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Char char="●"/>
            </a:pPr>
            <a:r>
              <a:rPr lang="en">
                <a:solidFill>
                  <a:srgbClr val="424242"/>
                </a:solidFill>
              </a:rPr>
              <a:t>Do not modify your file after deadline, or it will be seen as cheating.</a:t>
            </a:r>
            <a:endParaRPr>
              <a:solidFill>
                <a:srgbClr val="424242"/>
              </a:solidFill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Char char="●"/>
            </a:pPr>
            <a:r>
              <a:rPr lang="en">
                <a:solidFill>
                  <a:srgbClr val="424242"/>
                </a:solidFill>
              </a:rPr>
              <a:t>Keep the URLs in download.sh valid for at least </a:t>
            </a:r>
            <a:r>
              <a:rPr lang="en">
                <a:solidFill>
                  <a:srgbClr val="FF0000"/>
                </a:solidFill>
              </a:rPr>
              <a:t>3 weeks</a:t>
            </a:r>
            <a:r>
              <a:rPr lang="en">
                <a:solidFill>
                  <a:srgbClr val="424242"/>
                </a:solidFill>
              </a:rPr>
              <a:t> after deadline.</a:t>
            </a:r>
            <a:endParaRPr>
              <a:solidFill>
                <a:srgbClr val="424242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Char char="●"/>
            </a:pPr>
            <a:r>
              <a:rPr lang="en">
                <a:solidFill>
                  <a:srgbClr val="424242"/>
                </a:solidFill>
              </a:rPr>
              <a:t>You can download at most </a:t>
            </a:r>
            <a:r>
              <a:rPr lang="en">
                <a:solidFill>
                  <a:srgbClr val="FF0000"/>
                </a:solidFill>
              </a:rPr>
              <a:t>4G</a:t>
            </a:r>
            <a:r>
              <a:rPr lang="en">
                <a:solidFill>
                  <a:srgbClr val="424242"/>
                </a:solidFill>
              </a:rPr>
              <a:t>, and download.sh should finish within 1 hour. (At csie dept with maximum 10MB/s bandwidth)</a:t>
            </a:r>
            <a:endParaRPr>
              <a:solidFill>
                <a:srgbClr val="424242"/>
              </a:solidFill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Char char="●"/>
            </a:pPr>
            <a:r>
              <a:rPr lang="en">
                <a:solidFill>
                  <a:srgbClr val="424242"/>
                </a:solidFill>
              </a:rPr>
              <a:t>Do not do things more than downloading. Otherwise, your </a:t>
            </a:r>
            <a:r>
              <a:rPr b="1" lang="en">
                <a:solidFill>
                  <a:srgbClr val="424242"/>
                </a:solidFill>
              </a:rPr>
              <a:t>download.sh</a:t>
            </a:r>
            <a:r>
              <a:rPr lang="en">
                <a:solidFill>
                  <a:srgbClr val="424242"/>
                </a:solidFill>
              </a:rPr>
              <a:t> may be killed.</a:t>
            </a:r>
            <a:endParaRPr>
              <a:solidFill>
                <a:srgbClr val="424242"/>
              </a:solidFill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>
                <a:solidFill>
                  <a:srgbClr val="434343"/>
                </a:solidFill>
              </a:rPr>
              <a:t>Do not pip install ANYTHING in your </a:t>
            </a:r>
            <a:r>
              <a:rPr b="1" lang="en">
                <a:solidFill>
                  <a:srgbClr val="434343"/>
                </a:solidFill>
              </a:rPr>
              <a:t>download.sh</a:t>
            </a:r>
            <a:r>
              <a:rPr lang="en">
                <a:solidFill>
                  <a:srgbClr val="434343"/>
                </a:solidFill>
              </a:rPr>
              <a:t>, you are not allowed to modify the testing environment</a:t>
            </a:r>
            <a:endParaRPr>
              <a:solidFill>
                <a:srgbClr val="424242"/>
              </a:solidFill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Char char="●"/>
            </a:pPr>
            <a:r>
              <a:rPr lang="en">
                <a:solidFill>
                  <a:srgbClr val="424242"/>
                </a:solidFill>
              </a:rPr>
              <a:t>We will execute </a:t>
            </a:r>
            <a:r>
              <a:rPr b="1" lang="en">
                <a:solidFill>
                  <a:srgbClr val="424242"/>
                </a:solidFill>
              </a:rPr>
              <a:t>download.sh</a:t>
            </a:r>
            <a:r>
              <a:rPr lang="en">
                <a:solidFill>
                  <a:srgbClr val="424242"/>
                </a:solidFill>
              </a:rPr>
              <a:t> before predicting scripts.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Layout - After downloading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52475"/>
            <a:ext cx="8520600" cy="3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After we run download.sh, the </a:t>
            </a:r>
            <a:r>
              <a:rPr b="1" lang="en" sz="1200"/>
              <a:t>adapter_config.json </a:t>
            </a:r>
            <a:r>
              <a:rPr lang="en" sz="1200"/>
              <a:t>and</a:t>
            </a:r>
            <a:r>
              <a:rPr b="1" lang="en" sz="1200"/>
              <a:t> adapter_model.bin </a:t>
            </a:r>
            <a:r>
              <a:rPr lang="en" sz="1200"/>
              <a:t>should be</a:t>
            </a:r>
            <a:r>
              <a:rPr b="1" lang="en" sz="1200"/>
              <a:t> in </a:t>
            </a:r>
            <a:r>
              <a:rPr b="1" lang="en" sz="1200">
                <a:solidFill>
                  <a:srgbClr val="FF0000"/>
                </a:solidFill>
              </a:rPr>
              <a:t>adapter_checkpoint</a:t>
            </a:r>
            <a:r>
              <a:rPr lang="en" sz="1200"/>
              <a:t>.</a:t>
            </a:r>
            <a:endParaRPr sz="1200"/>
          </a:p>
          <a:p>
            <a:pPr indent="0" lvl="0" marL="45720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r11000000</a:t>
            </a:r>
            <a:endParaRPr sz="1200"/>
          </a:p>
          <a:p>
            <a:pPr indent="0" lvl="0" marL="45720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├── download.sh</a:t>
            </a:r>
            <a:endParaRPr sz="1200"/>
          </a:p>
          <a:p>
            <a:pPr indent="0" lvl="0" marL="45720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├── utils.py</a:t>
            </a:r>
            <a:endParaRPr sz="1200"/>
          </a:p>
          <a:p>
            <a:pPr indent="0" lvl="0" marL="45720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├── prediction.json</a:t>
            </a:r>
            <a:endParaRPr sz="1200"/>
          </a:p>
          <a:p>
            <a:pPr indent="0" lvl="0" marL="45720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├── run.sh</a:t>
            </a:r>
            <a:endParaRPr sz="1200"/>
          </a:p>
          <a:p>
            <a:pPr indent="0" lvl="0" marL="45720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├── report.pdf</a:t>
            </a:r>
            <a:endParaRPr sz="1200"/>
          </a:p>
          <a:p>
            <a:pPr indent="0" lvl="0" marL="45720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├── README.md</a:t>
            </a:r>
            <a:endParaRPr sz="1200"/>
          </a:p>
          <a:p>
            <a:pPr indent="0" lvl="0" marL="45720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├── </a:t>
            </a:r>
            <a:r>
              <a:rPr lang="en" sz="1200"/>
              <a:t>code/script (all the code/script you used to train, predict, or plot report figures should be included)</a:t>
            </a:r>
            <a:endParaRPr sz="1200"/>
          </a:p>
          <a:p>
            <a:pPr indent="0" lvl="0" marL="45720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└── </a:t>
            </a:r>
            <a:r>
              <a:rPr lang="en" sz="1200">
                <a:solidFill>
                  <a:srgbClr val="FF0000"/>
                </a:solidFill>
              </a:rPr>
              <a:t>adapter_checkpoint</a:t>
            </a:r>
            <a:endParaRPr sz="1200">
              <a:solidFill>
                <a:srgbClr val="FF0000"/>
              </a:solidFill>
            </a:endParaRPr>
          </a:p>
          <a:p>
            <a:pPr indent="0" lvl="0" marL="137160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├── </a:t>
            </a:r>
            <a:r>
              <a:rPr lang="en" sz="1200">
                <a:solidFill>
                  <a:srgbClr val="FF0000"/>
                </a:solidFill>
              </a:rPr>
              <a:t>adapter_config.json</a:t>
            </a:r>
            <a:endParaRPr sz="1200">
              <a:solidFill>
                <a:srgbClr val="FF0000"/>
              </a:solidFill>
            </a:endParaRPr>
          </a:p>
          <a:p>
            <a:pPr indent="0" lvl="0" marL="137160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└── </a:t>
            </a:r>
            <a:r>
              <a:rPr lang="en" sz="1200">
                <a:solidFill>
                  <a:srgbClr val="FF0000"/>
                </a:solidFill>
              </a:rPr>
              <a:t> </a:t>
            </a:r>
            <a:r>
              <a:rPr lang="en" sz="1200" strike="sngStrike">
                <a:solidFill>
                  <a:srgbClr val="FF0000"/>
                </a:solidFill>
              </a:rPr>
              <a:t>adapter_model.bin</a:t>
            </a:r>
            <a:r>
              <a:rPr lang="en" sz="1200">
                <a:solidFill>
                  <a:srgbClr val="FF0000"/>
                </a:solidFill>
              </a:rPr>
              <a:t>  -&gt; ®.safetensors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utils.py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Two functions are required: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def get_prompt(instruction: str) -&gt; str: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return the prompt to input into the LLM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def get_bnb_config() -&gt; BitsAndBytesConfig: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return your bnb configuration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TAs </a:t>
            </a:r>
            <a:r>
              <a:rPr lang="en"/>
              <a:t>will include “from utils import get_prompt, get_bnb_config” when testing.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Make</a:t>
            </a:r>
            <a:r>
              <a:rPr lang="en"/>
              <a:t> sure that your function's input and output </a:t>
            </a:r>
            <a:r>
              <a:rPr lang="en"/>
              <a:t>fields</a:t>
            </a:r>
            <a:r>
              <a:rPr lang="en"/>
              <a:t> are correct</a:t>
            </a:r>
            <a:r>
              <a:rPr lang="en"/>
              <a:t> and can be used accurately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README.md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en"/>
              <a:t>README.md should contain step-by-step instructions on how to setup your </a:t>
            </a:r>
            <a:r>
              <a:rPr lang="en"/>
              <a:t>environments</a:t>
            </a:r>
            <a:r>
              <a:rPr lang="en"/>
              <a:t> and how to train your model with your codes/scripts.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Char char="●"/>
            </a:pPr>
            <a:r>
              <a:rPr lang="en"/>
              <a:t>You will get a </a:t>
            </a:r>
            <a:r>
              <a:rPr b="1" lang="en"/>
              <a:t>-2</a:t>
            </a:r>
            <a:r>
              <a:rPr lang="en"/>
              <a:t> penalty if you have no or empty README.md.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Lora"/>
              <a:buChar char="●"/>
            </a:pPr>
            <a:r>
              <a:rPr lang="en">
                <a:solidFill>
                  <a:srgbClr val="FF0000"/>
                </a:solidFill>
              </a:rPr>
              <a:t>If necessary, you will be required to reproduce your results based on the README.md.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en"/>
              <a:t>If you cannot reproduce your result, you may lose points.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Update Logs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Learning curve 請畫在public testing data上面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adapter_checkpoint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├── adapter_config.json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└── </a:t>
            </a:r>
            <a:r>
              <a:rPr lang="en" sz="1200" strike="sng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adapter_model.bin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-&gt;adapter_model.safetensors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AutoNum type="arabicPeriod"/>
            </a:pPr>
            <a:r>
              <a:rPr lang="en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DEADLINE:</a:t>
            </a:r>
            <a:r>
              <a:rPr lang="en" sz="1100" strike="sng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10/31 23:59:59 </a:t>
            </a:r>
            <a:r>
              <a:rPr lang="en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11/7 23:59:59</a:t>
            </a:r>
            <a:endParaRPr sz="11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run.sh</a:t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311700" y="1152475"/>
            <a:ext cx="8520600" cy="3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run.sh</a:t>
            </a:r>
            <a:r>
              <a:rPr lang="en"/>
              <a:t> should perform text generation using your trained models and output predictions on testing file (.json)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arguments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${1}: path to the model checkpoint folder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${2}: path to the adapter_checkpoint </a:t>
            </a:r>
            <a:r>
              <a:rPr lang="en"/>
              <a:t>downloaded </a:t>
            </a:r>
            <a:r>
              <a:rPr b="1" lang="en"/>
              <a:t>under your folder</a:t>
            </a:r>
            <a:endParaRPr b="1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${3}: path to the input file (.json)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${4}: path to the output file (.json)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 will predict testing data as follow:</a:t>
            </a:r>
            <a:endParaRPr/>
          </a:p>
          <a:p>
            <a:pPr indent="-310832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bash ./download.sh</a:t>
            </a:r>
            <a:endParaRPr sz="1400"/>
          </a:p>
          <a:p>
            <a:pPr indent="-310832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bash ./run.sh /path/to/model-folder /path/to/</a:t>
            </a:r>
            <a:r>
              <a:rPr lang="en" sz="1400"/>
              <a:t>adapter_checkpoint \</a:t>
            </a:r>
            <a:r>
              <a:rPr lang="en" sz="1400"/>
              <a:t> /path/to/input.json /path/to/output.jso</a:t>
            </a:r>
            <a:r>
              <a:rPr lang="en" sz="1400"/>
              <a:t>n</a:t>
            </a:r>
            <a:endParaRPr sz="14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run.sh should finish within 2 hours. (See </a:t>
            </a: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environment details</a:t>
            </a:r>
            <a:r>
              <a:rPr lang="en"/>
              <a:t>)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run.sh - cont.</a:t>
            </a: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4641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Command: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    </a:t>
            </a:r>
            <a:r>
              <a:rPr lang="en"/>
              <a:t> </a:t>
            </a:r>
            <a:endParaRPr/>
          </a:p>
        </p:txBody>
      </p:sp>
      <p:sp>
        <p:nvSpPr>
          <p:cNvPr id="194" name="Google Shape;194;p33"/>
          <p:cNvSpPr txBox="1"/>
          <p:nvPr/>
        </p:nvSpPr>
        <p:spPr>
          <a:xfrm>
            <a:off x="1980000" y="1238100"/>
            <a:ext cx="5030400" cy="163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bash</a:t>
            </a:r>
            <a:r>
              <a:rPr lang="en" sz="12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 run.sh \</a:t>
            </a:r>
            <a:endParaRPr sz="12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    /path/to/`</a:t>
            </a:r>
            <a:r>
              <a:rPr lang="en" sz="12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zake7749/gemma-2-2b-it-chinese-kyara-dpo`</a:t>
            </a:r>
            <a:r>
              <a:rPr lang="en" sz="12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 \</a:t>
            </a:r>
            <a:endParaRPr sz="12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    /path/to/adapter_checkpoint/under/your/folder \</a:t>
            </a:r>
            <a:endParaRPr sz="12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    /path/to/input \</a:t>
            </a:r>
            <a:endParaRPr sz="12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    /path/to/output</a:t>
            </a:r>
            <a:endParaRPr sz="12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5" name="Google Shape;195;p33"/>
          <p:cNvSpPr txBox="1"/>
          <p:nvPr/>
        </p:nvSpPr>
        <p:spPr>
          <a:xfrm>
            <a:off x="2385025" y="3089875"/>
            <a:ext cx="5068200" cy="163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bash run.sh \</a:t>
            </a:r>
            <a:endParaRPr sz="12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    /home/ \`zake7749/gemma-2-2b-it-chinese-kyara-dpo`</a:t>
            </a:r>
            <a:endParaRPr sz="12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    /home/hw3/r11922000/adapter_checkpoint \</a:t>
            </a:r>
            <a:endParaRPr sz="12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    /home/data/public_test.json \</a:t>
            </a:r>
            <a:endParaRPr sz="12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    /home/output/r11922000_output.json</a:t>
            </a:r>
            <a:endParaRPr sz="12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>
            <a:hlinkClick action="ppaction://hlinkshowjump?jump=nextslide"/>
          </p:cNvPr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prediction.json</a:t>
            </a:r>
            <a:endParaRPr/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set (Private)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DO NOT include any special tokens (&lt;s&gt;, &lt;/s&gt;, …) and your prompt in your output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2571745"/>
            <a:ext cx="7315200" cy="2289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Environment</a:t>
            </a:r>
            <a:endParaRPr/>
          </a:p>
        </p:txBody>
      </p:sp>
      <p:sp>
        <p:nvSpPr>
          <p:cNvPr id="208" name="Google Shape;20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run the testing codes on the computer with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Ubuntu 20.04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32GB RAM, RTX 3070 </a:t>
            </a:r>
            <a:r>
              <a:rPr lang="en">
                <a:solidFill>
                  <a:srgbClr val="FF0000"/>
                </a:solidFill>
              </a:rPr>
              <a:t>8GB VRAM</a:t>
            </a:r>
            <a:r>
              <a:rPr lang="en"/>
              <a:t>, and 20GB disk space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Python3.10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torch==2.4.1, transformers==4.45.1, bitsandbytes==0.44.1, peft==0.13.0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</a:t>
            </a:r>
            <a:endParaRPr/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Performance (5%)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Public baseline:  ppl = 17.500↓ (2%)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Private baseline: ppl = 24.000↓ (2%)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prediction.json: Human evaluation (1%)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 (15% + 2%)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424242"/>
                </a:solidFill>
              </a:rPr>
              <a:t>Format</a:t>
            </a:r>
            <a:endParaRPr>
              <a:solidFill>
                <a:srgbClr val="42424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You may lose (some or all) of your model performance score if your script is at wrong location, causes any error, etc.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 - ppl.py</a:t>
            </a:r>
            <a:endParaRPr/>
          </a:p>
        </p:txBody>
      </p:sp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 will use our own ppl.py (which is the same as we published), so you don’t have to upload ppl.py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Command: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  </a:t>
            </a:r>
            <a:r>
              <a:rPr lang="en" sz="1200"/>
              <a:t>  </a:t>
            </a:r>
            <a:r>
              <a:rPr lang="en"/>
              <a:t> </a:t>
            </a:r>
            <a:endParaRPr/>
          </a:p>
        </p:txBody>
      </p:sp>
      <p:sp>
        <p:nvSpPr>
          <p:cNvPr id="221" name="Google Shape;221;p37"/>
          <p:cNvSpPr txBox="1"/>
          <p:nvPr/>
        </p:nvSpPr>
        <p:spPr>
          <a:xfrm>
            <a:off x="2176100" y="2088250"/>
            <a:ext cx="6765300" cy="134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python3 ppl.py \</a:t>
            </a:r>
            <a:endParaRPr sz="12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    --base_model_path /path/to/`zake7749/gemma-2-2b-it-chinese-kyara-dpo` \</a:t>
            </a:r>
            <a:endParaRPr sz="12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    --peft_path /path/to/adapter_checkpoint/under/your/folder \</a:t>
            </a:r>
            <a:endParaRPr sz="12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    --test_data_path /path/to/input/data</a:t>
            </a:r>
            <a:endParaRPr sz="12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22" name="Google Shape;222;p37"/>
          <p:cNvSpPr txBox="1"/>
          <p:nvPr/>
        </p:nvSpPr>
        <p:spPr>
          <a:xfrm>
            <a:off x="2176100" y="3597175"/>
            <a:ext cx="6680400" cy="134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python3 ppl.py \</a:t>
            </a:r>
            <a:endParaRPr sz="12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    --base_model_path /home/`zake7749/gemma-2-2b-it-chinese-kyara-dpo` \</a:t>
            </a:r>
            <a:endParaRPr sz="12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    --peft_path /home/hw3/r11922000/adapter_checkpoiint \</a:t>
            </a:r>
            <a:endParaRPr sz="12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    --test_data_path /home/data/public_test.json</a:t>
            </a:r>
            <a:endParaRPr sz="12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 Submission</a:t>
            </a:r>
            <a:endParaRPr/>
          </a:p>
        </p:txBody>
      </p:sp>
      <p:sp>
        <p:nvSpPr>
          <p:cNvPr id="228" name="Google Shape;22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Char char="●"/>
            </a:pPr>
            <a:r>
              <a:rPr lang="en">
                <a:solidFill>
                  <a:srgbClr val="424242"/>
                </a:solidFill>
              </a:rPr>
              <a:t>Late submission penalties:</a:t>
            </a:r>
            <a:endParaRPr>
              <a:solidFill>
                <a:srgbClr val="42424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rgbClr val="424242"/>
                </a:solidFill>
              </a:rPr>
              <a:t>0 day &lt; late submission ≤ 1 day: original score * 0.95</a:t>
            </a:r>
            <a:endParaRPr>
              <a:solidFill>
                <a:srgbClr val="42424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</a:pPr>
            <a:r>
              <a:rPr lang="en">
                <a:solidFill>
                  <a:srgbClr val="424242"/>
                </a:solidFill>
              </a:rPr>
              <a:t>1 day &lt; late submission ≤ 3 day: original score * 0.90</a:t>
            </a:r>
            <a:endParaRPr>
              <a:solidFill>
                <a:srgbClr val="42424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</a:pPr>
            <a:r>
              <a:rPr lang="en">
                <a:solidFill>
                  <a:srgbClr val="424242"/>
                </a:solidFill>
              </a:rPr>
              <a:t>3 day &lt; late submission ≤ 4 day: original score * 0.75</a:t>
            </a:r>
            <a:endParaRPr>
              <a:solidFill>
                <a:srgbClr val="42424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</a:pPr>
            <a:r>
              <a:rPr lang="en">
                <a:solidFill>
                  <a:srgbClr val="424242"/>
                </a:solidFill>
              </a:rPr>
              <a:t>4 day &lt; late submission ≤ 5 day: original score * 0.50</a:t>
            </a:r>
            <a:endParaRPr>
              <a:solidFill>
                <a:srgbClr val="42424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</a:pPr>
            <a:r>
              <a:rPr lang="en">
                <a:solidFill>
                  <a:srgbClr val="424242"/>
                </a:solidFill>
              </a:rPr>
              <a:t>5 day &lt; late submission ≤ 6 day: original score * 0.25</a:t>
            </a:r>
            <a:endParaRPr>
              <a:solidFill>
                <a:srgbClr val="42424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</a:pPr>
            <a:r>
              <a:rPr lang="en">
                <a:solidFill>
                  <a:srgbClr val="424242"/>
                </a:solidFill>
              </a:rPr>
              <a:t>6 day &lt; late submission: original score * 0.00</a:t>
            </a:r>
            <a:endParaRPr>
              <a:solidFill>
                <a:srgbClr val="42424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Char char="●"/>
            </a:pPr>
            <a:r>
              <a:rPr lang="en">
                <a:solidFill>
                  <a:srgbClr val="424242"/>
                </a:solidFill>
              </a:rPr>
              <a:t>Late submission is determined by the last submission.</a:t>
            </a:r>
            <a:endParaRPr>
              <a:solidFill>
                <a:srgbClr val="42424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</a:pPr>
            <a:r>
              <a:rPr lang="en">
                <a:solidFill>
                  <a:srgbClr val="424242"/>
                </a:solidFill>
              </a:rPr>
              <a:t>Update your submission after deadline implies that you will get penalty.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LLM Tuning</a:t>
            </a:r>
            <a:endParaRPr/>
          </a:p>
        </p:txBody>
      </p:sp>
      <p:sp>
        <p:nvSpPr>
          <p:cNvPr id="239" name="Google Shape;23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Describe: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much training data did you use? </a:t>
            </a:r>
            <a:r>
              <a:rPr lang="en"/>
              <a:t>(2%)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did you tune your model? </a:t>
            </a:r>
            <a:r>
              <a:rPr lang="en"/>
              <a:t>(2%)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hyper-parameters did you use? </a:t>
            </a:r>
            <a:r>
              <a:rPr lang="en"/>
              <a:t>(2%)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your performance: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the final performance of your model on the public testing set? (2%)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Plot the  learning curve on the public testing set (2%)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Q2: LLM Inference Strategies</a:t>
            </a:r>
            <a:endParaRPr/>
          </a:p>
        </p:txBody>
      </p:sp>
      <p:sp>
        <p:nvSpPr>
          <p:cNvPr id="245" name="Google Shape;24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Zero-Shot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your setting</a:t>
            </a:r>
            <a:r>
              <a:rPr lang="en"/>
              <a:t>?</a:t>
            </a:r>
            <a:r>
              <a:rPr lang="en"/>
              <a:t> How did you design your prompt? (1%)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Few-Shot (In-context Learning)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your setting? How did you design your prompt? (1%)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many in-context examples are utilized? How you select them? (1%)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Comparison: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What’s the difference between the results of zero-shot, few-shot, and LoRA? (2%) </a:t>
            </a:r>
            <a:endParaRPr/>
          </a:p>
        </p:txBody>
      </p:sp>
      <p:sp>
        <p:nvSpPr>
          <p:cNvPr id="246" name="Google Shape;246;p41"/>
          <p:cNvSpPr txBox="1"/>
          <p:nvPr/>
        </p:nvSpPr>
        <p:spPr>
          <a:xfrm>
            <a:off x="311700" y="3996175"/>
            <a:ext cx="65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Note</a:t>
            </a:r>
            <a:r>
              <a:rPr lang="en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:</a:t>
            </a:r>
            <a:endParaRPr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Please conduct zero-shot and few-shot experiments on Orginal Model that has not been fine-tuned with QLoRA</a:t>
            </a:r>
            <a:endParaRPr b="1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Homework 3 files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Q3: Bonus: Try Llama3-Taiwan (8B) (2%)</a:t>
            </a:r>
            <a:endParaRPr/>
          </a:p>
        </p:txBody>
      </p:sp>
      <p:sp>
        <p:nvSpPr>
          <p:cNvPr id="252" name="Google Shape;25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Llama-3-8b trained by traditional Chinese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Tune this model on the classical chinese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escribe your experimental settings and compare the results to </a:t>
            </a:r>
            <a:r>
              <a:rPr lang="en"/>
              <a:t>those obtained from your original methods</a:t>
            </a:r>
            <a:endParaRPr/>
          </a:p>
        </p:txBody>
      </p:sp>
      <p:pic>
        <p:nvPicPr>
          <p:cNvPr id="253" name="Google Shape;25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2225" y="2475225"/>
            <a:ext cx="2458199" cy="245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Tuning</a:t>
            </a:r>
            <a:endParaRPr/>
          </a:p>
        </p:txBody>
      </p:sp>
      <p:sp>
        <p:nvSpPr>
          <p:cNvPr id="264" name="Google Shape;264;p44"/>
          <p:cNvSpPr/>
          <p:nvPr/>
        </p:nvSpPr>
        <p:spPr>
          <a:xfrm>
            <a:off x="2798550" y="2088700"/>
            <a:ext cx="5087100" cy="1428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</a:t>
            </a:r>
            <a:endParaRPr/>
          </a:p>
        </p:txBody>
      </p:sp>
      <p:sp>
        <p:nvSpPr>
          <p:cNvPr id="265" name="Google Shape;265;p44"/>
          <p:cNvSpPr txBox="1"/>
          <p:nvPr/>
        </p:nvSpPr>
        <p:spPr>
          <a:xfrm>
            <a:off x="2986050" y="4089300"/>
            <a:ext cx="508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&lt;s&gt;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, y1, y2, y3, y4, y5, y6, &lt;/s&gt;, &lt;pad&gt;, …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6" name="Google Shape;266;p44"/>
          <p:cNvSpPr/>
          <p:nvPr/>
        </p:nvSpPr>
        <p:spPr>
          <a:xfrm>
            <a:off x="3448375" y="4587950"/>
            <a:ext cx="1359000" cy="274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Prompt</a:t>
            </a:r>
            <a:endParaRPr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67" name="Google Shape;267;p44"/>
          <p:cNvSpPr/>
          <p:nvPr/>
        </p:nvSpPr>
        <p:spPr>
          <a:xfrm>
            <a:off x="3527875" y="4023725"/>
            <a:ext cx="1200000" cy="516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68" name="Google Shape;268;p44"/>
          <p:cNvSpPr/>
          <p:nvPr/>
        </p:nvSpPr>
        <p:spPr>
          <a:xfrm>
            <a:off x="4807375" y="4031100"/>
            <a:ext cx="1292400" cy="516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69" name="Google Shape;269;p44"/>
          <p:cNvSpPr/>
          <p:nvPr/>
        </p:nvSpPr>
        <p:spPr>
          <a:xfrm>
            <a:off x="4774075" y="4587950"/>
            <a:ext cx="1359000" cy="274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ora"/>
                <a:ea typeface="Lora"/>
                <a:cs typeface="Lora"/>
                <a:sym typeface="Lora"/>
              </a:rPr>
              <a:t>Answer</a:t>
            </a:r>
            <a:endParaRPr>
              <a:solidFill>
                <a:srgbClr val="FF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270" name="Google Shape;270;p44"/>
          <p:cNvCxnSpPr/>
          <p:nvPr/>
        </p:nvCxnSpPr>
        <p:spPr>
          <a:xfrm rot="10800000">
            <a:off x="3752500" y="3495900"/>
            <a:ext cx="0" cy="5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44"/>
          <p:cNvCxnSpPr/>
          <p:nvPr/>
        </p:nvCxnSpPr>
        <p:spPr>
          <a:xfrm rot="10800000">
            <a:off x="4127875" y="3495900"/>
            <a:ext cx="0" cy="5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44"/>
          <p:cNvCxnSpPr/>
          <p:nvPr/>
        </p:nvCxnSpPr>
        <p:spPr>
          <a:xfrm rot="10800000">
            <a:off x="4572000" y="3495900"/>
            <a:ext cx="0" cy="5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44"/>
          <p:cNvCxnSpPr/>
          <p:nvPr/>
        </p:nvCxnSpPr>
        <p:spPr>
          <a:xfrm rot="10800000">
            <a:off x="5029500" y="3495900"/>
            <a:ext cx="0" cy="5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44"/>
          <p:cNvCxnSpPr/>
          <p:nvPr/>
        </p:nvCxnSpPr>
        <p:spPr>
          <a:xfrm rot="10800000">
            <a:off x="5453575" y="3495900"/>
            <a:ext cx="0" cy="5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44"/>
          <p:cNvCxnSpPr/>
          <p:nvPr/>
        </p:nvCxnSpPr>
        <p:spPr>
          <a:xfrm rot="10800000">
            <a:off x="5884600" y="3495900"/>
            <a:ext cx="0" cy="5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44"/>
          <p:cNvSpPr txBox="1"/>
          <p:nvPr/>
        </p:nvSpPr>
        <p:spPr>
          <a:xfrm>
            <a:off x="4392400" y="572338"/>
            <a:ext cx="20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y4, y5, y6, &lt;\s&gt;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77" name="Google Shape;277;p44"/>
          <p:cNvCxnSpPr/>
          <p:nvPr/>
        </p:nvCxnSpPr>
        <p:spPr>
          <a:xfrm rot="10800000">
            <a:off x="4591525" y="1581975"/>
            <a:ext cx="0" cy="5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44"/>
          <p:cNvCxnSpPr/>
          <p:nvPr/>
        </p:nvCxnSpPr>
        <p:spPr>
          <a:xfrm rot="10800000">
            <a:off x="5022550" y="1581975"/>
            <a:ext cx="0" cy="5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44"/>
          <p:cNvCxnSpPr/>
          <p:nvPr/>
        </p:nvCxnSpPr>
        <p:spPr>
          <a:xfrm rot="10800000">
            <a:off x="5453575" y="1581975"/>
            <a:ext cx="0" cy="5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44"/>
          <p:cNvCxnSpPr/>
          <p:nvPr/>
        </p:nvCxnSpPr>
        <p:spPr>
          <a:xfrm rot="10800000">
            <a:off x="5884600" y="1581975"/>
            <a:ext cx="0" cy="5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44"/>
          <p:cNvCxnSpPr/>
          <p:nvPr/>
        </p:nvCxnSpPr>
        <p:spPr>
          <a:xfrm rot="10800000">
            <a:off x="3226250" y="3495900"/>
            <a:ext cx="0" cy="5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44"/>
          <p:cNvSpPr txBox="1"/>
          <p:nvPr/>
        </p:nvSpPr>
        <p:spPr>
          <a:xfrm>
            <a:off x="4392400" y="1181763"/>
            <a:ext cx="20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4, o5, o6, o7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83" name="Google Shape;283;p44"/>
          <p:cNvCxnSpPr/>
          <p:nvPr/>
        </p:nvCxnSpPr>
        <p:spPr>
          <a:xfrm flipH="1" rot="10800000">
            <a:off x="4571100" y="972550"/>
            <a:ext cx="1800" cy="300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84" name="Google Shape;284;p44"/>
          <p:cNvCxnSpPr/>
          <p:nvPr/>
        </p:nvCxnSpPr>
        <p:spPr>
          <a:xfrm flipH="1" rot="10800000">
            <a:off x="5029500" y="972550"/>
            <a:ext cx="1800" cy="300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85" name="Google Shape;285;p44"/>
          <p:cNvCxnSpPr/>
          <p:nvPr/>
        </p:nvCxnSpPr>
        <p:spPr>
          <a:xfrm flipH="1" rot="10800000">
            <a:off x="5452675" y="972550"/>
            <a:ext cx="1800" cy="300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86" name="Google Shape;286;p44"/>
          <p:cNvCxnSpPr/>
          <p:nvPr/>
        </p:nvCxnSpPr>
        <p:spPr>
          <a:xfrm flipH="1" rot="10800000">
            <a:off x="5875850" y="972550"/>
            <a:ext cx="1800" cy="300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87" name="Google Shape;287;p44"/>
          <p:cNvSpPr txBox="1"/>
          <p:nvPr/>
        </p:nvSpPr>
        <p:spPr>
          <a:xfrm>
            <a:off x="6044175" y="972550"/>
            <a:ext cx="1674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Lora"/>
                <a:ea typeface="Lora"/>
                <a:cs typeface="Lora"/>
                <a:sym typeface="Lora"/>
              </a:rPr>
              <a:t>Loss</a:t>
            </a:r>
            <a:endParaRPr>
              <a:solidFill>
                <a:srgbClr val="FF9900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288" name="Google Shape;288;p44"/>
          <p:cNvCxnSpPr/>
          <p:nvPr/>
        </p:nvCxnSpPr>
        <p:spPr>
          <a:xfrm rot="10800000">
            <a:off x="6413800" y="3495900"/>
            <a:ext cx="0" cy="5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44"/>
          <p:cNvCxnSpPr/>
          <p:nvPr/>
        </p:nvCxnSpPr>
        <p:spPr>
          <a:xfrm rot="10800000">
            <a:off x="7046650" y="3495900"/>
            <a:ext cx="0" cy="5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Tuning</a:t>
            </a:r>
            <a:endParaRPr/>
          </a:p>
        </p:txBody>
      </p:sp>
      <p:sp>
        <p:nvSpPr>
          <p:cNvPr id="295" name="Google Shape;295;p45"/>
          <p:cNvSpPr txBox="1"/>
          <p:nvPr/>
        </p:nvSpPr>
        <p:spPr>
          <a:xfrm>
            <a:off x="3575550" y="1674775"/>
            <a:ext cx="51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&lt;s&gt;, y1, y2, y3, y4, y5, y6, &lt;/s&gt;, &lt;pad&gt;, …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6" name="Google Shape;296;p45"/>
          <p:cNvSpPr/>
          <p:nvPr/>
        </p:nvSpPr>
        <p:spPr>
          <a:xfrm>
            <a:off x="4037875" y="2173425"/>
            <a:ext cx="1359000" cy="274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Prompt</a:t>
            </a:r>
            <a:endParaRPr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97" name="Google Shape;297;p45"/>
          <p:cNvSpPr/>
          <p:nvPr/>
        </p:nvSpPr>
        <p:spPr>
          <a:xfrm>
            <a:off x="4117375" y="1609200"/>
            <a:ext cx="1200000" cy="516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98" name="Google Shape;298;p45"/>
          <p:cNvSpPr/>
          <p:nvPr/>
        </p:nvSpPr>
        <p:spPr>
          <a:xfrm>
            <a:off x="5396875" y="1616575"/>
            <a:ext cx="1292400" cy="516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99" name="Google Shape;299;p45"/>
          <p:cNvSpPr/>
          <p:nvPr/>
        </p:nvSpPr>
        <p:spPr>
          <a:xfrm>
            <a:off x="5363575" y="2173425"/>
            <a:ext cx="1359000" cy="274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ora"/>
                <a:ea typeface="Lora"/>
                <a:cs typeface="Lora"/>
                <a:sym typeface="Lora"/>
              </a:rPr>
              <a:t>Answer</a:t>
            </a:r>
            <a:endParaRPr>
              <a:solidFill>
                <a:srgbClr val="FF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00" name="Google Shape;300;p45"/>
          <p:cNvSpPr/>
          <p:nvPr/>
        </p:nvSpPr>
        <p:spPr>
          <a:xfrm>
            <a:off x="1372850" y="2926888"/>
            <a:ext cx="4188600" cy="119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get_prompt</a:t>
            </a:r>
            <a:r>
              <a:rPr lang="en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instruction</a:t>
            </a:r>
            <a:r>
              <a:rPr lang="en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"你是人工智慧助理，以下是用戶和人工智能助理之間的對話。你要對用戶的問題提供有用、安全、詳細和禮貌的回答。USER: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instruction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ASSISTANT:"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01" name="Google Shape;301;p45"/>
          <p:cNvSpPr/>
          <p:nvPr/>
        </p:nvSpPr>
        <p:spPr>
          <a:xfrm>
            <a:off x="2192450" y="4293350"/>
            <a:ext cx="2549400" cy="71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沒過十天，鮑泉果然被拘捕。</a:t>
            </a:r>
            <a:r>
              <a:rPr lang="en" sz="105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幫我把這句話翻譯成文言文</a:t>
            </a:r>
            <a:endParaRPr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02" name="Google Shape;302;p45"/>
          <p:cNvCxnSpPr>
            <a:stCxn id="301" idx="0"/>
            <a:endCxn id="300" idx="2"/>
          </p:cNvCxnSpPr>
          <p:nvPr/>
        </p:nvCxnSpPr>
        <p:spPr>
          <a:xfrm rot="10800000">
            <a:off x="3467150" y="4119050"/>
            <a:ext cx="0" cy="1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45"/>
          <p:cNvCxnSpPr>
            <a:stCxn id="300" idx="0"/>
            <a:endCxn id="296" idx="2"/>
          </p:cNvCxnSpPr>
          <p:nvPr/>
        </p:nvCxnSpPr>
        <p:spPr>
          <a:xfrm flipH="1" rot="10800000">
            <a:off x="3467150" y="2448088"/>
            <a:ext cx="1250100" cy="47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45"/>
          <p:cNvSpPr/>
          <p:nvPr/>
        </p:nvSpPr>
        <p:spPr>
          <a:xfrm>
            <a:off x="6227950" y="3248975"/>
            <a:ext cx="1543200" cy="33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後未旬，果見囚執。</a:t>
            </a:r>
            <a:endParaRPr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5" name="Google Shape;305;p45"/>
          <p:cNvCxnSpPr>
            <a:stCxn id="304" idx="0"/>
            <a:endCxn id="299" idx="2"/>
          </p:cNvCxnSpPr>
          <p:nvPr/>
        </p:nvCxnSpPr>
        <p:spPr>
          <a:xfrm rot="10800000">
            <a:off x="6043150" y="2448275"/>
            <a:ext cx="956400" cy="8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45"/>
          <p:cNvSpPr txBox="1"/>
          <p:nvPr/>
        </p:nvSpPr>
        <p:spPr>
          <a:xfrm>
            <a:off x="4741850" y="4473800"/>
            <a:ext cx="1705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instruction</a:t>
            </a:r>
            <a:endParaRPr sz="18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07" name="Google Shape;307;p45"/>
          <p:cNvSpPr txBox="1"/>
          <p:nvPr/>
        </p:nvSpPr>
        <p:spPr>
          <a:xfrm>
            <a:off x="7771150" y="3238475"/>
            <a:ext cx="1705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output</a:t>
            </a:r>
            <a:endParaRPr sz="18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1182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Perplexity</a:t>
            </a:r>
            <a:endParaRPr/>
          </a:p>
        </p:txBody>
      </p:sp>
      <p:sp>
        <p:nvSpPr>
          <p:cNvPr id="313" name="Google Shape;313;p46"/>
          <p:cNvSpPr/>
          <p:nvPr/>
        </p:nvSpPr>
        <p:spPr>
          <a:xfrm>
            <a:off x="2798550" y="2088688"/>
            <a:ext cx="3546900" cy="1428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LLM</a:t>
            </a:r>
            <a:endParaRPr/>
          </a:p>
        </p:txBody>
      </p:sp>
      <p:sp>
        <p:nvSpPr>
          <p:cNvPr id="314" name="Google Shape;314;p46"/>
          <p:cNvSpPr txBox="1"/>
          <p:nvPr/>
        </p:nvSpPr>
        <p:spPr>
          <a:xfrm>
            <a:off x="2986050" y="4089300"/>
            <a:ext cx="31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&lt;s&gt;, y1, y2, y3, y4, y5, y6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5" name="Google Shape;315;p46"/>
          <p:cNvSpPr/>
          <p:nvPr/>
        </p:nvSpPr>
        <p:spPr>
          <a:xfrm>
            <a:off x="3448375" y="4587950"/>
            <a:ext cx="1359000" cy="274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Prompt</a:t>
            </a:r>
            <a:endParaRPr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6" name="Google Shape;316;p46"/>
          <p:cNvSpPr/>
          <p:nvPr/>
        </p:nvSpPr>
        <p:spPr>
          <a:xfrm>
            <a:off x="3527875" y="4023725"/>
            <a:ext cx="1200000" cy="516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7" name="Google Shape;317;p46"/>
          <p:cNvSpPr/>
          <p:nvPr/>
        </p:nvSpPr>
        <p:spPr>
          <a:xfrm>
            <a:off x="4807375" y="4031100"/>
            <a:ext cx="1292400" cy="516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8" name="Google Shape;318;p46"/>
          <p:cNvSpPr/>
          <p:nvPr/>
        </p:nvSpPr>
        <p:spPr>
          <a:xfrm>
            <a:off x="4774075" y="4587950"/>
            <a:ext cx="1359000" cy="274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ora"/>
                <a:ea typeface="Lora"/>
                <a:cs typeface="Lora"/>
                <a:sym typeface="Lora"/>
              </a:rPr>
              <a:t>Answer</a:t>
            </a:r>
            <a:endParaRPr>
              <a:solidFill>
                <a:srgbClr val="FF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19" name="Google Shape;319;p46"/>
          <p:cNvCxnSpPr/>
          <p:nvPr/>
        </p:nvCxnSpPr>
        <p:spPr>
          <a:xfrm rot="10800000">
            <a:off x="3752500" y="3495900"/>
            <a:ext cx="0" cy="5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46"/>
          <p:cNvCxnSpPr/>
          <p:nvPr/>
        </p:nvCxnSpPr>
        <p:spPr>
          <a:xfrm rot="10800000">
            <a:off x="4127875" y="3495900"/>
            <a:ext cx="0" cy="5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46"/>
          <p:cNvCxnSpPr/>
          <p:nvPr/>
        </p:nvCxnSpPr>
        <p:spPr>
          <a:xfrm rot="10800000">
            <a:off x="4572000" y="3495900"/>
            <a:ext cx="0" cy="5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46"/>
          <p:cNvCxnSpPr/>
          <p:nvPr/>
        </p:nvCxnSpPr>
        <p:spPr>
          <a:xfrm rot="10800000">
            <a:off x="5029500" y="3495900"/>
            <a:ext cx="0" cy="5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46"/>
          <p:cNvCxnSpPr/>
          <p:nvPr/>
        </p:nvCxnSpPr>
        <p:spPr>
          <a:xfrm rot="10800000">
            <a:off x="5453575" y="3495900"/>
            <a:ext cx="0" cy="5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46"/>
          <p:cNvCxnSpPr/>
          <p:nvPr/>
        </p:nvCxnSpPr>
        <p:spPr>
          <a:xfrm rot="10800000">
            <a:off x="5884600" y="3495900"/>
            <a:ext cx="0" cy="5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46"/>
          <p:cNvSpPr txBox="1"/>
          <p:nvPr/>
        </p:nvSpPr>
        <p:spPr>
          <a:xfrm>
            <a:off x="4392400" y="572338"/>
            <a:ext cx="20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y4, y5, y6, &lt;\s&gt;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26" name="Google Shape;326;p46"/>
          <p:cNvCxnSpPr/>
          <p:nvPr/>
        </p:nvCxnSpPr>
        <p:spPr>
          <a:xfrm rot="10800000">
            <a:off x="4591525" y="1581975"/>
            <a:ext cx="0" cy="5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46"/>
          <p:cNvCxnSpPr/>
          <p:nvPr/>
        </p:nvCxnSpPr>
        <p:spPr>
          <a:xfrm rot="10800000">
            <a:off x="5022550" y="1581975"/>
            <a:ext cx="0" cy="5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46"/>
          <p:cNvCxnSpPr/>
          <p:nvPr/>
        </p:nvCxnSpPr>
        <p:spPr>
          <a:xfrm rot="10800000">
            <a:off x="5453575" y="1581975"/>
            <a:ext cx="0" cy="5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46"/>
          <p:cNvCxnSpPr/>
          <p:nvPr/>
        </p:nvCxnSpPr>
        <p:spPr>
          <a:xfrm rot="10800000">
            <a:off x="5884600" y="1581975"/>
            <a:ext cx="0" cy="5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Google Shape;330;p46"/>
          <p:cNvSpPr txBox="1"/>
          <p:nvPr/>
        </p:nvSpPr>
        <p:spPr>
          <a:xfrm>
            <a:off x="4392400" y="1181763"/>
            <a:ext cx="20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o4, o5, o6, o7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31" name="Google Shape;331;p46"/>
          <p:cNvCxnSpPr/>
          <p:nvPr/>
        </p:nvCxnSpPr>
        <p:spPr>
          <a:xfrm flipH="1" rot="10800000">
            <a:off x="4571100" y="972550"/>
            <a:ext cx="1800" cy="300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32" name="Google Shape;332;p46"/>
          <p:cNvCxnSpPr/>
          <p:nvPr/>
        </p:nvCxnSpPr>
        <p:spPr>
          <a:xfrm flipH="1" rot="10800000">
            <a:off x="5029500" y="972550"/>
            <a:ext cx="1800" cy="300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33" name="Google Shape;333;p46"/>
          <p:cNvCxnSpPr/>
          <p:nvPr/>
        </p:nvCxnSpPr>
        <p:spPr>
          <a:xfrm flipH="1" rot="10800000">
            <a:off x="5452675" y="972550"/>
            <a:ext cx="1800" cy="300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34" name="Google Shape;334;p46"/>
          <p:cNvCxnSpPr/>
          <p:nvPr/>
        </p:nvCxnSpPr>
        <p:spPr>
          <a:xfrm flipH="1" rot="10800000">
            <a:off x="5875850" y="972550"/>
            <a:ext cx="1800" cy="300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35" name="Google Shape;335;p46"/>
          <p:cNvSpPr txBox="1"/>
          <p:nvPr/>
        </p:nvSpPr>
        <p:spPr>
          <a:xfrm>
            <a:off x="6044175" y="972550"/>
            <a:ext cx="1674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Lora"/>
                <a:ea typeface="Lora"/>
                <a:cs typeface="Lora"/>
                <a:sym typeface="Lora"/>
              </a:rPr>
              <a:t>Perplexity</a:t>
            </a:r>
            <a:endParaRPr>
              <a:solidFill>
                <a:srgbClr val="FF9900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11827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Quantization (4 bit)</a:t>
            </a:r>
            <a:endParaRPr sz="2500"/>
          </a:p>
        </p:txBody>
      </p:sp>
      <p:sp>
        <p:nvSpPr>
          <p:cNvPr id="341" name="Google Shape;34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7"/>
          <p:cNvSpPr/>
          <p:nvPr/>
        </p:nvSpPr>
        <p:spPr>
          <a:xfrm>
            <a:off x="311700" y="1152475"/>
            <a:ext cx="5491500" cy="3097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utils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get_bnb_config</a:t>
            </a:r>
            <a:endParaRPr sz="1050">
              <a:solidFill>
                <a:srgbClr val="C586C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peft</a:t>
            </a: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prepare_model_for_kbit_training</a:t>
            </a:r>
            <a:endParaRPr sz="1050">
              <a:solidFill>
                <a:srgbClr val="DCDCAA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bnb_config</a:t>
            </a: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get_bnb_config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# return a BitsAndBytesConfig</a:t>
            </a:r>
            <a:endParaRPr sz="105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AutoModelForCausalLM</a:t>
            </a: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from_pretrained</a:t>
            </a: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50">
              <a:solidFill>
                <a:srgbClr val="CCCCC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model_name_or_path, </a:t>
            </a:r>
            <a:endParaRPr sz="1050">
              <a:solidFill>
                <a:srgbClr val="CCCCC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quantization_config</a:t>
            </a:r>
            <a:r>
              <a:rPr lang="en" sz="105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bnb_config</a:t>
            </a:r>
            <a:endParaRPr sz="1050">
              <a:solidFill>
                <a:srgbClr val="9CDCFE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training:</a:t>
            </a:r>
            <a:endParaRPr sz="1050">
              <a:solidFill>
                <a:srgbClr val="CCCCC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prepare_model_for_kbit_training</a:t>
            </a: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43" name="Google Shape;343;p47"/>
          <p:cNvSpPr txBox="1"/>
          <p:nvPr/>
        </p:nvSpPr>
        <p:spPr>
          <a:xfrm>
            <a:off x="5796400" y="1936075"/>
            <a:ext cx="32904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Ref: </a:t>
            </a:r>
            <a:endParaRPr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ora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https://huggingface.co/blog/4bit-transformers-bitsandbytes</a:t>
            </a:r>
            <a:endParaRPr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ora"/>
              <a:buAutoNum type="arabicPeriod"/>
            </a:pPr>
            <a:r>
              <a:rPr lang="en" u="sng">
                <a:solidFill>
                  <a:schemeClr val="hlink"/>
                </a:solidFill>
                <a:latin typeface="Lora"/>
                <a:ea typeface="Lora"/>
                <a:cs typeface="Lora"/>
                <a:sym typeface="Lora"/>
                <a:hlinkClick r:id="rId4"/>
              </a:rPr>
              <a:t>https://huggingface.co/docs/transformers/main_classes/quantization#advanced-use-cases</a:t>
            </a:r>
            <a:endParaRPr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ora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https://github.com/artidoro/qlora</a:t>
            </a:r>
            <a:endParaRPr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349" name="Google Shape;349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https://huggingface.co/docs/peft/index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https://github.com/huggingface/peft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https://huggingface.co/blog/4bit-transformers-bitsandbytes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AutoNum type="arabicPeriod"/>
            </a:pP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https://huggingface.co/docs/transformers/main_classes/quantization#advanced-use-cases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https://github.com/artidoro/qlora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https://github.com/huggingface/trl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</a:t>
            </a:r>
            <a:endParaRPr/>
          </a:p>
        </p:txBody>
      </p:sp>
      <p:sp>
        <p:nvSpPr>
          <p:cNvPr id="355" name="Google Shape;355;p49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ora"/>
              <a:buChar char="●"/>
            </a:pPr>
            <a:r>
              <a:rPr lang="en" sz="18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NTU COOL discussion</a:t>
            </a:r>
            <a:endParaRPr sz="18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ora"/>
              <a:buChar char="●"/>
            </a:pPr>
            <a:r>
              <a:rPr lang="en" sz="18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Email:</a:t>
            </a:r>
            <a:endParaRPr sz="18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ora"/>
              <a:buChar char="○"/>
            </a:pPr>
            <a:r>
              <a:rPr lang="en" sz="1800" u="sng">
                <a:solidFill>
                  <a:srgbClr val="00838F"/>
                </a:solidFill>
                <a:latin typeface="Lora"/>
                <a:ea typeface="Lora"/>
                <a:cs typeface="Lora"/>
                <a:sym typeface="Lo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adl-ta@csie.ntu.edu.tw</a:t>
            </a:r>
            <a:r>
              <a:rPr lang="en" sz="1800">
                <a:solidFill>
                  <a:srgbClr val="424242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endParaRPr sz="1800">
              <a:solidFill>
                <a:srgbClr val="424242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Lora"/>
              <a:buChar char="●"/>
            </a:pPr>
            <a:r>
              <a:rPr lang="en" sz="1800">
                <a:solidFill>
                  <a:srgbClr val="424242"/>
                </a:solidFill>
                <a:latin typeface="Lora"/>
                <a:ea typeface="Lora"/>
                <a:cs typeface="Lora"/>
                <a:sym typeface="Lora"/>
              </a:rPr>
              <a:t>TA hours</a:t>
            </a:r>
            <a:endParaRPr sz="1800">
              <a:solidFill>
                <a:srgbClr val="424242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Lora"/>
              <a:buChar char="○"/>
            </a:pPr>
            <a:r>
              <a:rPr lang="en">
                <a:solidFill>
                  <a:srgbClr val="424242"/>
                </a:solidFill>
                <a:latin typeface="Lora"/>
                <a:ea typeface="Lora"/>
                <a:cs typeface="Lora"/>
                <a:sym typeface="Lora"/>
              </a:rPr>
              <a:t>Tue. 11:00 ~ 12:00 </a:t>
            </a:r>
            <a:r>
              <a:rPr lang="en" u="sng">
                <a:solidFill>
                  <a:srgbClr val="424242"/>
                </a:solidFill>
                <a:latin typeface="Lora"/>
                <a:ea typeface="Lora"/>
                <a:cs typeface="Lora"/>
                <a:sym typeface="Lor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meet</a:t>
            </a:r>
            <a:endParaRPr>
              <a:solidFill>
                <a:srgbClr val="424242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Lora"/>
              <a:buChar char="○"/>
            </a:pPr>
            <a:r>
              <a:rPr lang="en">
                <a:solidFill>
                  <a:srgbClr val="424242"/>
                </a:solidFill>
                <a:latin typeface="Lora"/>
                <a:ea typeface="Lora"/>
                <a:cs typeface="Lora"/>
                <a:sym typeface="Lora"/>
              </a:rPr>
              <a:t>Thur. 14:00 ~ 15:00 @ 德田 524</a:t>
            </a:r>
            <a:endParaRPr>
              <a:solidFill>
                <a:srgbClr val="424242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Task Description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Instruction Tuning (Classical Chinese)</a:t>
            </a:r>
            <a:endParaRPr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ora"/>
              <a:buChar char="●"/>
            </a:pPr>
            <a:r>
              <a:rPr b="1" i="1" lang="en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Example 1</a:t>
            </a:r>
            <a:endParaRPr b="1" i="1"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Instruction:</a:t>
            </a:r>
            <a:endParaRPr b="1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翻譯成文言文</a:t>
            </a:r>
            <a:r>
              <a:rPr lang="en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：</a:t>
            </a:r>
            <a:endParaRPr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雅裏惱怒地說： 從前在福山田獵時，你誣陷獵官，現在又說這種話。</a:t>
            </a:r>
            <a:endParaRPr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答案：</a:t>
            </a:r>
            <a:endParaRPr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Output:</a:t>
            </a:r>
            <a:endParaRPr b="1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雅裏怒曰： 昔畋於福山，卿誣獵官，今復有此言。</a:t>
            </a:r>
            <a:endParaRPr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ora"/>
              <a:buChar char="●"/>
            </a:pPr>
            <a:r>
              <a:rPr b="1" i="1" lang="en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Example 2</a:t>
            </a:r>
            <a:endParaRPr b="1" i="1"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Instruction:</a:t>
            </a:r>
            <a:endParaRPr b="1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議雖不從，天下咸重其言。</a:t>
            </a:r>
            <a:endParaRPr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翻譯成白話文：</a:t>
            </a:r>
            <a:endParaRPr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Output:</a:t>
            </a:r>
            <a:endParaRPr b="1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他的建議雖然不被采納，但天下都很敬重他的話。</a:t>
            </a:r>
            <a:endParaRPr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Model- Gemma 2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Name: zake7749/gemma-2-2b-it-chinese-kyara-dpo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Gemma is a open source LLM trained by Google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we used is the one fine-tuned on traditional chinese data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more information about the model: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Rank Adaptation (LoRA)</a:t>
            </a:r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6344000" y="4703625"/>
            <a:ext cx="28527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https://arxiv.org/pdf/2106.09685.pdf</a:t>
            </a:r>
            <a:endParaRPr sz="18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2082550" y="2571750"/>
            <a:ext cx="1806300" cy="1046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LLM Pretrained-Weight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(Frozen)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3340100" y="4200575"/>
            <a:ext cx="1638300" cy="228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x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4381500" y="3127338"/>
            <a:ext cx="1447800" cy="572700"/>
          </a:xfrm>
          <a:prstGeom prst="trapezoid">
            <a:avLst>
              <a:gd fmla="val 68745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9"/>
          <p:cNvSpPr/>
          <p:nvPr/>
        </p:nvSpPr>
        <p:spPr>
          <a:xfrm rot="10800000">
            <a:off x="4381500" y="2464525"/>
            <a:ext cx="1447800" cy="572700"/>
          </a:xfrm>
          <a:prstGeom prst="trapezoid">
            <a:avLst>
              <a:gd fmla="val 68745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3340100" y="1191975"/>
            <a:ext cx="1638300" cy="228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h’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97" name="Google Shape;97;p19"/>
          <p:cNvCxnSpPr>
            <a:stCxn id="93" idx="0"/>
            <a:endCxn id="92" idx="2"/>
          </p:cNvCxnSpPr>
          <p:nvPr/>
        </p:nvCxnSpPr>
        <p:spPr>
          <a:xfrm rot="10800000">
            <a:off x="2985650" y="3618275"/>
            <a:ext cx="1173600" cy="5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9"/>
          <p:cNvCxnSpPr>
            <a:stCxn id="93" idx="0"/>
            <a:endCxn id="94" idx="2"/>
          </p:cNvCxnSpPr>
          <p:nvPr/>
        </p:nvCxnSpPr>
        <p:spPr>
          <a:xfrm flipH="1" rot="10800000">
            <a:off x="4159250" y="3700175"/>
            <a:ext cx="946200" cy="5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9"/>
          <p:cNvSpPr txBox="1"/>
          <p:nvPr/>
        </p:nvSpPr>
        <p:spPr>
          <a:xfrm>
            <a:off x="5693875" y="2856600"/>
            <a:ext cx="9462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r-dims</a:t>
            </a:r>
            <a:endParaRPr sz="1200"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2166550" y="2115350"/>
            <a:ext cx="1638300" cy="228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h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4286250" y="2115350"/>
            <a:ext cx="1638300" cy="228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∆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h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02" name="Google Shape;102;p19"/>
          <p:cNvCxnSpPr>
            <a:stCxn id="92" idx="0"/>
            <a:endCxn id="100" idx="2"/>
          </p:cNvCxnSpPr>
          <p:nvPr/>
        </p:nvCxnSpPr>
        <p:spPr>
          <a:xfrm rot="10800000">
            <a:off x="2985700" y="2344050"/>
            <a:ext cx="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9"/>
          <p:cNvCxnSpPr>
            <a:stCxn id="101" idx="2"/>
            <a:endCxn id="101" idx="2"/>
          </p:cNvCxnSpPr>
          <p:nvPr/>
        </p:nvCxnSpPr>
        <p:spPr>
          <a:xfrm>
            <a:off x="5105400" y="23439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9"/>
          <p:cNvCxnSpPr>
            <a:endCxn id="101" idx="2"/>
          </p:cNvCxnSpPr>
          <p:nvPr/>
        </p:nvCxnSpPr>
        <p:spPr>
          <a:xfrm rot="10800000">
            <a:off x="5105400" y="2343950"/>
            <a:ext cx="0" cy="1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9"/>
          <p:cNvCxnSpPr>
            <a:stCxn id="100" idx="0"/>
          </p:cNvCxnSpPr>
          <p:nvPr/>
        </p:nvCxnSpPr>
        <p:spPr>
          <a:xfrm flipH="1" rot="10800000">
            <a:off x="2985700" y="1517150"/>
            <a:ext cx="796500" cy="5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9"/>
          <p:cNvCxnSpPr>
            <a:stCxn id="101" idx="0"/>
          </p:cNvCxnSpPr>
          <p:nvPr/>
        </p:nvCxnSpPr>
        <p:spPr>
          <a:xfrm rot="10800000">
            <a:off x="4437000" y="1485950"/>
            <a:ext cx="668400" cy="6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9"/>
          <p:cNvSpPr/>
          <p:nvPr/>
        </p:nvSpPr>
        <p:spPr>
          <a:xfrm>
            <a:off x="3964100" y="1517150"/>
            <a:ext cx="291000" cy="2910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4202250" y="2701800"/>
            <a:ext cx="18063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ora"/>
                <a:ea typeface="Lora"/>
                <a:cs typeface="Lora"/>
                <a:sym typeface="Lora"/>
              </a:rPr>
              <a:t>Trainable</a:t>
            </a:r>
            <a:endParaRPr sz="12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ora"/>
                <a:ea typeface="Lora"/>
                <a:cs typeface="Lora"/>
                <a:sym typeface="Lora"/>
              </a:rPr>
              <a:t>LoRA module</a:t>
            </a:r>
            <a:endParaRPr sz="12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4762500" y="3056413"/>
            <a:ext cx="685800" cy="519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10" name="Google Shape;110;p19"/>
          <p:cNvCxnSpPr/>
          <p:nvPr/>
        </p:nvCxnSpPr>
        <p:spPr>
          <a:xfrm>
            <a:off x="5524500" y="3082363"/>
            <a:ext cx="3393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QLoRA Fine-tuning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QLoRA reduces the memory usage of LLM fine-tuning by employing 4-bit quantization to compress a LLM, while utilizing 16-bit float to perform computations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Paper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Training (train.json): 10000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Testing (Public) (public_test.json): 250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Testing (Private) (private_test.json): 250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Perplexity (ppl.py)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