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FFD167-5C44-4BD4-AF9E-1DE970F89C68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767D2-396C-43A5-AF0C-3D73919196D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5468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767D2-396C-43A5-AF0C-3D73919196D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1334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1955FA-241E-174B-9BDF-D0C16B894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3DC7568-9D91-8DD8-8C51-5D02F14EE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5CC1CF-E8D3-DD76-B9C3-421D70202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E5AA-CE63-4C35-A1D4-5E13BEF06C68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E9A748-0751-94FF-21DF-1833DE3A7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B0FA6A-F232-6C9C-DC5B-577D22EB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3967-9F1D-462E-9689-A95CC500D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440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8DC4B-8664-FC6B-5510-52672D3E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5388824-9E6D-F33F-191E-6CC977FF1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89A471-28BC-98F9-B242-CA02BD430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E5AA-CE63-4C35-A1D4-5E13BEF06C68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0E5C80-4022-6509-DA05-7372849FD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0AAE40-3C57-5883-6A8B-95712F0D2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3967-9F1D-462E-9689-A95CC500D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1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4E80AB9-1B95-2CDA-BACB-C9866BDAA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FAD2F6D-2DD4-8D7E-9B67-9EA7AAF86C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D22EF8-EFC2-45F2-9685-F7432F04C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E5AA-CE63-4C35-A1D4-5E13BEF06C68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182E76-8632-6271-D19F-3CFB47087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2584CC-9F74-B39B-8F90-1012B283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3967-9F1D-462E-9689-A95CC500D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91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4D959C-3F0C-602E-857E-FBCF1CD6C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1D6C1-A1F3-943A-7AA6-23EC5596D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B6F75FA-F119-E0F1-6AAF-997E0B8D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E5AA-CE63-4C35-A1D4-5E13BEF06C68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E344ED-F68E-8788-1E13-09CC0321E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F176E8-A548-B6CB-657D-BAB475326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3967-9F1D-462E-9689-A95CC500D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88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E0730-84C3-F14A-BE36-1AA76CFDC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ED6B0B-BCC5-91B6-B45E-FBBC34E69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387F443-5D7C-0F4D-5BE1-3AD353EA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E5AA-CE63-4C35-A1D4-5E13BEF06C68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0AAB27-6103-5294-99FF-2800FA31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711C5C-FBFB-5A3D-D54D-C9EE4CEF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3967-9F1D-462E-9689-A95CC500D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5671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EE0974-65E1-37DA-53C7-5196B9780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D11F7F-6115-DD21-E173-EBA644E375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00A77D4-6F22-941A-BA1A-E2435784AD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4E45FC-F8E6-29AC-C12D-F5AA344C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E5AA-CE63-4C35-A1D4-5E13BEF06C68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24DD81-D232-BB9E-A245-6215BE388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3AE0271-D64F-F134-F457-E3D07FB8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3967-9F1D-462E-9689-A95CC500D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779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01F15-C820-3CA6-1EF4-555869F8A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137C8FF-89E1-23E2-AA20-7B83D4D9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50A07B9-7217-8B75-96A5-0FC2DC0C1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8D49282-E101-A413-5708-3257663ECD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416AC55-EB2E-3A4E-2A27-A7FCF87BC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BBE97C-AC9B-E32B-08F9-F03B6AC81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E5AA-CE63-4C35-A1D4-5E13BEF06C68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568598-6C7A-96B6-100C-69E6C908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BF076D1-5277-BE30-896D-1CD22DDF8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3967-9F1D-462E-9689-A95CC500D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093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25A672-7E9C-C0D0-B099-C639EAE8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BBC995F-9720-E25E-1FED-3321C721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E5AA-CE63-4C35-A1D4-5E13BEF06C68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68C389B-D899-CDE6-1BB0-C91EEB99F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C825B5-4CD6-6F7D-DC49-71A69A99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3967-9F1D-462E-9689-A95CC500D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4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3859B95-EF0A-01B9-4283-1B0F53E3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E5AA-CE63-4C35-A1D4-5E13BEF06C68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3466F09-B098-F29A-B50D-8EB09B952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4361CC5-4F55-EADC-C22B-7CFC4CA7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3967-9F1D-462E-9689-A95CC500D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55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1E9CEF-A2D6-C2FD-4197-21A4F4F5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9CD905-C50D-8063-9685-30BE98B7A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825DF94-6497-6EBF-57D2-3BA48C2DC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DB5C40-9C60-0943-0C90-9A1DE6F6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E5AA-CE63-4C35-A1D4-5E13BEF06C68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84FDC2-B158-145D-987C-8B7E318DD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EA1FF6-E431-3EC3-2B39-96A9FC59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3967-9F1D-462E-9689-A95CC500D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573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D2B3FA-4AB5-2568-BFA7-FB25965B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E19FB7B-0E22-9C66-9752-9B85425EC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96F3FCA-D0DD-A0D4-3D2A-D5F79D580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F2A1BA-625F-3FB4-041A-3A3C8B58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3E5AA-CE63-4C35-A1D4-5E13BEF06C68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B18CDD-82CC-1CFC-DAE5-55CC4721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75E7A3-4701-013C-BB52-465A7FB5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93967-9F1D-462E-9689-A95CC500D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799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DC474D-F9A0-5E07-DE85-61288E65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73C9F7-2056-ADAD-9B56-142BB5B19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BDFFEA-C922-A62A-A32F-435B71B72D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3E5AA-CE63-4C35-A1D4-5E13BEF06C68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BD933D-E961-7236-7DBB-B245FE815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1EE1B0-3DD6-704D-C816-3C2D5AF52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693967-9F1D-462E-9689-A95CC500D7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233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99ECE2-6B92-F7B6-8615-7EE86FF44D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21A9FD9-5440-CF6A-26A8-AF436C17FA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52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E3A1EEA-A9A4-DE17-A235-30D78A9E6DAB}"/>
              </a:ext>
            </a:extLst>
          </p:cNvPr>
          <p:cNvSpPr/>
          <p:nvPr/>
        </p:nvSpPr>
        <p:spPr>
          <a:xfrm>
            <a:off x="3428504" y="1166964"/>
            <a:ext cx="3273552" cy="4087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dirty="0">
                <a:solidFill>
                  <a:schemeClr val="tx1"/>
                </a:solidFill>
              </a:rPr>
              <a:t>DEX</a:t>
            </a:r>
            <a:endParaRPr lang="zh-TW" altLang="en-US" sz="4400" dirty="0">
              <a:solidFill>
                <a:schemeClr val="tx1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C19D2B1-8F29-D938-1C68-A0625A6DB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54" y="1679509"/>
            <a:ext cx="989018" cy="965910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26775899-9F0E-2294-2A61-46EA11BFDFB8}"/>
              </a:ext>
            </a:extLst>
          </p:cNvPr>
          <p:cNvCxnSpPr>
            <a:cxnSpLocks/>
          </p:cNvCxnSpPr>
          <p:nvPr/>
        </p:nvCxnSpPr>
        <p:spPr>
          <a:xfrm>
            <a:off x="1362269" y="2162464"/>
            <a:ext cx="20662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20C639E-8E1F-D10B-1B1B-03CE7234BCFA}"/>
              </a:ext>
            </a:extLst>
          </p:cNvPr>
          <p:cNvSpPr txBox="1"/>
          <p:nvPr/>
        </p:nvSpPr>
        <p:spPr>
          <a:xfrm>
            <a:off x="1739608" y="1749490"/>
            <a:ext cx="1271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ethToToken</a:t>
            </a:r>
          </a:p>
          <a:p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82AF2B7-1723-AE1B-6DD3-951B75218C22}"/>
              </a:ext>
            </a:extLst>
          </p:cNvPr>
          <p:cNvSpPr txBox="1"/>
          <p:nvPr/>
        </p:nvSpPr>
        <p:spPr>
          <a:xfrm>
            <a:off x="1732683" y="2162465"/>
            <a:ext cx="1278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tokenToEth</a:t>
            </a:r>
          </a:p>
          <a:p>
            <a:endParaRPr lang="zh-TW" altLang="en-US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C785E8F-F081-0506-CFBB-E60FF1C9503B}"/>
              </a:ext>
            </a:extLst>
          </p:cNvPr>
          <p:cNvCxnSpPr/>
          <p:nvPr/>
        </p:nvCxnSpPr>
        <p:spPr>
          <a:xfrm flipH="1">
            <a:off x="1258687" y="3303970"/>
            <a:ext cx="21240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2FEED70-9673-7828-5058-02B31D828F1B}"/>
              </a:ext>
            </a:extLst>
          </p:cNvPr>
          <p:cNvSpPr txBox="1"/>
          <p:nvPr/>
        </p:nvSpPr>
        <p:spPr>
          <a:xfrm>
            <a:off x="1652179" y="2898277"/>
            <a:ext cx="1445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tokenOutput</a:t>
            </a:r>
          </a:p>
          <a:p>
            <a:endParaRPr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D6F9780-E76D-31A7-FB6C-A9903FE50AA5}"/>
              </a:ext>
            </a:extLst>
          </p:cNvPr>
          <p:cNvSpPr txBox="1"/>
          <p:nvPr/>
        </p:nvSpPr>
        <p:spPr>
          <a:xfrm>
            <a:off x="1759558" y="3352482"/>
            <a:ext cx="1213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ethOutput</a:t>
            </a:r>
          </a:p>
          <a:p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EC969DCB-6453-2BBE-1827-32CA1C103803}"/>
              </a:ext>
            </a:extLst>
          </p:cNvPr>
          <p:cNvSpPr/>
          <p:nvPr/>
        </p:nvSpPr>
        <p:spPr>
          <a:xfrm>
            <a:off x="4056751" y="469330"/>
            <a:ext cx="1993392" cy="512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Ownable</a:t>
            </a:r>
          </a:p>
        </p:txBody>
      </p:sp>
      <p:sp>
        <p:nvSpPr>
          <p:cNvPr id="18" name="圖說文字: 向左箭號 17">
            <a:extLst>
              <a:ext uri="{FF2B5EF4-FFF2-40B4-BE49-F238E27FC236}">
                <a16:creationId xmlns:a16="http://schemas.microsoft.com/office/drawing/2014/main" id="{64B1392F-127A-1355-7A5A-C7AC7E8D1846}"/>
              </a:ext>
            </a:extLst>
          </p:cNvPr>
          <p:cNvSpPr/>
          <p:nvPr/>
        </p:nvSpPr>
        <p:spPr>
          <a:xfrm>
            <a:off x="4056750" y="109138"/>
            <a:ext cx="7684145" cy="2989060"/>
          </a:xfrm>
          <a:prstGeom prst="leftArrowCallout">
            <a:avLst>
              <a:gd name="adj1" fmla="val 3974"/>
              <a:gd name="adj2" fmla="val 8333"/>
              <a:gd name="adj3" fmla="val 10641"/>
              <a:gd name="adj4" fmla="val 6124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GLOBAL VARIABLES</a:t>
            </a:r>
            <a:br>
              <a:rPr lang="en-US" altLang="zh-TW" dirty="0"/>
            </a:br>
            <a:endParaRPr lang="en-US" altLang="zh-TW" dirty="0"/>
          </a:p>
          <a:p>
            <a:r>
              <a:rPr lang="en-US" altLang="zh-TW" dirty="0">
                <a:solidFill>
                  <a:schemeClr val="accent6"/>
                </a:solidFill>
              </a:rPr>
              <a:t>IERC20</a:t>
            </a:r>
            <a:r>
              <a:rPr lang="en-US" altLang="zh-TW" dirty="0"/>
              <a:t> token; </a:t>
            </a:r>
            <a:br>
              <a:rPr lang="en-US" altLang="zh-TW" dirty="0"/>
            </a:br>
            <a:r>
              <a:rPr lang="en-US" altLang="zh-TW" dirty="0">
                <a:solidFill>
                  <a:schemeClr val="accent6"/>
                </a:solidFill>
              </a:rPr>
              <a:t>IKYCRegistry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1"/>
                </a:solidFill>
              </a:rPr>
              <a:t>public</a:t>
            </a:r>
            <a:r>
              <a:rPr lang="en-US" altLang="zh-TW" dirty="0"/>
              <a:t> kycRegistry;</a:t>
            </a:r>
          </a:p>
          <a:p>
            <a:br>
              <a:rPr lang="en-US" altLang="zh-TW" dirty="0"/>
            </a:br>
            <a:r>
              <a:rPr lang="en-US" altLang="zh-TW" dirty="0">
                <a:solidFill>
                  <a:schemeClr val="accent6"/>
                </a:solidFill>
              </a:rPr>
              <a:t>uint256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1"/>
                </a:solidFill>
              </a:rPr>
              <a:t>public</a:t>
            </a:r>
            <a:r>
              <a:rPr lang="en-US" altLang="zh-TW" dirty="0"/>
              <a:t> totalLiquidity;</a:t>
            </a:r>
          </a:p>
          <a:p>
            <a:r>
              <a:rPr lang="en-US" altLang="zh-TW" dirty="0">
                <a:solidFill>
                  <a:schemeClr val="accent1"/>
                </a:solidFill>
              </a:rPr>
              <a:t>mapping</a:t>
            </a:r>
            <a:r>
              <a:rPr lang="en-US" altLang="zh-TW" dirty="0"/>
              <a:t> (</a:t>
            </a:r>
            <a:r>
              <a:rPr lang="en-US" altLang="zh-TW" dirty="0">
                <a:solidFill>
                  <a:schemeClr val="accent6"/>
                </a:solidFill>
              </a:rPr>
              <a:t>address</a:t>
            </a:r>
            <a:r>
              <a:rPr lang="en-US" altLang="zh-TW" dirty="0"/>
              <a:t> =&gt; </a:t>
            </a:r>
            <a:r>
              <a:rPr lang="en-US" altLang="zh-TW" dirty="0">
                <a:solidFill>
                  <a:schemeClr val="accent6"/>
                </a:solidFill>
              </a:rPr>
              <a:t>uint256</a:t>
            </a:r>
            <a:r>
              <a:rPr lang="en-US" altLang="zh-TW" dirty="0"/>
              <a:t>) </a:t>
            </a:r>
            <a:r>
              <a:rPr lang="en-US" altLang="zh-TW" dirty="0">
                <a:solidFill>
                  <a:schemeClr val="accent1"/>
                </a:solidFill>
              </a:rPr>
              <a:t>public</a:t>
            </a:r>
            <a:r>
              <a:rPr lang="en-US" altLang="zh-TW" dirty="0"/>
              <a:t> liquidity;</a:t>
            </a:r>
          </a:p>
          <a:p>
            <a:br>
              <a:rPr lang="en-US" altLang="zh-TW" dirty="0"/>
            </a:br>
            <a:r>
              <a:rPr lang="en-US" altLang="zh-TW" dirty="0">
                <a:solidFill>
                  <a:schemeClr val="accent6"/>
                </a:solidFill>
              </a:rPr>
              <a:t>bool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chemeClr val="accent1"/>
                </a:solidFill>
              </a:rPr>
              <a:t>public</a:t>
            </a:r>
            <a:r>
              <a:rPr lang="en-US" altLang="zh-TW" dirty="0"/>
              <a:t> isBlocked = </a:t>
            </a:r>
            <a:r>
              <a:rPr lang="en-US" altLang="zh-TW" dirty="0">
                <a:solidFill>
                  <a:schemeClr val="accent1"/>
                </a:solidFill>
              </a:rPr>
              <a:t>true</a:t>
            </a:r>
            <a:r>
              <a:rPr lang="en-US" altLang="zh-TW" dirty="0"/>
              <a:t>;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7F90D83C-F5FA-8C3A-88EC-A2F73F62F5AB}"/>
              </a:ext>
            </a:extLst>
          </p:cNvPr>
          <p:cNvSpPr/>
          <p:nvPr/>
        </p:nvSpPr>
        <p:spPr>
          <a:xfrm>
            <a:off x="3572527" y="4477193"/>
            <a:ext cx="1632857" cy="646331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EVENTS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D6F1AEF-428B-FCCC-4425-05D6090AF342}"/>
              </a:ext>
            </a:extLst>
          </p:cNvPr>
          <p:cNvCxnSpPr/>
          <p:nvPr/>
        </p:nvCxnSpPr>
        <p:spPr>
          <a:xfrm>
            <a:off x="4378110" y="5123524"/>
            <a:ext cx="0" cy="6987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流程圖: 磁碟 24">
            <a:extLst>
              <a:ext uri="{FF2B5EF4-FFF2-40B4-BE49-F238E27FC236}">
                <a16:creationId xmlns:a16="http://schemas.microsoft.com/office/drawing/2014/main" id="{D1642781-0092-F628-ED40-07328BA2E605}"/>
              </a:ext>
            </a:extLst>
          </p:cNvPr>
          <p:cNvSpPr/>
          <p:nvPr/>
        </p:nvSpPr>
        <p:spPr>
          <a:xfrm>
            <a:off x="3403061" y="5900663"/>
            <a:ext cx="1950098" cy="880342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DataBase</a:t>
            </a:r>
            <a:endParaRPr lang="zh-TW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6351EB7-69E2-4B77-B801-CFC1023EA033}"/>
              </a:ext>
            </a:extLst>
          </p:cNvPr>
          <p:cNvSpPr/>
          <p:nvPr/>
        </p:nvSpPr>
        <p:spPr>
          <a:xfrm>
            <a:off x="118872" y="4686112"/>
            <a:ext cx="3154679" cy="1934141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accent1"/>
                </a:solidFill>
              </a:rPr>
              <a:t>event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accent6"/>
                </a:solidFill>
              </a:rPr>
              <a:t>EthToTokenSwap</a:t>
            </a:r>
          </a:p>
          <a:p>
            <a:r>
              <a:rPr lang="en-US" altLang="zh-TW" dirty="0">
                <a:solidFill>
                  <a:schemeClr val="accent1"/>
                </a:solidFill>
              </a:rPr>
              <a:t>event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accent6"/>
                </a:solidFill>
              </a:rPr>
              <a:t>TokenToEthSwap</a:t>
            </a:r>
          </a:p>
          <a:p>
            <a:r>
              <a:rPr lang="en-US" altLang="zh-TW" dirty="0">
                <a:solidFill>
                  <a:schemeClr val="accent1"/>
                </a:solidFill>
              </a:rPr>
              <a:t>event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accent6"/>
                </a:solidFill>
              </a:rPr>
              <a:t>LiquidityProvided</a:t>
            </a:r>
          </a:p>
          <a:p>
            <a:r>
              <a:rPr lang="en-US" altLang="zh-TW" dirty="0">
                <a:solidFill>
                  <a:schemeClr val="accent1"/>
                </a:solidFill>
              </a:rPr>
              <a:t>event</a:t>
            </a:r>
            <a:r>
              <a:rPr lang="en-US" altLang="zh-TW" dirty="0">
                <a:solidFill>
                  <a:schemeClr val="tx1"/>
                </a:solidFill>
              </a:rPr>
              <a:t> </a:t>
            </a:r>
            <a:r>
              <a:rPr lang="en-US" altLang="zh-TW" dirty="0">
                <a:solidFill>
                  <a:schemeClr val="accent6"/>
                </a:solidFill>
              </a:rPr>
              <a:t>LiquidityRemoved</a:t>
            </a:r>
          </a:p>
          <a:p>
            <a:pPr algn="ctr"/>
            <a:endParaRPr lang="zh-TW" altLang="en-US" dirty="0"/>
          </a:p>
        </p:txBody>
      </p:sp>
      <p:sp>
        <p:nvSpPr>
          <p:cNvPr id="32" name="等腰三角形 31">
            <a:extLst>
              <a:ext uri="{FF2B5EF4-FFF2-40B4-BE49-F238E27FC236}">
                <a16:creationId xmlns:a16="http://schemas.microsoft.com/office/drawing/2014/main" id="{0D320A6B-E4BB-565D-1AED-54AE5BB37407}"/>
              </a:ext>
            </a:extLst>
          </p:cNvPr>
          <p:cNvSpPr/>
          <p:nvPr/>
        </p:nvSpPr>
        <p:spPr>
          <a:xfrm rot="5400000">
            <a:off x="3495879" y="5067557"/>
            <a:ext cx="619922" cy="1046290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圖說文字: 向左箭號 32">
            <a:extLst>
              <a:ext uri="{FF2B5EF4-FFF2-40B4-BE49-F238E27FC236}">
                <a16:creationId xmlns:a16="http://schemas.microsoft.com/office/drawing/2014/main" id="{E0D3C954-BA55-7CD5-49BE-044A5F0CDD5B}"/>
              </a:ext>
            </a:extLst>
          </p:cNvPr>
          <p:cNvSpPr/>
          <p:nvPr/>
        </p:nvSpPr>
        <p:spPr>
          <a:xfrm>
            <a:off x="5770937" y="3245842"/>
            <a:ext cx="5969957" cy="3374411"/>
          </a:xfrm>
          <a:prstGeom prst="leftArrowCallout">
            <a:avLst>
              <a:gd name="adj1" fmla="val 3974"/>
              <a:gd name="adj2" fmla="val 7721"/>
              <a:gd name="adj3" fmla="val 11559"/>
              <a:gd name="adj4" fmla="val 79024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Functions</a:t>
            </a:r>
          </a:p>
          <a:p>
            <a:br>
              <a:rPr lang="en-US" altLang="zh-TW" dirty="0"/>
            </a:br>
            <a:r>
              <a:rPr lang="en-US" altLang="zh-TW" dirty="0"/>
              <a:t>constructor</a:t>
            </a:r>
          </a:p>
          <a:p>
            <a:r>
              <a:rPr lang="en-US" altLang="zh-TW" dirty="0"/>
              <a:t>init</a:t>
            </a:r>
          </a:p>
          <a:p>
            <a:r>
              <a:rPr lang="en-US" altLang="zh-TW" dirty="0"/>
              <a:t>price</a:t>
            </a:r>
          </a:p>
          <a:p>
            <a:r>
              <a:rPr lang="en-US" altLang="zh-TW" dirty="0"/>
              <a:t>getLiquidity</a:t>
            </a:r>
          </a:p>
          <a:p>
            <a:r>
              <a:rPr lang="en-US" altLang="zh-TW" dirty="0"/>
              <a:t>ethToToken </a:t>
            </a:r>
          </a:p>
          <a:p>
            <a:r>
              <a:rPr lang="en-US" altLang="zh-TW" dirty="0"/>
              <a:t>tokenToEth</a:t>
            </a:r>
          </a:p>
          <a:p>
            <a:r>
              <a:rPr lang="en-US" altLang="zh-TW" dirty="0"/>
              <a:t>deposit</a:t>
            </a:r>
          </a:p>
          <a:p>
            <a:r>
              <a:rPr lang="en-US" altLang="zh-TW" dirty="0"/>
              <a:t>withdraw</a:t>
            </a:r>
          </a:p>
          <a:p>
            <a:r>
              <a:rPr lang="en-US" altLang="zh-TW" dirty="0"/>
              <a:t>setBlocked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793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AAFEEA4-C74D-D18C-816A-29C71DE034CD}"/>
              </a:ext>
            </a:extLst>
          </p:cNvPr>
          <p:cNvSpPr/>
          <p:nvPr/>
        </p:nvSpPr>
        <p:spPr>
          <a:xfrm>
            <a:off x="3428504" y="1166964"/>
            <a:ext cx="3273552" cy="40873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400" dirty="0">
              <a:solidFill>
                <a:schemeClr val="tx1"/>
              </a:solidFill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29D36805-B10D-AAFA-7339-4B6F060BB92D}"/>
              </a:ext>
            </a:extLst>
          </p:cNvPr>
          <p:cNvSpPr/>
          <p:nvPr/>
        </p:nvSpPr>
        <p:spPr>
          <a:xfrm>
            <a:off x="4056751" y="469330"/>
            <a:ext cx="1993392" cy="51206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DEX</a:t>
            </a:r>
          </a:p>
        </p:txBody>
      </p:sp>
    </p:spTree>
    <p:extLst>
      <p:ext uri="{BB962C8B-B14F-4D97-AF65-F5344CB8AC3E}">
        <p14:creationId xmlns:p14="http://schemas.microsoft.com/office/powerpoint/2010/main" val="3558837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61</Words>
  <Application>Microsoft Office PowerPoint</Application>
  <PresentationFormat>寬螢幕</PresentationFormat>
  <Paragraphs>29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</dc:creator>
  <cp:lastModifiedBy>Microsoft Office</cp:lastModifiedBy>
  <cp:revision>8</cp:revision>
  <dcterms:created xsi:type="dcterms:W3CDTF">2025-06-10T05:21:23Z</dcterms:created>
  <dcterms:modified xsi:type="dcterms:W3CDTF">2025-06-10T08:35:54Z</dcterms:modified>
</cp:coreProperties>
</file>