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0"/>
  </p:notesMasterIdLst>
  <p:sldIdLst>
    <p:sldId id="256" r:id="rId3"/>
    <p:sldId id="269" r:id="rId4"/>
    <p:sldId id="258" r:id="rId5"/>
    <p:sldId id="272" r:id="rId6"/>
    <p:sldId id="270" r:id="rId7"/>
    <p:sldId id="26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300" r:id="rId22"/>
    <p:sldId id="263" r:id="rId23"/>
    <p:sldId id="288" r:id="rId24"/>
    <p:sldId id="289" r:id="rId25"/>
    <p:sldId id="290" r:id="rId26"/>
    <p:sldId id="287" r:id="rId27"/>
    <p:sldId id="291" r:id="rId28"/>
    <p:sldId id="264" r:id="rId29"/>
    <p:sldId id="292" r:id="rId30"/>
    <p:sldId id="293" r:id="rId31"/>
    <p:sldId id="294" r:id="rId32"/>
    <p:sldId id="265" r:id="rId33"/>
    <p:sldId id="295" r:id="rId34"/>
    <p:sldId id="296" r:id="rId35"/>
    <p:sldId id="297" r:id="rId36"/>
    <p:sldId id="298" r:id="rId37"/>
    <p:sldId id="299" r:id="rId38"/>
    <p:sldId id="261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A3E"/>
    <a:srgbClr val="11242B"/>
    <a:srgbClr val="0F1545"/>
    <a:srgbClr val="261300"/>
    <a:srgbClr val="778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图片 1054">
            <a:extLst>
              <a:ext uri="{FF2B5EF4-FFF2-40B4-BE49-F238E27FC236}">
                <a16:creationId xmlns:a16="http://schemas.microsoft.com/office/drawing/2014/main" id="{D55AB3F8-841D-4664-B052-BE1EEAFAD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959" b="4741"/>
          <a:stretch/>
        </p:blipFill>
        <p:spPr>
          <a:xfrm>
            <a:off x="0" y="2139906"/>
            <a:ext cx="12192000" cy="4718094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147DAF40-B53A-433E-A55F-33A6A165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052" y="2419701"/>
            <a:ext cx="5180459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857D7B6-3397-4F99-9EA4-2B3F5554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1052" y="1215192"/>
            <a:ext cx="5180459" cy="12045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41E0C039-B18D-4DA6-94D6-13A1DE618F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052" y="3592365"/>
            <a:ext cx="518045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B8976278-8774-4C28-B9E5-CF6292A376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1052" y="3888636"/>
            <a:ext cx="518045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图片 319">
            <a:extLst>
              <a:ext uri="{FF2B5EF4-FFF2-40B4-BE49-F238E27FC236}">
                <a16:creationId xmlns:a16="http://schemas.microsoft.com/office/drawing/2014/main" id="{FDA5C213-8D83-409A-9C20-37B089C01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58408" r="1959" b="4740"/>
          <a:stretch/>
        </p:blipFill>
        <p:spPr>
          <a:xfrm rot="10800000">
            <a:off x="0" y="1151828"/>
            <a:ext cx="12192000" cy="18086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D426B3-A1BD-43F4-83E6-FBB0111F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98" y="26579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15B6452-3C69-4887-95ED-1CB1F363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814" y="35532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图片 314">
            <a:extLst>
              <a:ext uri="{FF2B5EF4-FFF2-40B4-BE49-F238E27FC236}">
                <a16:creationId xmlns:a16="http://schemas.microsoft.com/office/drawing/2014/main" id="{08AD3C3D-EF61-4271-BC5F-73D0D69A3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959" b="4741"/>
          <a:stretch/>
        </p:blipFill>
        <p:spPr>
          <a:xfrm>
            <a:off x="0" y="2139906"/>
            <a:ext cx="12192000" cy="471809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9B2D296-12C3-4AF4-9427-01709CE8D2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64876" y="1028700"/>
            <a:ext cx="5426076" cy="140470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1" name="文本占位符 62">
            <a:extLst>
              <a:ext uri="{FF2B5EF4-FFF2-40B4-BE49-F238E27FC236}">
                <a16:creationId xmlns:a16="http://schemas.microsoft.com/office/drawing/2014/main" id="{B1D008AA-5EDB-45D8-B3BB-97CD7E8CD9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4876" y="311812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2" name="文本占位符 13">
            <a:extLst>
              <a:ext uri="{FF2B5EF4-FFF2-40B4-BE49-F238E27FC236}">
                <a16:creationId xmlns:a16="http://schemas.microsoft.com/office/drawing/2014/main" id="{1BDC7CA6-52EE-4B6C-AA12-857623F11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877" y="282185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2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14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0E4B7E1-72E7-44AF-BC4B-A58ED5BAE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959" b="29470"/>
          <a:stretch/>
        </p:blipFill>
        <p:spPr>
          <a:xfrm>
            <a:off x="0" y="6372875"/>
            <a:ext cx="12192000" cy="490829"/>
          </a:xfrm>
          <a:prstGeom prst="rect">
            <a:avLst/>
          </a:prstGeom>
        </p:spPr>
      </p:pic>
      <p:sp>
        <p:nvSpPr>
          <p:cNvPr id="9" name="标题占位符 1">
            <a:extLst>
              <a:ext uri="{FF2B5EF4-FFF2-40B4-BE49-F238E27FC236}">
                <a16:creationId xmlns:a16="http://schemas.microsoft.com/office/drawing/2014/main" id="{3B8C22D3-813F-4547-A4C3-78956C7A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B132730F-4CB4-4199-BAEA-6CC64CD6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15A8182-BE63-481C-B8C3-36F497B2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E6F26A5C-0FEC-4BF0-9EFE-CA1E37E4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01D258FE-CBE0-46DE-B72B-C1143DADC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595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88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DC534-E9B5-4AA3-8BBD-535F5DBEB082}"/>
              </a:ext>
            </a:extLst>
          </p:cNvPr>
          <p:cNvGrpSpPr/>
          <p:nvPr/>
        </p:nvGrpSpPr>
        <p:grpSpPr>
          <a:xfrm>
            <a:off x="1196974" y="1338815"/>
            <a:ext cx="2694531" cy="724752"/>
            <a:chOff x="1" y="3107524"/>
            <a:chExt cx="2057400" cy="700152"/>
          </a:xfrm>
          <a:noFill/>
        </p:grpSpPr>
        <p:sp>
          <p:nvSpPr>
            <p:cNvPr id="18" name="文本框 16">
              <a:extLst>
                <a:ext uri="{FF2B5EF4-FFF2-40B4-BE49-F238E27FC236}">
                  <a16:creationId xmlns:a16="http://schemas.microsoft.com/office/drawing/2014/main" id="{965B3132-2EAB-438A-9E3F-B281A3A26BFD}"/>
                </a:ext>
              </a:extLst>
            </p:cNvPr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16600" b="1" dirty="0">
                  <a:solidFill>
                    <a:schemeClr val="bg1">
                      <a:lumMod val="85000"/>
                    </a:schemeClr>
                  </a:solidFill>
                </a:rPr>
                <a:t>synchronization</a:t>
              </a:r>
              <a:endParaRPr lang="en-US" altLang="zh-CN" sz="287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6C82AD-C6CA-407C-ADD7-0DA7AE2B2A48}"/>
                </a:ext>
              </a:extLst>
            </p:cNvPr>
            <p:cNvSpPr/>
            <p:nvPr/>
          </p:nvSpPr>
          <p:spPr>
            <a:xfrm>
              <a:off x="826057" y="3107524"/>
              <a:ext cx="1231344" cy="23067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r>
                <a:rPr lang="en-US" altLang="zh-CN" sz="16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Semaphone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04325D-B130-4DBF-8960-598BC3CC0169}"/>
              </a:ext>
            </a:extLst>
          </p:cNvPr>
          <p:cNvCxnSpPr>
            <a:cxnSpLocks/>
          </p:cNvCxnSpPr>
          <p:nvPr/>
        </p:nvCxnSpPr>
        <p:spPr>
          <a:xfrm>
            <a:off x="4111424" y="1304092"/>
            <a:ext cx="0" cy="19451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4">
            <a:extLst>
              <a:ext uri="{FF2B5EF4-FFF2-40B4-BE49-F238E27FC236}">
                <a16:creationId xmlns:a16="http://schemas.microsoft.com/office/drawing/2014/main" id="{CC38E51B-BFA9-4441-9EB1-7B84231A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052" y="2969827"/>
            <a:ext cx="5180459" cy="558799"/>
          </a:xfrm>
        </p:spPr>
        <p:txBody>
          <a:bodyPr/>
          <a:lstStyle/>
          <a:p>
            <a:r>
              <a:rPr lang="zh-CN" altLang="en-US" dirty="0"/>
              <a:t>刘童</a:t>
            </a:r>
            <a:endParaRPr lang="en-US" altLang="zh-CN" dirty="0"/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3E356450-6C17-486D-97E4-3EF7C4293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线程同步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81D52-57A1-40B6-90EA-689475B25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201600301293 </a:t>
            </a:r>
            <a:r>
              <a:rPr lang="en-US" altLang="zh-CN" dirty="0"/>
              <a:t>– </a:t>
            </a:r>
            <a:r>
              <a:rPr lang="zh-CN" altLang="en-US" dirty="0"/>
              <a:t>基地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E90EBF-6232-482C-BA0E-B105650B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257300"/>
            <a:ext cx="9244012" cy="46931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A78161-DC2F-490D-812C-C021F08A1144}"/>
              </a:ext>
            </a:extLst>
          </p:cNvPr>
          <p:cNvSpPr/>
          <p:nvPr/>
        </p:nvSpPr>
        <p:spPr>
          <a:xfrm>
            <a:off x="684922" y="333970"/>
            <a:ext cx="1954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89C5D-8B44-450D-8896-3ED2D2AC21E4}"/>
              </a:ext>
            </a:extLst>
          </p:cNvPr>
          <p:cNvSpPr txBox="1"/>
          <p:nvPr/>
        </p:nvSpPr>
        <p:spPr>
          <a:xfrm>
            <a:off x="4414838" y="485775"/>
            <a:ext cx="5757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类似数据库中的锁，由信号量实现。</a:t>
            </a:r>
            <a:endParaRPr lang="en-US" altLang="zh-CN" sz="2400" dirty="0"/>
          </a:p>
          <a:p>
            <a:r>
              <a:rPr lang="zh-CN" altLang="en-US" sz="2400" dirty="0"/>
              <a:t>线程为主语，线性进行锁的请求和释放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9DC8CB-053E-4547-9B06-10FBE530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47" y="314325"/>
            <a:ext cx="6340742" cy="21267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35B58-2FD3-4946-AEEF-5208A01E5F45}"/>
              </a:ext>
            </a:extLst>
          </p:cNvPr>
          <p:cNvSpPr txBox="1"/>
          <p:nvPr/>
        </p:nvSpPr>
        <p:spPr>
          <a:xfrm>
            <a:off x="300038" y="2673906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初始化：</a:t>
            </a:r>
            <a:endParaRPr lang="en-US" altLang="zh-CN" sz="2800" dirty="0"/>
          </a:p>
          <a:p>
            <a:r>
              <a:rPr lang="zh-CN" altLang="en-US" sz="2800" dirty="0"/>
              <a:t>①</a:t>
            </a:r>
            <a:r>
              <a:rPr lang="en-US" altLang="zh-CN" sz="2800" dirty="0"/>
              <a:t>Debug</a:t>
            </a:r>
            <a:r>
              <a:rPr lang="zh-CN" altLang="en-US" sz="2800" dirty="0"/>
              <a:t>使用的字符串</a:t>
            </a:r>
            <a:endParaRPr lang="en-US" altLang="zh-CN" sz="2800" dirty="0"/>
          </a:p>
          <a:p>
            <a:r>
              <a:rPr lang="zh-CN" altLang="en-US" sz="2800" dirty="0"/>
              <a:t>②持有锁的线程</a:t>
            </a:r>
            <a:endParaRPr lang="en-US" altLang="zh-CN" sz="2800" dirty="0"/>
          </a:p>
          <a:p>
            <a:r>
              <a:rPr lang="zh-CN" altLang="en-US" sz="2800" dirty="0"/>
              <a:t>③记录锁状态的信号量，</a:t>
            </a:r>
            <a:r>
              <a:rPr lang="en-US" altLang="zh-CN" sz="2800" dirty="0"/>
              <a:t>value</a:t>
            </a:r>
            <a:r>
              <a:rPr lang="zh-CN" altLang="en-US" sz="2800" dirty="0"/>
              <a:t>初始化为</a:t>
            </a:r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Value = 1</a:t>
            </a:r>
            <a:r>
              <a:rPr lang="zh-CN" altLang="en-US" sz="2800" dirty="0"/>
              <a:t>锁开启，资源可被使用</a:t>
            </a:r>
            <a:endParaRPr lang="en-US" altLang="zh-CN" sz="2800" dirty="0"/>
          </a:p>
          <a:p>
            <a:r>
              <a:rPr lang="en-US" sz="2800" dirty="0"/>
              <a:t>V</a:t>
            </a:r>
            <a:r>
              <a:rPr lang="en-US" altLang="zh-CN" sz="2800" dirty="0"/>
              <a:t>alue = 0</a:t>
            </a:r>
            <a:r>
              <a:rPr lang="zh-CN" altLang="en-US" sz="2800" dirty="0"/>
              <a:t>锁关闭，锁不可以被使用</a:t>
            </a:r>
            <a:endParaRPr lang="en-US" sz="28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FE52ED-EAA2-4762-A923-86EAC0BA7D8D}"/>
              </a:ext>
            </a:extLst>
          </p:cNvPr>
          <p:cNvSpPr/>
          <p:nvPr/>
        </p:nvSpPr>
        <p:spPr>
          <a:xfrm>
            <a:off x="8143875" y="2441034"/>
            <a:ext cx="3086100" cy="12737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资源锁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0FC870-6555-4F51-9375-C3836AF228BC}"/>
              </a:ext>
            </a:extLst>
          </p:cNvPr>
          <p:cNvSpPr/>
          <p:nvPr/>
        </p:nvSpPr>
        <p:spPr>
          <a:xfrm>
            <a:off x="8786812" y="400050"/>
            <a:ext cx="157162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4054F7-B0EA-4565-B738-C064BCCFF0F2}"/>
              </a:ext>
            </a:extLst>
          </p:cNvPr>
          <p:cNvCxnSpPr/>
          <p:nvPr/>
        </p:nvCxnSpPr>
        <p:spPr>
          <a:xfrm>
            <a:off x="9844088" y="1085850"/>
            <a:ext cx="0" cy="13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2727A4-3D5A-4744-BE4A-B24C3A9D23E3}"/>
              </a:ext>
            </a:extLst>
          </p:cNvPr>
          <p:cNvCxnSpPr>
            <a:cxnSpLocks/>
          </p:cNvCxnSpPr>
          <p:nvPr/>
        </p:nvCxnSpPr>
        <p:spPr>
          <a:xfrm flipV="1">
            <a:off x="9286875" y="1085850"/>
            <a:ext cx="1" cy="13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0E0F66B-7772-4C00-A144-CCAEB60B2767}"/>
              </a:ext>
            </a:extLst>
          </p:cNvPr>
          <p:cNvSpPr/>
          <p:nvPr/>
        </p:nvSpPr>
        <p:spPr>
          <a:xfrm>
            <a:off x="8786812" y="5069934"/>
            <a:ext cx="157162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01A239-6FBE-42AC-BF76-88A67AEC6C71}"/>
              </a:ext>
            </a:extLst>
          </p:cNvPr>
          <p:cNvCxnSpPr/>
          <p:nvPr/>
        </p:nvCxnSpPr>
        <p:spPr>
          <a:xfrm>
            <a:off x="9844088" y="3714750"/>
            <a:ext cx="0" cy="13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CD5A61-1EF0-4666-8EF1-E9CE599773EE}"/>
              </a:ext>
            </a:extLst>
          </p:cNvPr>
          <p:cNvCxnSpPr>
            <a:cxnSpLocks/>
          </p:cNvCxnSpPr>
          <p:nvPr/>
        </p:nvCxnSpPr>
        <p:spPr>
          <a:xfrm flipV="1">
            <a:off x="9286875" y="3714750"/>
            <a:ext cx="1" cy="13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56EF4-511C-472D-A962-39DE48861371}"/>
              </a:ext>
            </a:extLst>
          </p:cNvPr>
          <p:cNvSpPr txBox="1"/>
          <p:nvPr/>
        </p:nvSpPr>
        <p:spPr>
          <a:xfrm>
            <a:off x="9879807" y="1578776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请求锁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F9BF3F-B004-4D03-A4BF-F1749443BD52}"/>
              </a:ext>
            </a:extLst>
          </p:cNvPr>
          <p:cNvSpPr txBox="1"/>
          <p:nvPr/>
        </p:nvSpPr>
        <p:spPr>
          <a:xfrm>
            <a:off x="8458202" y="4199468"/>
            <a:ext cx="1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请求锁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07B45F-0552-4AA3-AE0A-AE873ED874DB}"/>
              </a:ext>
            </a:extLst>
          </p:cNvPr>
          <p:cNvSpPr txBox="1"/>
          <p:nvPr/>
        </p:nvSpPr>
        <p:spPr>
          <a:xfrm>
            <a:off x="8043863" y="1301777"/>
            <a:ext cx="120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关锁</a:t>
            </a:r>
            <a:endParaRPr lang="en-US" altLang="zh-CN" dirty="0"/>
          </a:p>
          <a:p>
            <a:r>
              <a:rPr lang="en-US" altLang="zh-CN" dirty="0"/>
              <a:t>Value - -</a:t>
            </a:r>
          </a:p>
          <a:p>
            <a:r>
              <a:rPr lang="en-US" altLang="zh-CN" dirty="0"/>
              <a:t>1 -&gt; 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42FF32-0ECD-4F52-8D9D-4B7DC2433357}"/>
              </a:ext>
            </a:extLst>
          </p:cNvPr>
          <p:cNvSpPr/>
          <p:nvPr/>
        </p:nvSpPr>
        <p:spPr>
          <a:xfrm>
            <a:off x="9879806" y="3896037"/>
            <a:ext cx="1307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Value = 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请求失败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EC20AE-336A-4AB7-84B0-AFF09ED2C89C}"/>
              </a:ext>
            </a:extLst>
          </p:cNvPr>
          <p:cNvCxnSpPr/>
          <p:nvPr/>
        </p:nvCxnSpPr>
        <p:spPr>
          <a:xfrm>
            <a:off x="9501190" y="3896037"/>
            <a:ext cx="857247" cy="89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B6CFC46-1334-449E-9146-39D52FDF2CF0}"/>
              </a:ext>
            </a:extLst>
          </p:cNvPr>
          <p:cNvCxnSpPr>
            <a:cxnSpLocks/>
          </p:cNvCxnSpPr>
          <p:nvPr/>
        </p:nvCxnSpPr>
        <p:spPr>
          <a:xfrm flipV="1">
            <a:off x="9501190" y="3896037"/>
            <a:ext cx="828673" cy="890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ECB0F2-6094-4A74-B707-68B218AB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" y="407248"/>
            <a:ext cx="11949113" cy="2393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2714C6-13CF-4D2C-AB5A-C2102FD07444}"/>
              </a:ext>
            </a:extLst>
          </p:cNvPr>
          <p:cNvSpPr txBox="1"/>
          <p:nvPr/>
        </p:nvSpPr>
        <p:spPr>
          <a:xfrm>
            <a:off x="595312" y="2800349"/>
            <a:ext cx="9948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Acquire():</a:t>
            </a:r>
          </a:p>
          <a:p>
            <a:r>
              <a:rPr lang="zh-CN" altLang="en-US" sz="2400" dirty="0"/>
              <a:t>①关中断</a:t>
            </a:r>
            <a:endParaRPr lang="en-US" altLang="zh-CN" sz="2400" dirty="0"/>
          </a:p>
          <a:p>
            <a:r>
              <a:rPr lang="zh-CN" altLang="en-US" sz="2400" dirty="0"/>
              <a:t>②关锁，即进行信号量的</a:t>
            </a:r>
            <a:r>
              <a:rPr lang="en-US" altLang="zh-CN" sz="2400" dirty="0"/>
              <a:t>P</a:t>
            </a:r>
            <a:r>
              <a:rPr lang="zh-CN" altLang="en-US" sz="2400" dirty="0"/>
              <a:t>操作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）如果锁是开的（</a:t>
            </a:r>
            <a:r>
              <a:rPr lang="en-US" altLang="zh-CN" sz="2400" dirty="0"/>
              <a:t>value=1</a:t>
            </a:r>
            <a:r>
              <a:rPr lang="zh-CN" altLang="en-US" sz="2400" dirty="0"/>
              <a:t>），则关锁，</a:t>
            </a:r>
            <a:r>
              <a:rPr lang="en-US" altLang="zh-CN" sz="2400" dirty="0"/>
              <a:t>value--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）如果锁是关的（</a:t>
            </a:r>
            <a:r>
              <a:rPr lang="en-US" altLang="zh-CN" sz="2400" dirty="0"/>
              <a:t>value=0</a:t>
            </a:r>
            <a:r>
              <a:rPr lang="zh-CN" altLang="en-US" sz="2400" dirty="0"/>
              <a:t>），则当前线程</a:t>
            </a:r>
            <a:r>
              <a:rPr lang="en-US" altLang="zh-CN" sz="2400" dirty="0"/>
              <a:t>sleep,</a:t>
            </a:r>
            <a:r>
              <a:rPr lang="zh-CN" altLang="en-US" sz="2400" dirty="0"/>
              <a:t>由系统进行调度切换其他进程</a:t>
            </a:r>
            <a:endParaRPr lang="en-US" altLang="zh-CN" sz="2400" dirty="0"/>
          </a:p>
          <a:p>
            <a:r>
              <a:rPr lang="zh-CN" altLang="en-US" sz="2400" dirty="0"/>
              <a:t>③当线程运行到</a:t>
            </a:r>
            <a:r>
              <a:rPr lang="en-US" altLang="zh-CN" sz="2400" dirty="0"/>
              <a:t>owner = </a:t>
            </a:r>
            <a:r>
              <a:rPr lang="en-US" altLang="zh-CN" sz="2400" dirty="0" err="1"/>
              <a:t>currentThread</a:t>
            </a:r>
            <a:r>
              <a:rPr lang="zh-CN" altLang="en-US" sz="2400" dirty="0"/>
              <a:t>的时候，锁一定是关的，并且锁一定属于当前线程，记录持有锁的线程（如果情况是②（</a:t>
            </a:r>
            <a:r>
              <a:rPr lang="en-US" altLang="zh-CN" sz="2400" dirty="0"/>
              <a:t>2</a:t>
            </a:r>
            <a:r>
              <a:rPr lang="zh-CN" altLang="en-US" sz="2400" dirty="0"/>
              <a:t>），当</a:t>
            </a:r>
            <a:r>
              <a:rPr lang="en-US" altLang="zh-CN" sz="2400" dirty="0"/>
              <a:t>V</a:t>
            </a:r>
            <a:r>
              <a:rPr lang="zh-CN" altLang="en-US" sz="2400" dirty="0"/>
              <a:t>操作唤醒进程时，从原来的端点向下运行）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697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CAD9FC-25F5-42AF-944C-CD64183F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4" y="614368"/>
            <a:ext cx="11911946" cy="28146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0B4EEB-4BB7-4A4B-8677-916D6B46A0DC}"/>
              </a:ext>
            </a:extLst>
          </p:cNvPr>
          <p:cNvSpPr txBox="1"/>
          <p:nvPr/>
        </p:nvSpPr>
        <p:spPr>
          <a:xfrm>
            <a:off x="945356" y="3343274"/>
            <a:ext cx="10301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altLang="zh-CN" sz="2800" dirty="0"/>
              <a:t>elease():</a:t>
            </a:r>
          </a:p>
          <a:p>
            <a:r>
              <a:rPr lang="zh-CN" altLang="en-US" sz="2800" dirty="0"/>
              <a:t>①关中断</a:t>
            </a:r>
            <a:endParaRPr lang="en-US" altLang="zh-CN" sz="2800" dirty="0"/>
          </a:p>
          <a:p>
            <a:r>
              <a:rPr lang="zh-CN" altLang="en-US" sz="2800" dirty="0"/>
              <a:t>②断言：判断当前线程是不是拥有锁的线程，即有没有资格开锁</a:t>
            </a:r>
            <a:endParaRPr lang="en-US" altLang="zh-CN" sz="2800" dirty="0"/>
          </a:p>
          <a:p>
            <a:r>
              <a:rPr lang="zh-CN" altLang="en-US" sz="2800" dirty="0"/>
              <a:t>③将拥有锁的线程设置为</a:t>
            </a:r>
            <a:r>
              <a:rPr lang="en-US" altLang="zh-CN" sz="2800" dirty="0"/>
              <a:t>NULL</a:t>
            </a:r>
          </a:p>
          <a:p>
            <a:r>
              <a:rPr lang="zh-CN" altLang="en-US" sz="2800" dirty="0"/>
              <a:t>④信号量的</a:t>
            </a:r>
            <a:r>
              <a:rPr lang="en-US" altLang="zh-CN" sz="2800" dirty="0"/>
              <a:t>V()</a:t>
            </a:r>
            <a:r>
              <a:rPr lang="zh-CN" altLang="en-US" sz="2800" dirty="0"/>
              <a:t>操作，转变锁的状态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52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65B4E3-A791-4550-ACCE-9C517FA3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3" y="1357311"/>
            <a:ext cx="8799009" cy="26717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80C695-74BC-4975-9EC5-176C6DEDF223}"/>
              </a:ext>
            </a:extLst>
          </p:cNvPr>
          <p:cNvSpPr txBox="1"/>
          <p:nvPr/>
        </p:nvSpPr>
        <p:spPr>
          <a:xfrm>
            <a:off x="1685924" y="4343400"/>
            <a:ext cx="705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判断当前的线程与加锁的线程是不是一致。</a:t>
            </a:r>
            <a:endParaRPr lang="en-US" altLang="zh-CN" sz="2400" dirty="0"/>
          </a:p>
          <a:p>
            <a:r>
              <a:rPr lang="zh-CN" altLang="en-US" sz="2400" dirty="0"/>
              <a:t>在后面会用到（</a:t>
            </a:r>
            <a:r>
              <a:rPr lang="en-US" altLang="zh-CN" sz="2400" dirty="0"/>
              <a:t>Condition</a:t>
            </a:r>
            <a:r>
              <a:rPr lang="zh-CN" altLang="en-US" sz="2400" dirty="0"/>
              <a:t>，管程）。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65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485145-186C-4FF2-8465-CA779CD8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30" y="1270667"/>
            <a:ext cx="9479519" cy="53060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F9AB6E-EF46-46FF-8C51-0F17E6832090}"/>
              </a:ext>
            </a:extLst>
          </p:cNvPr>
          <p:cNvSpPr/>
          <p:nvPr/>
        </p:nvSpPr>
        <p:spPr>
          <a:xfrm>
            <a:off x="1093231" y="281285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94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BBC79-F128-43F4-8D12-8F7B628BB56F}"/>
              </a:ext>
            </a:extLst>
          </p:cNvPr>
          <p:cNvSpPr txBox="1"/>
          <p:nvPr/>
        </p:nvSpPr>
        <p:spPr>
          <a:xfrm>
            <a:off x="728664" y="1885949"/>
            <a:ext cx="1015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</a:t>
            </a:r>
            <a:r>
              <a:rPr lang="zh-CN" altLang="en-US" sz="2400" dirty="0"/>
              <a:t>初始化：</a:t>
            </a:r>
            <a:endParaRPr lang="en-US" altLang="zh-CN" sz="2400" dirty="0"/>
          </a:p>
          <a:p>
            <a:r>
              <a:rPr lang="zh-CN" altLang="en-US" sz="2400" dirty="0"/>
              <a:t>①</a:t>
            </a:r>
            <a:r>
              <a:rPr lang="en-US" altLang="zh-CN" sz="2400" dirty="0"/>
              <a:t>debug</a:t>
            </a:r>
            <a:r>
              <a:rPr lang="zh-CN" altLang="en-US" sz="2400" dirty="0"/>
              <a:t>字符串     ③锁，为</a:t>
            </a:r>
            <a:r>
              <a:rPr lang="en-US" altLang="zh-CN" sz="2400" dirty="0"/>
              <a:t>lock</a:t>
            </a:r>
            <a:r>
              <a:rPr lang="zh-CN" altLang="en-US" sz="2400" dirty="0"/>
              <a:t>类型不是信号量类型</a:t>
            </a:r>
            <a:endParaRPr lang="en-US" altLang="zh-CN" sz="2400" dirty="0"/>
          </a:p>
          <a:p>
            <a:r>
              <a:rPr lang="zh-CN" altLang="en-US" sz="2400" dirty="0"/>
              <a:t>②新建等待队列，</a:t>
            </a:r>
            <a:r>
              <a:rPr lang="en-US" altLang="zh-CN" sz="2400" dirty="0"/>
              <a:t>list</a:t>
            </a:r>
            <a:r>
              <a:rPr lang="zh-CN" altLang="en-US" sz="2400" dirty="0"/>
              <a:t>是一个线程队列，所有的线程都在沉睡（</a:t>
            </a:r>
            <a:r>
              <a:rPr lang="en-US" altLang="zh-CN" sz="2400" dirty="0"/>
              <a:t>waiting</a:t>
            </a:r>
            <a:r>
              <a:rPr lang="zh-CN" altLang="en-US" sz="2400" dirty="0"/>
              <a:t>），所有线程都在等待同一个锁</a:t>
            </a:r>
            <a:r>
              <a:rPr lang="en-US" altLang="zh-CN" sz="2400" dirty="0"/>
              <a:t>lock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A7BA1C-A37B-4C8B-B234-759F6C6D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" y="446762"/>
            <a:ext cx="5638799" cy="1539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F4DA48-6A16-4091-ADC4-4348545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3676429"/>
            <a:ext cx="8215311" cy="18099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CEFDEB-7BE2-4715-8A20-E33364AD4B01}"/>
              </a:ext>
            </a:extLst>
          </p:cNvPr>
          <p:cNvSpPr txBox="1"/>
          <p:nvPr/>
        </p:nvSpPr>
        <p:spPr>
          <a:xfrm>
            <a:off x="314324" y="5707163"/>
            <a:ext cx="1112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两个前提条件：①当前线程持有锁</a:t>
            </a:r>
            <a:r>
              <a:rPr lang="en-US" altLang="zh-CN" sz="2800" dirty="0"/>
              <a:t>lock</a:t>
            </a:r>
            <a:r>
              <a:rPr lang="zh-CN" altLang="en-US" sz="2800" dirty="0"/>
              <a:t>②队列中的线程在等待同一个锁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47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716B5B-F4FD-4EAD-80D2-E6449A49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" y="385762"/>
            <a:ext cx="9882938" cy="39407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0F88F4-8EF5-4160-88D6-47305CC7DC93}"/>
              </a:ext>
            </a:extLst>
          </p:cNvPr>
          <p:cNvSpPr txBox="1"/>
          <p:nvPr/>
        </p:nvSpPr>
        <p:spPr>
          <a:xfrm>
            <a:off x="1104149" y="4097924"/>
            <a:ext cx="9383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前提条件一 （</a:t>
            </a:r>
            <a:r>
              <a:rPr lang="en-US" altLang="zh-CN" sz="2800" dirty="0" err="1"/>
              <a:t>conditionLock</a:t>
            </a:r>
            <a:r>
              <a:rPr lang="zh-CN" altLang="en-US" sz="2800" dirty="0"/>
              <a:t>是不是当前线程持有？）</a:t>
            </a:r>
            <a:endParaRPr lang="en-US" altLang="zh-CN" sz="2800" dirty="0"/>
          </a:p>
          <a:p>
            <a:r>
              <a:rPr lang="zh-CN" altLang="en-US" sz="2800" dirty="0"/>
              <a:t>→ 如果队列为空，为队列初始化</a:t>
            </a:r>
            <a:r>
              <a:rPr lang="en-US" altLang="zh-CN" sz="2800" dirty="0"/>
              <a:t>lock </a:t>
            </a:r>
          </a:p>
          <a:p>
            <a:r>
              <a:rPr lang="zh-CN" altLang="en-US" sz="2800" dirty="0"/>
              <a:t>→ 前提条件二 （</a:t>
            </a:r>
            <a:r>
              <a:rPr lang="en-US" altLang="zh-CN" sz="2800" dirty="0" err="1"/>
              <a:t>conditionLock</a:t>
            </a:r>
            <a:r>
              <a:rPr lang="zh-CN" altLang="en-US" sz="2800" dirty="0"/>
              <a:t>与</a:t>
            </a:r>
            <a:r>
              <a:rPr lang="en-US" altLang="zh-CN" sz="2800" dirty="0"/>
              <a:t>queue</a:t>
            </a:r>
            <a:r>
              <a:rPr lang="zh-CN" altLang="en-US" sz="2800" dirty="0"/>
              <a:t>的代表</a:t>
            </a:r>
            <a:r>
              <a:rPr lang="en-US" altLang="zh-CN" sz="2800" dirty="0"/>
              <a:t>lock</a:t>
            </a:r>
            <a:r>
              <a:rPr lang="zh-CN" altLang="en-US" sz="2800" dirty="0"/>
              <a:t>一致？）</a:t>
            </a:r>
            <a:endParaRPr lang="en-US" altLang="zh-CN" sz="2800" dirty="0"/>
          </a:p>
          <a:p>
            <a:r>
              <a:rPr lang="zh-CN" altLang="en-US" sz="2800" dirty="0"/>
              <a:t>→ 当前线程加入队列，释放锁，沉睡 ，切换到其他线程 </a:t>
            </a:r>
            <a:endParaRPr lang="en-US" altLang="zh-CN" sz="2800" dirty="0"/>
          </a:p>
          <a:p>
            <a:r>
              <a:rPr lang="zh-CN" altLang="en-US" sz="2800" dirty="0"/>
              <a:t>→ 被唤醒之后，重新请求锁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10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CED2EB-7325-4434-948C-EA0AF9DC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5" y="490538"/>
            <a:ext cx="9748159" cy="31670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7F8B2D-3EFB-4726-B904-12FF8CD3B00C}"/>
              </a:ext>
            </a:extLst>
          </p:cNvPr>
          <p:cNvSpPr txBox="1"/>
          <p:nvPr/>
        </p:nvSpPr>
        <p:spPr>
          <a:xfrm>
            <a:off x="957263" y="3943350"/>
            <a:ext cx="9244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Signal():</a:t>
            </a:r>
          </a:p>
          <a:p>
            <a:r>
              <a:rPr lang="zh-CN" altLang="en-US" sz="2800" dirty="0"/>
              <a:t>①检查条件一</a:t>
            </a:r>
            <a:endParaRPr lang="en-US" altLang="zh-CN" sz="2800" dirty="0"/>
          </a:p>
          <a:p>
            <a:r>
              <a:rPr lang="zh-CN" altLang="en-US" sz="2800" dirty="0"/>
              <a:t>②等待队列非空时，检查条件二</a:t>
            </a:r>
            <a:endParaRPr lang="en-US" altLang="zh-CN" sz="2800" dirty="0"/>
          </a:p>
          <a:p>
            <a:r>
              <a:rPr lang="zh-CN" altLang="en-US" sz="2800" dirty="0"/>
              <a:t>③取等待队列中第一个线程，放入就绪队列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90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E43A3A-A5E4-4975-9341-66AF4A09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547687"/>
            <a:ext cx="8342098" cy="35528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871AA1-014E-480B-BFB3-D5B835954B3E}"/>
              </a:ext>
            </a:extLst>
          </p:cNvPr>
          <p:cNvSpPr txBox="1"/>
          <p:nvPr/>
        </p:nvSpPr>
        <p:spPr>
          <a:xfrm>
            <a:off x="1000124" y="4100513"/>
            <a:ext cx="9786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与</a:t>
            </a:r>
            <a:r>
              <a:rPr lang="en-US" altLang="zh-CN" sz="2800" dirty="0"/>
              <a:t>Signal</a:t>
            </a:r>
            <a:r>
              <a:rPr lang="zh-CN" altLang="en-US" sz="2800" dirty="0"/>
              <a:t>完全相同，除了该方法一次性将所有的队列中的线程都放入就绪队列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FD003-236D-480D-A7D7-BE39E937D2A4}"/>
              </a:ext>
            </a:extLst>
          </p:cNvPr>
          <p:cNvSpPr txBox="1"/>
          <p:nvPr/>
        </p:nvSpPr>
        <p:spPr>
          <a:xfrm>
            <a:off x="1000124" y="5172075"/>
            <a:ext cx="9744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隐藏条件</a:t>
            </a:r>
            <a:r>
              <a:rPr lang="en-US" altLang="zh-CN" sz="2800" dirty="0"/>
              <a:t>:</a:t>
            </a:r>
          </a:p>
          <a:p>
            <a:r>
              <a:rPr lang="en-US" sz="2800" dirty="0" err="1"/>
              <a:t>conditionLock</a:t>
            </a:r>
            <a:r>
              <a:rPr lang="zh-CN" altLang="en-US" sz="2800" dirty="0"/>
              <a:t>在作为参数传入方法的时候，自身已经取得锁。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74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ececa782-538f-405b-b2e4-c2174374c0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90135F1-6F55-408A-B20C-467CDB74CC2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2700" y="1520786"/>
            <a:ext cx="11518900" cy="3816426"/>
            <a:chOff x="0" y="1520786"/>
            <a:chExt cx="11518900" cy="3816426"/>
          </a:xfrm>
        </p:grpSpPr>
        <p:sp>
          <p:nvSpPr>
            <p:cNvPr id="6" name="iślîdé">
              <a:extLst>
                <a:ext uri="{FF2B5EF4-FFF2-40B4-BE49-F238E27FC236}">
                  <a16:creationId xmlns:a16="http://schemas.microsoft.com/office/drawing/2014/main" id="{8171AF86-193C-4DCD-AE64-A48969B56F14}"/>
                </a:ext>
              </a:extLst>
            </p:cNvPr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ïṡļïḑê">
              <a:extLst>
                <a:ext uri="{FF2B5EF4-FFF2-40B4-BE49-F238E27FC236}">
                  <a16:creationId xmlns:a16="http://schemas.microsoft.com/office/drawing/2014/main" id="{708249FD-FF56-4BEC-AF09-E5CCCC5AEBAC}"/>
                </a:ext>
              </a:extLst>
            </p:cNvPr>
            <p:cNvSpPr/>
            <p:nvPr/>
          </p:nvSpPr>
          <p:spPr bwMode="auto">
            <a:xfrm>
              <a:off x="651000" y="2284073"/>
              <a:ext cx="53729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íS1ïdé">
              <a:extLst>
                <a:ext uri="{FF2B5EF4-FFF2-40B4-BE49-F238E27FC236}">
                  <a16:creationId xmlns:a16="http://schemas.microsoft.com/office/drawing/2014/main" id="{1C0ACA7C-18A4-4307-B155-BC6358A2EA43}"/>
                </a:ext>
              </a:extLst>
            </p:cNvPr>
            <p:cNvSpPr/>
            <p:nvPr/>
          </p:nvSpPr>
          <p:spPr bwMode="auto">
            <a:xfrm>
              <a:off x="651000" y="3047358"/>
              <a:ext cx="53729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iṩḻiḓê">
              <a:extLst>
                <a:ext uri="{FF2B5EF4-FFF2-40B4-BE49-F238E27FC236}">
                  <a16:creationId xmlns:a16="http://schemas.microsoft.com/office/drawing/2014/main" id="{DA4D117C-5E03-4C55-B0F9-E170D3104AD1}"/>
                </a:ext>
              </a:extLst>
            </p:cNvPr>
            <p:cNvSpPr/>
            <p:nvPr/>
          </p:nvSpPr>
          <p:spPr bwMode="auto">
            <a:xfrm>
              <a:off x="651000" y="3810642"/>
              <a:ext cx="53729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îṧlîḑe">
              <a:extLst>
                <a:ext uri="{FF2B5EF4-FFF2-40B4-BE49-F238E27FC236}">
                  <a16:creationId xmlns:a16="http://schemas.microsoft.com/office/drawing/2014/main" id="{F0AC3BB8-0029-4A2C-B523-E1DD296BE9DB}"/>
                </a:ext>
              </a:extLst>
            </p:cNvPr>
            <p:cNvSpPr/>
            <p:nvPr/>
          </p:nvSpPr>
          <p:spPr bwMode="auto">
            <a:xfrm>
              <a:off x="651000" y="4573927"/>
              <a:ext cx="5372992" cy="763285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1" name="ïş1îdê">
              <a:extLst>
                <a:ext uri="{FF2B5EF4-FFF2-40B4-BE49-F238E27FC236}">
                  <a16:creationId xmlns:a16="http://schemas.microsoft.com/office/drawing/2014/main" id="{D83F2BFC-39FA-4AB8-9CB8-5FB0F0CE53E5}"/>
                </a:ext>
              </a:extLst>
            </p:cNvPr>
            <p:cNvSpPr/>
            <p:nvPr/>
          </p:nvSpPr>
          <p:spPr bwMode="auto">
            <a:xfrm>
              <a:off x="5642349" y="4573924"/>
              <a:ext cx="763287" cy="763287"/>
            </a:xfrm>
            <a:prstGeom prst="diamond">
              <a:avLst/>
            </a:prstGeom>
            <a:solidFill>
              <a:schemeClr val="accent5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2" name="îṩľíḑé">
              <a:extLst>
                <a:ext uri="{FF2B5EF4-FFF2-40B4-BE49-F238E27FC236}">
                  <a16:creationId xmlns:a16="http://schemas.microsoft.com/office/drawing/2014/main" id="{D43A2DCB-327F-4898-8ACF-B0E1230926D9}"/>
                </a:ext>
              </a:extLst>
            </p:cNvPr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3" name="iṣḻíḍè">
              <a:extLst>
                <a:ext uri="{FF2B5EF4-FFF2-40B4-BE49-F238E27FC236}">
                  <a16:creationId xmlns:a16="http://schemas.microsoft.com/office/drawing/2014/main" id="{2F07F83A-5279-4C2C-AEEB-9EA6A98DF4B4}"/>
                </a:ext>
              </a:extLst>
            </p:cNvPr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isļiḑè">
              <a:extLst>
                <a:ext uri="{FF2B5EF4-FFF2-40B4-BE49-F238E27FC236}">
                  <a16:creationId xmlns:a16="http://schemas.microsoft.com/office/drawing/2014/main" id="{B1E26881-AECC-4672-870F-27A4CCECEEAB}"/>
                </a:ext>
              </a:extLst>
            </p:cNvPr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5" name="iSľíḓe">
              <a:extLst>
                <a:ext uri="{FF2B5EF4-FFF2-40B4-BE49-F238E27FC236}">
                  <a16:creationId xmlns:a16="http://schemas.microsoft.com/office/drawing/2014/main" id="{541B2630-7598-4FA4-9D85-7AEA39563218}"/>
                </a:ext>
              </a:extLst>
            </p:cNvPr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6" name="íśḷîḓé">
              <a:extLst>
                <a:ext uri="{FF2B5EF4-FFF2-40B4-BE49-F238E27FC236}">
                  <a16:creationId xmlns:a16="http://schemas.microsoft.com/office/drawing/2014/main" id="{3C93441F-E3AF-4202-B447-61E1BEFDB4B7}"/>
                </a:ext>
              </a:extLst>
            </p:cNvPr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10000"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3200" dirty="0"/>
                <a:t>Overview</a:t>
              </a:r>
            </a:p>
          </p:txBody>
        </p:sp>
        <p:sp>
          <p:nvSpPr>
            <p:cNvPr id="17" name="ïŝḻiḋé">
              <a:extLst>
                <a:ext uri="{FF2B5EF4-FFF2-40B4-BE49-F238E27FC236}">
                  <a16:creationId xmlns:a16="http://schemas.microsoft.com/office/drawing/2014/main" id="{C8B07E8C-CC66-4A08-B106-16EB2448EEE1}"/>
                </a:ext>
              </a:extLst>
            </p:cNvPr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dirty="0"/>
                <a:t>Data structure</a:t>
              </a:r>
            </a:p>
          </p:txBody>
        </p:sp>
        <p:sp>
          <p:nvSpPr>
            <p:cNvPr id="18" name="íṧḷide">
              <a:extLst>
                <a:ext uri="{FF2B5EF4-FFF2-40B4-BE49-F238E27FC236}">
                  <a16:creationId xmlns:a16="http://schemas.microsoft.com/office/drawing/2014/main" id="{625F0359-CAF3-4293-8D8E-125E0387967D}"/>
                </a:ext>
              </a:extLst>
            </p:cNvPr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10000"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3200" dirty="0" err="1"/>
                <a:t>SynchTest</a:t>
              </a:r>
              <a:r>
                <a:rPr lang="en-US" altLang="zh-CN" sz="3200" dirty="0"/>
                <a:t>()</a:t>
              </a:r>
            </a:p>
          </p:txBody>
        </p:sp>
        <p:sp>
          <p:nvSpPr>
            <p:cNvPr id="19" name="ïśľiḑè">
              <a:extLst>
                <a:ext uri="{FF2B5EF4-FFF2-40B4-BE49-F238E27FC236}">
                  <a16:creationId xmlns:a16="http://schemas.microsoft.com/office/drawing/2014/main" id="{40AB50CE-2473-4CEF-A130-4042217D6CAD}"/>
                </a:ext>
              </a:extLst>
            </p:cNvPr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10000"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3200" dirty="0"/>
                <a:t>Running result</a:t>
              </a:r>
            </a:p>
          </p:txBody>
        </p:sp>
        <p:sp>
          <p:nvSpPr>
            <p:cNvPr id="20" name="íšľîḍe">
              <a:extLst>
                <a:ext uri="{FF2B5EF4-FFF2-40B4-BE49-F238E27FC236}">
                  <a16:creationId xmlns:a16="http://schemas.microsoft.com/office/drawing/2014/main" id="{0D8A76F0-7B25-4BA1-BB18-037048ECA49D}"/>
                </a:ext>
              </a:extLst>
            </p:cNvPr>
            <p:cNvSpPr/>
            <p:nvPr/>
          </p:nvSpPr>
          <p:spPr bwMode="auto">
            <a:xfrm>
              <a:off x="6405636" y="4657042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10000"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3200" dirty="0"/>
                <a:t>Other details</a:t>
              </a:r>
            </a:p>
          </p:txBody>
        </p:sp>
        <p:sp>
          <p:nvSpPr>
            <p:cNvPr id="21" name="íśļidè">
              <a:extLst>
                <a:ext uri="{FF2B5EF4-FFF2-40B4-BE49-F238E27FC236}">
                  <a16:creationId xmlns:a16="http://schemas.microsoft.com/office/drawing/2014/main" id="{397BF6CF-284F-48FA-8D76-30D40719C52F}"/>
                </a:ext>
              </a:extLst>
            </p:cNvPr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E08BC60-6E22-4A5A-8FC8-01046C194617}"/>
                </a:ext>
              </a:extLst>
            </p:cNvPr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704CDA-CC3C-4499-A291-70BF45DEF07A}"/>
                </a:ext>
              </a:extLst>
            </p:cNvPr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DB44A81-F56A-4F74-BC41-F92627D3E7EB}"/>
                </a:ext>
              </a:extLst>
            </p:cNvPr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61107A4-90BF-4D50-8C9F-D4F260E4CF31}"/>
                </a:ext>
              </a:extLst>
            </p:cNvPr>
            <p:cNvCxnSpPr/>
            <p:nvPr/>
          </p:nvCxnSpPr>
          <p:spPr>
            <a:xfrm>
              <a:off x="6276000" y="4573924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0334D6F-1E75-4E36-96A7-1A38803D4D4C}"/>
                </a:ext>
              </a:extLst>
            </p:cNvPr>
            <p:cNvCxnSpPr/>
            <p:nvPr/>
          </p:nvCxnSpPr>
          <p:spPr>
            <a:xfrm>
              <a:off x="6276000" y="5337211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61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B6B946-5677-4714-B543-04B59AC1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E23AE8-BE1F-466C-A5B8-DCD731B5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C7AD7EF-2E58-45E0-AA86-DEA5F355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关系图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E6511C-9309-4057-B60A-A6B76B43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0" y="0"/>
            <a:ext cx="11729520" cy="64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5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/>
          <p:nvPr/>
        </p:nvCxnSpPr>
        <p:spPr>
          <a:xfrm>
            <a:off x="8819909" y="3617357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>
            <a:extLst>
              <a:ext uri="{FF2B5EF4-FFF2-40B4-BE49-F238E27FC236}">
                <a16:creationId xmlns:a16="http://schemas.microsoft.com/office/drawing/2014/main" id="{350A0834-4E49-49C4-902E-0E803E5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8" y="3617357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en-US" altLang="zh-CN" sz="6000" dirty="0" err="1"/>
              <a:t>SynchTest</a:t>
            </a:r>
            <a:r>
              <a:rPr lang="en-US" altLang="zh-CN" sz="6000" dirty="0"/>
              <a:t>()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9E455-426A-406B-9043-9A9561FBE0A4}"/>
              </a:ext>
            </a:extLst>
          </p:cNvPr>
          <p:cNvSpPr txBox="1"/>
          <p:nvPr/>
        </p:nvSpPr>
        <p:spPr>
          <a:xfrm>
            <a:off x="9249903" y="3997386"/>
            <a:ext cx="1185377" cy="103064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8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65DEDB-A1AF-4B9B-894A-298D7B3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ridge</a:t>
            </a:r>
            <a:r>
              <a:rPr lang="zh-CN" altLang="en-US" dirty="0"/>
              <a:t>类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07143A-E9B8-4B43-BFE4-139E3E3B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8" y="1069180"/>
            <a:ext cx="8911887" cy="29479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21A5C3-FF18-4465-8D94-4EC193DF14C0}"/>
              </a:ext>
            </a:extLst>
          </p:cNvPr>
          <p:cNvSpPr txBox="1"/>
          <p:nvPr/>
        </p:nvSpPr>
        <p:spPr>
          <a:xfrm>
            <a:off x="1251288" y="4343400"/>
            <a:ext cx="9492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numCars</a:t>
            </a:r>
            <a:r>
              <a:rPr lang="zh-CN" altLang="en-US" sz="2800" dirty="0"/>
              <a:t>：桥上车辆数</a:t>
            </a:r>
            <a:endParaRPr lang="en-US" altLang="zh-CN" sz="2800" dirty="0"/>
          </a:p>
          <a:p>
            <a:r>
              <a:rPr lang="en-US" altLang="zh-CN" sz="2800" dirty="0" err="1"/>
              <a:t>currentDiec</a:t>
            </a:r>
            <a:r>
              <a:rPr lang="zh-CN" altLang="en-US" sz="2800" dirty="0"/>
              <a:t>：当前桥上车辆通行方向</a:t>
            </a:r>
            <a:r>
              <a:rPr lang="en-US" altLang="zh-CN" sz="2800" dirty="0"/>
              <a:t>-</a:t>
            </a:r>
            <a:r>
              <a:rPr lang="zh-CN" altLang="en-US" sz="2800" dirty="0"/>
              <a:t>（</a:t>
            </a:r>
            <a:r>
              <a:rPr lang="en-US" altLang="zh-CN" sz="2800" dirty="0"/>
              <a:t> 1 or 0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 err="1"/>
              <a:t>bridgeFull</a:t>
            </a:r>
            <a:r>
              <a:rPr lang="zh-CN" altLang="en-US" sz="2800" dirty="0"/>
              <a:t>：暂时无法过桥等待的车辆（</a:t>
            </a:r>
            <a:r>
              <a:rPr lang="en-US" altLang="zh-CN" sz="2800" dirty="0"/>
              <a:t>waiting</a:t>
            </a:r>
            <a:r>
              <a:rPr lang="zh-CN" altLang="en-US" sz="2800" dirty="0"/>
              <a:t>队列）</a:t>
            </a:r>
            <a:endParaRPr lang="en-US" altLang="zh-CN" sz="2800" dirty="0"/>
          </a:p>
          <a:p>
            <a:r>
              <a:rPr lang="en-US" altLang="zh-CN" sz="2800" dirty="0"/>
              <a:t>Lock</a:t>
            </a:r>
            <a:r>
              <a:rPr lang="zh-CN" altLang="en-US" sz="2800" dirty="0"/>
              <a:t>：</a:t>
            </a:r>
            <a:r>
              <a:rPr lang="en-US" altLang="zh-CN" sz="2800" dirty="0"/>
              <a:t>condition</a:t>
            </a:r>
            <a:r>
              <a:rPr lang="zh-CN" altLang="en-US" sz="2800" dirty="0"/>
              <a:t>使用的</a:t>
            </a:r>
            <a:r>
              <a:rPr lang="en-US" altLang="zh-CN" sz="2800" dirty="0"/>
              <a:t>lock</a:t>
            </a:r>
            <a:r>
              <a:rPr lang="zh-CN" altLang="en-US" sz="2800" dirty="0"/>
              <a:t>，维持同步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659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95660D-535A-43C0-B3D1-0B76B57B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4775"/>
            <a:ext cx="9758363" cy="5288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A35F02F-1255-4D4C-A642-1B233D66551B}"/>
              </a:ext>
            </a:extLst>
          </p:cNvPr>
          <p:cNvSpPr txBox="1"/>
          <p:nvPr/>
        </p:nvSpPr>
        <p:spPr>
          <a:xfrm>
            <a:off x="359568" y="5207546"/>
            <a:ext cx="11472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车辆无法过桥：①桥不为空 </a:t>
            </a:r>
            <a:r>
              <a:rPr lang="en-US" altLang="zh-CN" sz="2800" dirty="0"/>
              <a:t>and </a:t>
            </a:r>
            <a:r>
              <a:rPr lang="zh-CN" altLang="en-US" sz="2800" dirty="0"/>
              <a:t>②桥上车辆</a:t>
            </a:r>
            <a:r>
              <a:rPr lang="en-US" altLang="zh-CN" sz="2800" dirty="0"/>
              <a:t>&gt;3</a:t>
            </a:r>
            <a:r>
              <a:rPr lang="zh-CN" altLang="en-US" sz="2800" dirty="0"/>
              <a:t>或与车辆当前方向不同</a:t>
            </a:r>
            <a:endParaRPr lang="en-US" altLang="zh-CN" sz="2800" dirty="0"/>
          </a:p>
          <a:p>
            <a:r>
              <a:rPr lang="zh-CN" altLang="en-US" sz="2800" dirty="0"/>
              <a:t>如果可以过桥，更新方向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561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65DEDB-A1AF-4B9B-894A-298D7B3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xit and Cross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71AF4-E886-4A02-8C8B-23F89616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43036"/>
            <a:ext cx="10441305" cy="24860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61B75A-EEF2-4B3F-B417-007D6E990C9B}"/>
              </a:ext>
            </a:extLst>
          </p:cNvPr>
          <p:cNvSpPr txBox="1"/>
          <p:nvPr/>
        </p:nvSpPr>
        <p:spPr>
          <a:xfrm>
            <a:off x="669924" y="3967490"/>
            <a:ext cx="975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一次性将桥上所有的车辆全部释放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F840B-AD8C-4E48-8EAD-2C1D6826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757737"/>
            <a:ext cx="8574089" cy="17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65DEDB-A1AF-4B9B-894A-298D7B3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主方法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E9F266-D45A-485E-A62A-73D399F1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330552"/>
            <a:ext cx="8243887" cy="36353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264413-C884-4E4A-8115-E88B4571119A}"/>
              </a:ext>
            </a:extLst>
          </p:cNvPr>
          <p:cNvSpPr txBox="1"/>
          <p:nvPr/>
        </p:nvSpPr>
        <p:spPr>
          <a:xfrm>
            <a:off x="1371600" y="5050394"/>
            <a:ext cx="8829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建立七个线程，所有的线程都运行</a:t>
            </a:r>
            <a:r>
              <a:rPr lang="en-US" altLang="zh-CN" sz="2800" dirty="0" err="1"/>
              <a:t>SynchThread</a:t>
            </a:r>
            <a:r>
              <a:rPr lang="zh-CN" altLang="en-US" sz="2800" dirty="0"/>
              <a:t>方法，参数为</a:t>
            </a:r>
            <a:r>
              <a:rPr lang="en-US" altLang="zh-CN" sz="2800" dirty="0" err="1"/>
              <a:t>i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9918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FB8C6C-855A-4586-BA03-5ABC4CC2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8" y="314325"/>
            <a:ext cx="11810684" cy="60150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EA68F5-91DA-4256-9B57-77DC450EAD4F}"/>
              </a:ext>
            </a:extLst>
          </p:cNvPr>
          <p:cNvSpPr txBox="1"/>
          <p:nvPr/>
        </p:nvSpPr>
        <p:spPr>
          <a:xfrm>
            <a:off x="4300538" y="385761"/>
            <a:ext cx="701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每个线程生成</a:t>
            </a:r>
            <a:r>
              <a:rPr lang="en-US" altLang="zh-CN" sz="2800" dirty="0"/>
              <a:t>5</a:t>
            </a:r>
            <a:r>
              <a:rPr lang="zh-CN" altLang="en-US" sz="2800" dirty="0"/>
              <a:t>辆车，</a:t>
            </a:r>
            <a:r>
              <a:rPr lang="en-US" altLang="zh-CN" sz="2800" dirty="0"/>
              <a:t>10101</a:t>
            </a:r>
          </a:p>
          <a:p>
            <a:r>
              <a:rPr lang="zh-CN" altLang="en-US" sz="2800" dirty="0"/>
              <a:t>每个线程</a:t>
            </a:r>
            <a:r>
              <a:rPr lang="en-US" altLang="zh-CN" sz="2800" dirty="0"/>
              <a:t>Arrive</a:t>
            </a:r>
            <a:r>
              <a:rPr lang="zh-CN" altLang="en-US" sz="2800" dirty="0"/>
              <a:t>，</a:t>
            </a:r>
            <a:r>
              <a:rPr lang="en-US" altLang="zh-CN" sz="2800" dirty="0"/>
              <a:t>Cross</a:t>
            </a:r>
            <a:r>
              <a:rPr lang="zh-CN" altLang="en-US" sz="2800" dirty="0"/>
              <a:t>，</a:t>
            </a:r>
            <a:r>
              <a:rPr lang="en-US" altLang="zh-CN" sz="2800" dirty="0"/>
              <a:t>Exit</a:t>
            </a:r>
            <a:r>
              <a:rPr lang="zh-CN" altLang="en-US" sz="2800" dirty="0"/>
              <a:t>后都自动</a:t>
            </a:r>
            <a:r>
              <a:rPr lang="en-US" altLang="zh-CN" sz="2800" dirty="0"/>
              <a:t>Yield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75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/>
          <p:nvPr/>
        </p:nvCxnSpPr>
        <p:spPr>
          <a:xfrm>
            <a:off x="8819909" y="3617357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>
            <a:extLst>
              <a:ext uri="{FF2B5EF4-FFF2-40B4-BE49-F238E27FC236}">
                <a16:creationId xmlns:a16="http://schemas.microsoft.com/office/drawing/2014/main" id="{350A0834-4E49-49C4-902E-0E803E5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8" y="361735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Running result</a:t>
            </a:r>
            <a:endParaRPr lang="zh-CN" altLang="en-US" sz="5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9E455-426A-406B-9043-9A9561FBE0A4}"/>
              </a:ext>
            </a:extLst>
          </p:cNvPr>
          <p:cNvSpPr txBox="1"/>
          <p:nvPr/>
        </p:nvSpPr>
        <p:spPr>
          <a:xfrm>
            <a:off x="9249903" y="3997386"/>
            <a:ext cx="1185377" cy="103064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8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75C3CF-17E9-49A3-AEF0-95A47154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单线程运行结果（</a:t>
            </a:r>
            <a:r>
              <a:rPr lang="en-US" altLang="zh-CN" dirty="0"/>
              <a:t>5</a:t>
            </a:r>
            <a:r>
              <a:rPr lang="zh-CN" altLang="en-US" dirty="0"/>
              <a:t>辆车）：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79083E-81C4-4B55-918E-13A3C0F9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438922"/>
            <a:ext cx="6948487" cy="42379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161E6AF-D9A7-468B-AB69-92BE817F3958}"/>
              </a:ext>
            </a:extLst>
          </p:cNvPr>
          <p:cNvSpPr txBox="1"/>
          <p:nvPr/>
        </p:nvSpPr>
        <p:spPr>
          <a:xfrm>
            <a:off x="8272463" y="1628775"/>
            <a:ext cx="3471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单线程，</a:t>
            </a:r>
            <a:r>
              <a:rPr lang="en-US" altLang="zh-CN" sz="2800" dirty="0"/>
              <a:t>Yield()</a:t>
            </a:r>
            <a:r>
              <a:rPr lang="zh-CN" altLang="en-US" sz="2800" dirty="0"/>
              <a:t>无效</a:t>
            </a:r>
            <a:endParaRPr lang="en-US" altLang="zh-CN" sz="2800" dirty="0"/>
          </a:p>
          <a:p>
            <a:r>
              <a:rPr lang="zh-CN" altLang="en-US" sz="2800" dirty="0"/>
              <a:t>循环顺序执行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0318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0AB6-5275-430A-9DF4-1156D35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双线程运行结果（</a:t>
            </a:r>
            <a:r>
              <a:rPr lang="en-US" altLang="zh-CN" dirty="0"/>
              <a:t>10</a:t>
            </a:r>
            <a:r>
              <a:rPr lang="zh-CN" altLang="en-US" dirty="0"/>
              <a:t>辆车）：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08240-034E-4EB8-BF39-0538EF10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A8E03-3A57-483F-A526-BDE2916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86D3B9-F9A0-42A4-861F-3C759A79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87604"/>
            <a:ext cx="6929115" cy="44827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6BB89B-ACAC-47BE-9D9C-7EC80BD8887C}"/>
              </a:ext>
            </a:extLst>
          </p:cNvPr>
          <p:cNvSpPr txBox="1"/>
          <p:nvPr/>
        </p:nvSpPr>
        <p:spPr>
          <a:xfrm>
            <a:off x="8315325" y="1471612"/>
            <a:ext cx="2909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线程一</a:t>
            </a:r>
            <a:r>
              <a:rPr lang="en-US" altLang="zh-CN" sz="2400" dirty="0"/>
              <a:t>Arrive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</a:p>
          <a:p>
            <a:r>
              <a:rPr lang="zh-CN" altLang="en-US" sz="2400" dirty="0"/>
              <a:t>线程二</a:t>
            </a:r>
            <a:r>
              <a:rPr lang="en-US" altLang="zh-CN" sz="2400" dirty="0"/>
              <a:t>Arrive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</a:p>
          <a:p>
            <a:r>
              <a:rPr lang="zh-CN" altLang="en-US" sz="2400" dirty="0"/>
              <a:t>线程一</a:t>
            </a:r>
            <a:r>
              <a:rPr lang="en-US" altLang="zh-CN" sz="2400" dirty="0"/>
              <a:t>Cross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</a:p>
          <a:p>
            <a:r>
              <a:rPr lang="zh-CN" altLang="en-US" sz="2400" dirty="0"/>
              <a:t>线程二</a:t>
            </a:r>
            <a:r>
              <a:rPr lang="en-US" altLang="zh-CN" sz="2400" dirty="0"/>
              <a:t>Cross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  <a:endParaRPr lang="en-US" sz="2400" dirty="0"/>
          </a:p>
          <a:p>
            <a:r>
              <a:rPr lang="zh-CN" altLang="en-US" sz="2400" dirty="0"/>
              <a:t>线程一</a:t>
            </a:r>
            <a:r>
              <a:rPr lang="en-US" altLang="zh-CN" sz="2400" dirty="0"/>
              <a:t>Exit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</a:p>
          <a:p>
            <a:r>
              <a:rPr lang="zh-CN" altLang="en-US" sz="2400" dirty="0"/>
              <a:t>线程二</a:t>
            </a:r>
            <a:r>
              <a:rPr lang="en-US" altLang="zh-CN" sz="2400" dirty="0"/>
              <a:t>Exit</a:t>
            </a:r>
            <a:r>
              <a:rPr lang="zh-CN" altLang="en-US" sz="2400" dirty="0"/>
              <a:t>，</a:t>
            </a:r>
            <a:r>
              <a:rPr lang="en-US" altLang="zh-CN" sz="2400" dirty="0"/>
              <a:t>Yield</a:t>
            </a:r>
            <a:endParaRPr lang="en-US" sz="2400" dirty="0"/>
          </a:p>
          <a:p>
            <a:r>
              <a:rPr lang="en-US" altLang="zh-CN" sz="2400" dirty="0"/>
              <a:t>······</a:t>
            </a:r>
          </a:p>
          <a:p>
            <a:endParaRPr lang="en-US" sz="2400" dirty="0"/>
          </a:p>
          <a:p>
            <a:r>
              <a:rPr lang="zh-CN" altLang="en-US" sz="2400" dirty="0"/>
              <a:t>双线程顺序未混乱，因为等待队列只有一个线程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77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/>
          <p:nvPr/>
        </p:nvCxnSpPr>
        <p:spPr>
          <a:xfrm>
            <a:off x="8819909" y="3617357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>
            <a:extLst>
              <a:ext uri="{FF2B5EF4-FFF2-40B4-BE49-F238E27FC236}">
                <a16:creationId xmlns:a16="http://schemas.microsoft.com/office/drawing/2014/main" id="{350A0834-4E49-49C4-902E-0E803E5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8" y="3617357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Overview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9E455-426A-406B-9043-9A9561FBE0A4}"/>
              </a:ext>
            </a:extLst>
          </p:cNvPr>
          <p:cNvSpPr txBox="1"/>
          <p:nvPr/>
        </p:nvSpPr>
        <p:spPr>
          <a:xfrm>
            <a:off x="9249903" y="3997386"/>
            <a:ext cx="1185377" cy="103064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0AB6-5275-430A-9DF4-1156D35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线程运行结果（</a:t>
            </a:r>
            <a:r>
              <a:rPr lang="en-US" altLang="zh-CN" dirty="0"/>
              <a:t>35</a:t>
            </a:r>
            <a:r>
              <a:rPr lang="zh-CN" altLang="en-US" dirty="0"/>
              <a:t>辆车）：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08240-034E-4EB8-BF39-0538EF10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A8E03-3A57-483F-A526-BDE2916F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C9EB35-07FF-4BAC-B645-59973399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1156112"/>
            <a:ext cx="7358062" cy="52907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099137-F312-4F73-8792-8EFAC9DDC4CC}"/>
              </a:ext>
            </a:extLst>
          </p:cNvPr>
          <p:cNvSpPr txBox="1"/>
          <p:nvPr/>
        </p:nvSpPr>
        <p:spPr>
          <a:xfrm>
            <a:off x="8115301" y="1370425"/>
            <a:ext cx="3405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altLang="zh-CN" sz="2800" dirty="0"/>
              <a:t>rrive</a:t>
            </a:r>
            <a:r>
              <a:rPr lang="zh-CN" altLang="en-US" sz="2800" dirty="0"/>
              <a:t>顺序执行完成后，</a:t>
            </a:r>
            <a:r>
              <a:rPr lang="en-US" sz="2800" dirty="0"/>
              <a:t>C</a:t>
            </a:r>
            <a:r>
              <a:rPr lang="en-US" altLang="zh-CN" sz="2800" dirty="0"/>
              <a:t>ross</a:t>
            </a:r>
            <a:r>
              <a:rPr lang="zh-CN" altLang="en-US" sz="2800" dirty="0"/>
              <a:t>顺序执行时：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2</a:t>
            </a:r>
            <a:r>
              <a:rPr lang="zh-CN" altLang="en-US" sz="2800" dirty="0"/>
              <a:t>号线程</a:t>
            </a:r>
            <a:r>
              <a:rPr lang="en-US" altLang="zh-CN" sz="2800" dirty="0"/>
              <a:t>Yield</a:t>
            </a:r>
            <a:r>
              <a:rPr lang="zh-CN" altLang="en-US" sz="2800" dirty="0"/>
              <a:t>后，操作系统调度结果为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0</a:t>
            </a:r>
            <a:r>
              <a:rPr lang="zh-CN" altLang="en-US" sz="2800" dirty="0"/>
              <a:t>号线程被唤醒，重新进行</a:t>
            </a:r>
            <a:r>
              <a:rPr lang="en-US" altLang="zh-CN" sz="2800" dirty="0"/>
              <a:t>arrive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顺序被打乱。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3232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/>
          <p:nvPr/>
        </p:nvCxnSpPr>
        <p:spPr>
          <a:xfrm>
            <a:off x="8819909" y="3617357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>
            <a:extLst>
              <a:ext uri="{FF2B5EF4-FFF2-40B4-BE49-F238E27FC236}">
                <a16:creationId xmlns:a16="http://schemas.microsoft.com/office/drawing/2014/main" id="{350A0834-4E49-49C4-902E-0E803E5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8" y="361735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Other details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9E455-426A-406B-9043-9A9561FBE0A4}"/>
              </a:ext>
            </a:extLst>
          </p:cNvPr>
          <p:cNvSpPr txBox="1"/>
          <p:nvPr/>
        </p:nvSpPr>
        <p:spPr>
          <a:xfrm>
            <a:off x="9249903" y="3997386"/>
            <a:ext cx="1185377" cy="103064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23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D75BEB-3EB6-4B9B-B25B-022A17BB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90" y="400050"/>
            <a:ext cx="10429373" cy="4307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15ECF0-F442-4FD3-B18F-493864F38D8C}"/>
              </a:ext>
            </a:extLst>
          </p:cNvPr>
          <p:cNvSpPr txBox="1"/>
          <p:nvPr/>
        </p:nvSpPr>
        <p:spPr>
          <a:xfrm>
            <a:off x="4343400" y="4177515"/>
            <a:ext cx="5929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altLang="zh-CN" sz="2800" dirty="0" err="1"/>
              <a:t>ynchTest</a:t>
            </a:r>
            <a:r>
              <a:rPr lang="en-US" altLang="zh-CN" sz="2800" dirty="0"/>
              <a:t>()</a:t>
            </a:r>
            <a:r>
              <a:rPr lang="zh-CN" altLang="en-US" sz="2800" dirty="0"/>
              <a:t>是不会被运行的</a:t>
            </a:r>
            <a:endParaRPr lang="en-US" altLang="zh-CN" sz="2800" dirty="0"/>
          </a:p>
          <a:p>
            <a:r>
              <a:rPr lang="zh-CN" altLang="en-US" sz="2800" dirty="0"/>
              <a:t>需要改变方法的位置才能运行。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45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13CF03-1EF5-47E3-ADD1-8D7D971A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35BB6-D2AA-4430-AD7A-0BBB3077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E01EBC-8E86-44DD-963C-8FC1C489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4" y="1382713"/>
            <a:ext cx="11149211" cy="4857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0EA11A-7874-4A1A-B1B3-6EF5CFB13330}"/>
              </a:ext>
            </a:extLst>
          </p:cNvPr>
          <p:cNvSpPr txBox="1"/>
          <p:nvPr/>
        </p:nvSpPr>
        <p:spPr>
          <a:xfrm>
            <a:off x="708024" y="296856"/>
            <a:ext cx="10872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①尝试从空</a:t>
            </a:r>
            <a:r>
              <a:rPr lang="en-US" altLang="zh-CN" sz="2800" dirty="0"/>
              <a:t>list</a:t>
            </a:r>
            <a:r>
              <a:rPr lang="zh-CN" altLang="en-US" sz="2800" dirty="0"/>
              <a:t>删除一个元素时，一直等到有一个元素在</a:t>
            </a:r>
            <a:r>
              <a:rPr lang="en-US" altLang="zh-CN" sz="2800" dirty="0"/>
              <a:t>list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r>
              <a:rPr lang="zh-CN" altLang="en-US" sz="2800" dirty="0"/>
              <a:t>②一次只能有一个线程访问</a:t>
            </a:r>
            <a:endParaRPr 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A54363-C1C2-4F04-99BF-4401EA7E9DEF}"/>
              </a:ext>
            </a:extLst>
          </p:cNvPr>
          <p:cNvSpPr/>
          <p:nvPr/>
        </p:nvSpPr>
        <p:spPr>
          <a:xfrm>
            <a:off x="8565832" y="406747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同步队列</a:t>
            </a:r>
          </a:p>
        </p:txBody>
      </p:sp>
    </p:spTree>
    <p:extLst>
      <p:ext uri="{BB962C8B-B14F-4D97-AF65-F5344CB8AC3E}">
        <p14:creationId xmlns:p14="http://schemas.microsoft.com/office/powerpoint/2010/main" val="1564505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DC442-10C4-4D62-A92E-704CCC6D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保持同步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F9EA4-D255-4853-B664-1171E483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47E5B-61B5-4760-B0FF-3CC8D65E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7406B6-5A24-426E-BF11-E64FA705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90637"/>
            <a:ext cx="11602439" cy="26241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C2363B-A84B-4BA2-A4B5-0BDC450CC5D8}"/>
              </a:ext>
            </a:extLst>
          </p:cNvPr>
          <p:cNvSpPr txBox="1"/>
          <p:nvPr/>
        </p:nvSpPr>
        <p:spPr>
          <a:xfrm>
            <a:off x="971550" y="3914775"/>
            <a:ext cx="9915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由同步队列的</a:t>
            </a:r>
            <a:r>
              <a:rPr lang="en-US" altLang="zh-CN" sz="3200" dirty="0"/>
              <a:t>lock</a:t>
            </a:r>
            <a:r>
              <a:rPr lang="zh-CN" altLang="en-US" sz="3200" dirty="0"/>
              <a:t>属性保证一次只能有一个线程对</a:t>
            </a:r>
            <a:r>
              <a:rPr lang="en-US" altLang="zh-CN" sz="3200" dirty="0"/>
              <a:t>list</a:t>
            </a:r>
            <a:r>
              <a:rPr lang="zh-CN" altLang="en-US" sz="3200" dirty="0"/>
              <a:t>中的数据进行访问。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643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077C4-CC2F-47D2-AAFD-66572C2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尝试从空</a:t>
            </a:r>
            <a:r>
              <a:rPr lang="en-US" altLang="zh-CN" dirty="0"/>
              <a:t>list</a:t>
            </a:r>
            <a:r>
              <a:rPr lang="zh-CN" altLang="en-US" dirty="0"/>
              <a:t>删除一个元素时，一直等到有一个元素在</a:t>
            </a:r>
            <a:r>
              <a:rPr lang="en-US" altLang="zh-CN" dirty="0"/>
              <a:t>list</a:t>
            </a:r>
            <a:r>
              <a:rPr lang="zh-CN" altLang="en-US" dirty="0"/>
              <a:t>中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B35D4D-95B1-4026-9ED3-A79DDB44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85DF7-034D-496D-8BE5-A2A2F76A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A664B6-9181-41DC-B522-E88FA6E6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52537"/>
            <a:ext cx="8043862" cy="33643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4039A6-541C-47C3-ABC5-F5B4C2DAC936}"/>
              </a:ext>
            </a:extLst>
          </p:cNvPr>
          <p:cNvSpPr txBox="1"/>
          <p:nvPr/>
        </p:nvSpPr>
        <p:spPr>
          <a:xfrm>
            <a:off x="669924" y="4786313"/>
            <a:ext cx="738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删除元素的时候，如果</a:t>
            </a:r>
            <a:r>
              <a:rPr lang="en-US" altLang="zh-CN" sz="2800" dirty="0"/>
              <a:t>list</a:t>
            </a:r>
            <a:r>
              <a:rPr lang="zh-CN" altLang="en-US" sz="2800" dirty="0"/>
              <a:t>为空，则进行</a:t>
            </a:r>
            <a:r>
              <a:rPr lang="en-US" altLang="zh-CN" sz="2800" dirty="0"/>
              <a:t>wait</a:t>
            </a:r>
            <a:r>
              <a:rPr lang="zh-CN" altLang="en-US" sz="2800" dirty="0"/>
              <a:t>，进行线程跳转。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197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B13BB-6538-4370-862D-B2AF8219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每一个</a:t>
            </a:r>
            <a:r>
              <a:rPr lang="en-US" altLang="zh-CN" dirty="0"/>
              <a:t>list</a:t>
            </a:r>
            <a:r>
              <a:rPr lang="zh-CN" altLang="en-US" dirty="0"/>
              <a:t>中的元素适用的方法。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7FD528-3563-48AB-ABB4-C301F956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BC73B-9471-4DFC-BF25-26D6A225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B63CD4-600F-4849-AC79-A4AC84FA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1228725"/>
            <a:ext cx="9900517" cy="30217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424D59-7B7C-452A-9F46-47EF062469D6}"/>
              </a:ext>
            </a:extLst>
          </p:cNvPr>
          <p:cNvSpPr txBox="1"/>
          <p:nvPr/>
        </p:nvSpPr>
        <p:spPr>
          <a:xfrm>
            <a:off x="885825" y="4872038"/>
            <a:ext cx="651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会在</a:t>
            </a:r>
            <a:r>
              <a:rPr lang="en-US" altLang="zh-CN" sz="3200" dirty="0"/>
              <a:t>Network</a:t>
            </a:r>
            <a:r>
              <a:rPr lang="zh-CN" altLang="en-US" sz="3200" dirty="0"/>
              <a:t>中的</a:t>
            </a:r>
            <a:r>
              <a:rPr lang="en-US" altLang="zh-CN" sz="3200" dirty="0"/>
              <a:t>mail</a:t>
            </a:r>
            <a:r>
              <a:rPr lang="zh-CN" altLang="en-US" sz="3200" dirty="0"/>
              <a:t>部分被使用。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2180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6">
            <a:extLst/>
          </p:cNvPr>
          <p:cNvSpPr txBox="1"/>
          <p:nvPr/>
        </p:nvSpPr>
        <p:spPr>
          <a:xfrm>
            <a:off x="1734709" y="1566539"/>
            <a:ext cx="2347895" cy="47289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ECDAAB0-476F-4758-8ABC-54FA5010B4CC}"/>
              </a:ext>
            </a:extLst>
          </p:cNvPr>
          <p:cNvCxnSpPr/>
          <p:nvPr/>
        </p:nvCxnSpPr>
        <p:spPr>
          <a:xfrm>
            <a:off x="4411415" y="1437781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>
            <a:extLst>
              <a:ext uri="{FF2B5EF4-FFF2-40B4-BE49-F238E27FC236}">
                <a16:creationId xmlns:a16="http://schemas.microsoft.com/office/drawing/2014/main" id="{927A3EF0-D155-4AED-ACD3-A2EC22FD1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6301" y="1337083"/>
            <a:ext cx="5426076" cy="140470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2C0BB7-CACF-45EE-9B1C-2FC60224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同步测试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7C86BF-0912-453D-A72E-6AB50B2A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8" y="1190010"/>
            <a:ext cx="9221153" cy="326769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33FA3F21-9D1C-43A8-9957-D76876E51510}"/>
              </a:ext>
            </a:extLst>
          </p:cNvPr>
          <p:cNvSpPr/>
          <p:nvPr/>
        </p:nvSpPr>
        <p:spPr>
          <a:xfrm>
            <a:off x="1929449" y="4296391"/>
            <a:ext cx="757237" cy="747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4132AA-1048-4598-901A-D28073315E1C}"/>
              </a:ext>
            </a:extLst>
          </p:cNvPr>
          <p:cNvSpPr txBox="1"/>
          <p:nvPr/>
        </p:nvSpPr>
        <p:spPr>
          <a:xfrm>
            <a:off x="1041397" y="5054172"/>
            <a:ext cx="922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·</a:t>
            </a:r>
            <a:r>
              <a:rPr lang="zh-CN" altLang="en-US" sz="2400" dirty="0"/>
              <a:t>对同步功能的测试 </a:t>
            </a:r>
            <a:r>
              <a:rPr lang="en-US" altLang="zh-CN" sz="2400" dirty="0" err="1"/>
              <a:t>SybchTest</a:t>
            </a:r>
            <a:r>
              <a:rPr lang="en-US" altLang="zh-CN" sz="2400" dirty="0"/>
              <a:t>() ········</a:t>
            </a:r>
            <a:r>
              <a:rPr lang="en-US" altLang="zh-CN" sz="2400" dirty="0">
                <a:sym typeface="Wingdings" panose="05000000000000000000" pitchFamily="2" charset="2"/>
              </a:rPr>
              <a:t>(</a:t>
            </a:r>
            <a:r>
              <a:rPr lang="zh-CN" altLang="en-US" sz="2400" dirty="0">
                <a:sym typeface="Wingdings" panose="05000000000000000000" pitchFamily="2" charset="2"/>
              </a:rPr>
              <a:t>简单的车辆过桥问题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endParaRPr lang="en-US" altLang="zh-CN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不会被调用</a:t>
            </a:r>
            <a:endParaRPr lang="en-US" altLang="zh-CN" sz="2400" dirty="0"/>
          </a:p>
          <a:p>
            <a:r>
              <a:rPr lang="en-US" altLang="zh-CN" sz="2400" dirty="0"/>
              <a:t>·</a:t>
            </a:r>
            <a:r>
              <a:rPr lang="zh-CN" altLang="en-US" sz="2400" dirty="0"/>
              <a:t>在</a:t>
            </a:r>
            <a:r>
              <a:rPr lang="en-US" altLang="zh-CN" sz="2400" dirty="0"/>
              <a:t>pdf</a:t>
            </a:r>
            <a:r>
              <a:rPr lang="zh-CN" altLang="en-US" sz="2400" dirty="0"/>
              <a:t>中没有，必须到源代码文件中寻找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6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7231E8-8ABB-4A8B-B18B-861BE1BD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车辆过桥问题：</a:t>
            </a:r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C47A4A-322A-47D1-B154-2593D65D84F6}"/>
              </a:ext>
            </a:extLst>
          </p:cNvPr>
          <p:cNvCxnSpPr/>
          <p:nvPr/>
        </p:nvCxnSpPr>
        <p:spPr>
          <a:xfrm>
            <a:off x="4086221" y="1400170"/>
            <a:ext cx="3743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DF9006-3F9E-470B-9CBD-8CD7B8FFEE1C}"/>
              </a:ext>
            </a:extLst>
          </p:cNvPr>
          <p:cNvCxnSpPr/>
          <p:nvPr/>
        </p:nvCxnSpPr>
        <p:spPr>
          <a:xfrm>
            <a:off x="4086221" y="2024058"/>
            <a:ext cx="3743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C32FCF9-5E50-421C-8FB0-7AE8F8C03C91}"/>
              </a:ext>
            </a:extLst>
          </p:cNvPr>
          <p:cNvSpPr/>
          <p:nvPr/>
        </p:nvSpPr>
        <p:spPr>
          <a:xfrm>
            <a:off x="2285998" y="1400170"/>
            <a:ext cx="914400" cy="623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44178-D531-443C-81CC-7C411C37A4CB}"/>
              </a:ext>
            </a:extLst>
          </p:cNvPr>
          <p:cNvSpPr/>
          <p:nvPr/>
        </p:nvSpPr>
        <p:spPr>
          <a:xfrm>
            <a:off x="2495548" y="1552561"/>
            <a:ext cx="495300" cy="319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FF568D-6E51-41BE-8C2E-ED15F7F2A7BF}"/>
              </a:ext>
            </a:extLst>
          </p:cNvPr>
          <p:cNvSpPr/>
          <p:nvPr/>
        </p:nvSpPr>
        <p:spPr>
          <a:xfrm>
            <a:off x="8705848" y="1400170"/>
            <a:ext cx="914400" cy="623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C13935-19C9-44D9-A266-B2C7E178B92A}"/>
              </a:ext>
            </a:extLst>
          </p:cNvPr>
          <p:cNvSpPr/>
          <p:nvPr/>
        </p:nvSpPr>
        <p:spPr>
          <a:xfrm>
            <a:off x="8915398" y="1552561"/>
            <a:ext cx="495300" cy="319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D67135-8C8A-4CD6-BA17-D6111D996148}"/>
              </a:ext>
            </a:extLst>
          </p:cNvPr>
          <p:cNvCxnSpPr/>
          <p:nvPr/>
        </p:nvCxnSpPr>
        <p:spPr>
          <a:xfrm>
            <a:off x="4338636" y="1714500"/>
            <a:ext cx="351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9F1042-C699-453D-9688-B414C4666CA5}"/>
              </a:ext>
            </a:extLst>
          </p:cNvPr>
          <p:cNvCxnSpPr/>
          <p:nvPr/>
        </p:nvCxnSpPr>
        <p:spPr>
          <a:xfrm flipH="1">
            <a:off x="4014788" y="1714500"/>
            <a:ext cx="32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454DD17-7825-4E3A-B504-8203E0DFD87B}"/>
              </a:ext>
            </a:extLst>
          </p:cNvPr>
          <p:cNvSpPr/>
          <p:nvPr/>
        </p:nvSpPr>
        <p:spPr>
          <a:xfrm>
            <a:off x="5514541" y="2024041"/>
            <a:ext cx="87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FC4DA8-86D8-4C0A-9421-9495E3524DE8}"/>
              </a:ext>
            </a:extLst>
          </p:cNvPr>
          <p:cNvSpPr txBox="1"/>
          <p:nvPr/>
        </p:nvSpPr>
        <p:spPr>
          <a:xfrm>
            <a:off x="1085850" y="3256911"/>
            <a:ext cx="10229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一座桥    </a:t>
            </a:r>
            <a:r>
              <a:rPr lang="en-US" altLang="zh-CN" sz="2800" dirty="0"/>
              <a:t>·············································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/>
              <a:t>（一个</a:t>
            </a:r>
            <a:r>
              <a:rPr lang="en-US" altLang="zh-CN" sz="2800" dirty="0"/>
              <a:t>Bridge</a:t>
            </a:r>
            <a:r>
              <a:rPr lang="zh-CN" altLang="en-US" sz="2800" dirty="0"/>
              <a:t>对象）</a:t>
            </a:r>
            <a:endParaRPr lang="en-US" altLang="zh-CN" sz="2800" dirty="0"/>
          </a:p>
          <a:p>
            <a:r>
              <a:rPr lang="zh-CN" altLang="en-US" sz="2800" dirty="0"/>
              <a:t>同时只能有一个方向的车在桥上走 </a:t>
            </a:r>
            <a:r>
              <a:rPr lang="en-US" altLang="zh-CN" sz="2800" dirty="0"/>
              <a:t>···················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（单向通行）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同时最多有三辆车在墙上行驶</a:t>
            </a:r>
            <a:r>
              <a:rPr lang="en-US" altLang="zh-CN" sz="2800" dirty="0"/>
              <a:t>·························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（承载力为</a:t>
            </a:r>
            <a:r>
              <a:rPr lang="en-US" altLang="zh-CN" sz="2800" dirty="0"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每个线程会产生</a:t>
            </a:r>
            <a:r>
              <a:rPr lang="en-US" altLang="zh-CN" sz="2800" dirty="0">
                <a:sym typeface="Wingdings" panose="05000000000000000000" pitchFamily="2" charset="2"/>
              </a:rPr>
              <a:t>5</a:t>
            </a:r>
            <a:r>
              <a:rPr lang="zh-CN" altLang="en-US" sz="2800" dirty="0">
                <a:sym typeface="Wingdings" panose="05000000000000000000" pitchFamily="2" charset="2"/>
              </a:rPr>
              <a:t>辆车，方向不同</a:t>
            </a:r>
            <a:r>
              <a:rPr lang="en-US" altLang="zh-CN" sz="2800" dirty="0"/>
              <a:t>· ··················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ym typeface="Wingdings" panose="05000000000000000000" pitchFamily="2" charset="2"/>
              </a:rPr>
              <a:t>10101</a:t>
            </a:r>
            <a:r>
              <a:rPr lang="zh-CN" altLang="en-US" sz="2800" dirty="0">
                <a:sym typeface="Wingdings" panose="05000000000000000000" pitchFamily="2" charset="2"/>
              </a:rPr>
              <a:t>方向）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561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4DF286-81E1-452D-8FA3-136EBC1F1A2E}"/>
              </a:ext>
            </a:extLst>
          </p:cNvPr>
          <p:cNvCxnSpPr/>
          <p:nvPr/>
        </p:nvCxnSpPr>
        <p:spPr>
          <a:xfrm>
            <a:off x="8819909" y="3617357"/>
            <a:ext cx="0" cy="19912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4">
            <a:extLst>
              <a:ext uri="{FF2B5EF4-FFF2-40B4-BE49-F238E27FC236}">
                <a16:creationId xmlns:a16="http://schemas.microsoft.com/office/drawing/2014/main" id="{350A0834-4E49-49C4-902E-0E803E5A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8" y="3617357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Data Structure</a:t>
            </a:r>
            <a:endParaRPr lang="zh-CN" altLang="en-US" sz="5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29E455-426A-406B-9043-9A9561FBE0A4}"/>
              </a:ext>
            </a:extLst>
          </p:cNvPr>
          <p:cNvSpPr txBox="1"/>
          <p:nvPr/>
        </p:nvSpPr>
        <p:spPr>
          <a:xfrm>
            <a:off x="9249903" y="3997386"/>
            <a:ext cx="1185377" cy="103064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8E92DB3-5086-4373-A83E-18FB6236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290511"/>
            <a:ext cx="9156293" cy="38100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0C8B922-8FEE-4770-A059-D157977A977E}"/>
              </a:ext>
            </a:extLst>
          </p:cNvPr>
          <p:cNvSpPr txBox="1"/>
          <p:nvPr/>
        </p:nvSpPr>
        <p:spPr>
          <a:xfrm>
            <a:off x="3714750" y="4543335"/>
            <a:ext cx="8072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信号量属性：</a:t>
            </a:r>
            <a:endParaRPr lang="en-US" altLang="zh-CN" sz="2800" dirty="0"/>
          </a:p>
          <a:p>
            <a:r>
              <a:rPr lang="zh-CN" altLang="en-US" sz="2800" dirty="0"/>
              <a:t>①用于</a:t>
            </a:r>
            <a:r>
              <a:rPr lang="en-US" altLang="zh-CN" sz="2800" dirty="0"/>
              <a:t>debug</a:t>
            </a:r>
            <a:r>
              <a:rPr lang="zh-CN" altLang="en-US" sz="2800" dirty="0"/>
              <a:t>的</a:t>
            </a:r>
            <a:r>
              <a:rPr lang="en-US" altLang="zh-CN" sz="2800" dirty="0"/>
              <a:t>name</a:t>
            </a:r>
            <a:r>
              <a:rPr lang="zh-CN" altLang="en-US" sz="2800" dirty="0"/>
              <a:t>字符串</a:t>
            </a:r>
            <a:endParaRPr lang="en-US" altLang="zh-CN" sz="2800" dirty="0"/>
          </a:p>
          <a:p>
            <a:r>
              <a:rPr lang="zh-CN" altLang="en-US" sz="2800" dirty="0"/>
              <a:t>②信号量的值，总是</a:t>
            </a:r>
            <a:r>
              <a:rPr lang="en-US" altLang="zh-CN" sz="2800" dirty="0"/>
              <a:t>&gt;=0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③保存信号量</a:t>
            </a:r>
            <a:r>
              <a:rPr lang="en-US" altLang="zh-CN" sz="2800" dirty="0">
                <a:solidFill>
                  <a:srgbClr val="FF0000"/>
                </a:solidFill>
              </a:rPr>
              <a:t>value = 0</a:t>
            </a:r>
            <a:r>
              <a:rPr lang="zh-CN" altLang="en-US" sz="2800" dirty="0">
                <a:solidFill>
                  <a:srgbClr val="FF0000"/>
                </a:solidFill>
              </a:rPr>
              <a:t>的线程队列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26960E-C0E1-4067-BC56-9242BE615398}"/>
              </a:ext>
            </a:extLst>
          </p:cNvPr>
          <p:cNvSpPr/>
          <p:nvPr/>
        </p:nvSpPr>
        <p:spPr>
          <a:xfrm>
            <a:off x="0" y="4543335"/>
            <a:ext cx="3320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、信号量：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1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E9EAA2-B9A9-4C31-92BE-F1869E5B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42886"/>
            <a:ext cx="10025063" cy="3660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9538EB-FCC4-441D-BA0B-239D846FF79D}"/>
              </a:ext>
            </a:extLst>
          </p:cNvPr>
          <p:cNvSpPr txBox="1"/>
          <p:nvPr/>
        </p:nvSpPr>
        <p:spPr>
          <a:xfrm>
            <a:off x="919162" y="3757612"/>
            <a:ext cx="968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P()</a:t>
            </a:r>
            <a:r>
              <a:rPr lang="zh-CN" altLang="en-US" sz="2800" dirty="0"/>
              <a:t>操作（关中断内完成）：</a:t>
            </a:r>
            <a:endParaRPr lang="en-US" altLang="zh-CN" sz="2800" dirty="0"/>
          </a:p>
          <a:p>
            <a:r>
              <a:rPr lang="zh-CN" altLang="en-US" sz="2800" dirty="0"/>
              <a:t>①</a:t>
            </a:r>
            <a:r>
              <a:rPr lang="en-US" altLang="zh-CN" sz="2800" dirty="0"/>
              <a:t>value = 0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）将当前线程添加到信号量等待队列中（</a:t>
            </a:r>
            <a:r>
              <a:rPr lang="en-US" altLang="zh-CN" sz="2800" dirty="0"/>
              <a:t>value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）当前线程沉睡（</a:t>
            </a:r>
            <a:r>
              <a:rPr lang="en-US" altLang="zh-CN" sz="2800" dirty="0" err="1"/>
              <a:t>currentThread</a:t>
            </a:r>
            <a:r>
              <a:rPr lang="en-US" altLang="zh-CN" sz="2800" dirty="0"/>
              <a:t>-&gt;Sleep()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②</a:t>
            </a:r>
            <a:r>
              <a:rPr lang="en-US" altLang="zh-CN" sz="2800" dirty="0"/>
              <a:t>value&gt;0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r>
              <a:rPr lang="en-US" altLang="zh-CN" sz="2800" dirty="0"/>
              <a:t>    Value--</a:t>
            </a:r>
          </a:p>
        </p:txBody>
      </p:sp>
    </p:spTree>
    <p:extLst>
      <p:ext uri="{BB962C8B-B14F-4D97-AF65-F5344CB8AC3E}">
        <p14:creationId xmlns:p14="http://schemas.microsoft.com/office/powerpoint/2010/main" val="18060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1308E4-157C-4145-B051-0340528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8599"/>
            <a:ext cx="10110788" cy="35258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E2CB9B-7AC2-48F3-B9DC-82FBDCAD9F1D}"/>
              </a:ext>
            </a:extLst>
          </p:cNvPr>
          <p:cNvSpPr txBox="1"/>
          <p:nvPr/>
        </p:nvSpPr>
        <p:spPr>
          <a:xfrm>
            <a:off x="676275" y="3468745"/>
            <a:ext cx="9639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V()</a:t>
            </a:r>
            <a:r>
              <a:rPr lang="zh-CN" altLang="en-US" sz="2800" dirty="0"/>
              <a:t>操作：</a:t>
            </a:r>
            <a:endParaRPr lang="en-US" altLang="zh-CN" sz="2800" dirty="0"/>
          </a:p>
          <a:p>
            <a:r>
              <a:rPr lang="zh-CN" altLang="en-US" sz="2800" dirty="0"/>
              <a:t>①移除信号量等待队列的第一个元素，保存在</a:t>
            </a:r>
            <a:r>
              <a:rPr lang="en-US" altLang="zh-CN" sz="2800" dirty="0"/>
              <a:t>thread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r>
              <a:rPr lang="zh-CN" altLang="en-US" sz="2800" dirty="0"/>
              <a:t>②如果</a:t>
            </a:r>
            <a:r>
              <a:rPr lang="en-US" altLang="zh-CN" sz="2800" dirty="0"/>
              <a:t>thread</a:t>
            </a:r>
            <a:r>
              <a:rPr lang="zh-CN" altLang="en-US" sz="2800" dirty="0"/>
              <a:t>不为空，则将其放入就绪队列中</a:t>
            </a:r>
            <a:endParaRPr lang="en-US" altLang="zh-CN" sz="2800" dirty="0"/>
          </a:p>
          <a:p>
            <a:r>
              <a:rPr lang="zh-CN" altLang="en-US" sz="2800" dirty="0"/>
              <a:t>③</a:t>
            </a:r>
            <a:r>
              <a:rPr lang="en-US" altLang="zh-CN" sz="2800" dirty="0"/>
              <a:t>Value++</a:t>
            </a:r>
          </a:p>
          <a:p>
            <a:endParaRPr lang="en-US" sz="2800" dirty="0"/>
          </a:p>
          <a:p>
            <a:r>
              <a:rPr lang="zh-CN" altLang="en-US" sz="2800" dirty="0"/>
              <a:t>当进行</a:t>
            </a:r>
            <a:r>
              <a:rPr lang="en-US" altLang="zh-CN" sz="2800" dirty="0"/>
              <a:t>V</a:t>
            </a:r>
            <a:r>
              <a:rPr lang="zh-CN" altLang="en-US" sz="2800" dirty="0"/>
              <a:t>操作的时候，从信号量等待队列中激活的线程不会马上执行，而是先放入就绪队列中，再由系统调度执行。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900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48706f29-9ca0-418e-876d-de7b156ca0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eca782-538f-405b-b2e4-c2174374c0e5"/>
</p:tagLst>
</file>

<file path=ppt/theme/theme1.xml><?xml version="1.0" encoding="utf-8"?>
<a:theme xmlns:a="http://schemas.openxmlformats.org/drawingml/2006/main" name="主题5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AD9"/>
      </a:accent1>
      <a:accent2>
        <a:srgbClr val="0091BA"/>
      </a:accent2>
      <a:accent3>
        <a:srgbClr val="5F3488"/>
      </a:accent3>
      <a:accent4>
        <a:srgbClr val="B1348E"/>
      </a:accent4>
      <a:accent5>
        <a:srgbClr val="BF4B97"/>
      </a:accent5>
      <a:accent6>
        <a:srgbClr val="6880BA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8">
    <a:dk1>
      <a:srgbClr val="000000"/>
    </a:dk1>
    <a:lt1>
      <a:srgbClr val="FFFFFF"/>
    </a:lt1>
    <a:dk2>
      <a:srgbClr val="778495"/>
    </a:dk2>
    <a:lt2>
      <a:srgbClr val="F0F0F0"/>
    </a:lt2>
    <a:accent1>
      <a:srgbClr val="009AD9"/>
    </a:accent1>
    <a:accent2>
      <a:srgbClr val="0091BA"/>
    </a:accent2>
    <a:accent3>
      <a:srgbClr val="5F3488"/>
    </a:accent3>
    <a:accent4>
      <a:srgbClr val="B1348E"/>
    </a:accent4>
    <a:accent5>
      <a:srgbClr val="BF4B97"/>
    </a:accent5>
    <a:accent6>
      <a:srgbClr val="6880BA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982</TotalTime>
  <Words>1171</Words>
  <Application>Microsoft Office PowerPoint</Application>
  <PresentationFormat>宽屏</PresentationFormat>
  <Paragraphs>161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OS线程同步</vt:lpstr>
      <vt:lpstr>PowerPoint 演示文稿</vt:lpstr>
      <vt:lpstr>Overview</vt:lpstr>
      <vt:lpstr>同步测试</vt:lpstr>
      <vt:lpstr>车辆过桥问题：</vt:lpstr>
      <vt:lpstr>Data Structure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关系图</vt:lpstr>
      <vt:lpstr>SynchTest()</vt:lpstr>
      <vt:lpstr>Bridge类</vt:lpstr>
      <vt:lpstr>PowerPoint 演示文稿</vt:lpstr>
      <vt:lpstr>Exit and Cross</vt:lpstr>
      <vt:lpstr>主方法:</vt:lpstr>
      <vt:lpstr>PowerPoint 演示文稿</vt:lpstr>
      <vt:lpstr>Running result</vt:lpstr>
      <vt:lpstr>单线程运行结果（5辆车）：</vt:lpstr>
      <vt:lpstr>双线程运行结果（10辆车）：</vt:lpstr>
      <vt:lpstr>7线程运行结果（35辆车）：</vt:lpstr>
      <vt:lpstr>Other details</vt:lpstr>
      <vt:lpstr>PowerPoint 演示文稿</vt:lpstr>
      <vt:lpstr>PowerPoint 演示文稿</vt:lpstr>
      <vt:lpstr>保持同步</vt:lpstr>
      <vt:lpstr>尝试从空list删除一个元素时，一直等到有一个元素在list中</vt:lpstr>
      <vt:lpstr>每一个list中的元素适用的方法。</vt:lpstr>
      <vt:lpstr>Q&amp;A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sixtong</cp:lastModifiedBy>
  <cp:revision>108</cp:revision>
  <cp:lastPrinted>2018-04-24T16:00:00Z</cp:lastPrinted>
  <dcterms:created xsi:type="dcterms:W3CDTF">2018-04-24T16:00:00Z</dcterms:created>
  <dcterms:modified xsi:type="dcterms:W3CDTF">2019-03-14T00:29:11Z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2018-10-31T09:15:22.6841095Z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