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4"/>
  </p:notesMasterIdLst>
  <p:sldIdLst>
    <p:sldId id="256" r:id="rId2"/>
    <p:sldId id="334" r:id="rId3"/>
    <p:sldId id="257" r:id="rId4"/>
    <p:sldId id="264" r:id="rId5"/>
    <p:sldId id="259" r:id="rId6"/>
    <p:sldId id="268" r:id="rId7"/>
    <p:sldId id="269" r:id="rId8"/>
    <p:sldId id="270" r:id="rId9"/>
    <p:sldId id="273" r:id="rId10"/>
    <p:sldId id="271" r:id="rId11"/>
    <p:sldId id="272" r:id="rId12"/>
    <p:sldId id="274" r:id="rId13"/>
    <p:sldId id="275" r:id="rId14"/>
    <p:sldId id="276" r:id="rId15"/>
    <p:sldId id="277" r:id="rId16"/>
    <p:sldId id="278" r:id="rId17"/>
    <p:sldId id="260" r:id="rId18"/>
    <p:sldId id="280" r:id="rId19"/>
    <p:sldId id="279" r:id="rId20"/>
    <p:sldId id="261" r:id="rId21"/>
    <p:sldId id="282" r:id="rId22"/>
    <p:sldId id="283" r:id="rId23"/>
    <p:sldId id="281" r:id="rId24"/>
    <p:sldId id="285"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5" r:id="rId45"/>
    <p:sldId id="304" r:id="rId46"/>
    <p:sldId id="306" r:id="rId47"/>
    <p:sldId id="312" r:id="rId48"/>
    <p:sldId id="307" r:id="rId49"/>
    <p:sldId id="327" r:id="rId50"/>
    <p:sldId id="323" r:id="rId51"/>
    <p:sldId id="309" r:id="rId52"/>
    <p:sldId id="310" r:id="rId53"/>
    <p:sldId id="311" r:id="rId54"/>
    <p:sldId id="314" r:id="rId55"/>
    <p:sldId id="315" r:id="rId56"/>
    <p:sldId id="316" r:id="rId57"/>
    <p:sldId id="317" r:id="rId58"/>
    <p:sldId id="313" r:id="rId59"/>
    <p:sldId id="318" r:id="rId60"/>
    <p:sldId id="308" r:id="rId61"/>
    <p:sldId id="320" r:id="rId62"/>
    <p:sldId id="321" r:id="rId63"/>
    <p:sldId id="329" r:id="rId64"/>
    <p:sldId id="328" r:id="rId65"/>
    <p:sldId id="330" r:id="rId66"/>
    <p:sldId id="322" r:id="rId67"/>
    <p:sldId id="319" r:id="rId68"/>
    <p:sldId id="324" r:id="rId69"/>
    <p:sldId id="331" r:id="rId70"/>
    <p:sldId id="332" r:id="rId71"/>
    <p:sldId id="333" r:id="rId72"/>
    <p:sldId id="26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6CDDF-1B74-4027-AA0D-63DEDECBD60F}"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764E2-6BDA-4F86-9746-FAE069F73BC5}" type="slidenum">
              <a:rPr lang="zh-CN" altLang="en-US" smtClean="0"/>
              <a:t>‹#›</a:t>
            </a:fld>
            <a:endParaRPr lang="zh-CN" altLang="en-US"/>
          </a:p>
        </p:txBody>
      </p:sp>
    </p:spTree>
    <p:extLst>
      <p:ext uri="{BB962C8B-B14F-4D97-AF65-F5344CB8AC3E}">
        <p14:creationId xmlns:p14="http://schemas.microsoft.com/office/powerpoint/2010/main" val="88824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6764E2-6BDA-4F86-9746-FAE069F73BC5}" type="slidenum">
              <a:rPr lang="zh-CN" altLang="en-US" smtClean="0"/>
              <a:t>37</a:t>
            </a:fld>
            <a:endParaRPr lang="zh-CN" altLang="en-US"/>
          </a:p>
        </p:txBody>
      </p:sp>
    </p:spTree>
    <p:extLst>
      <p:ext uri="{BB962C8B-B14F-4D97-AF65-F5344CB8AC3E}">
        <p14:creationId xmlns:p14="http://schemas.microsoft.com/office/powerpoint/2010/main" val="262944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6301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113154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523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28677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2624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1869138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1670835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283280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120506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416363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4405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93178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143299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413958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36566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9ED65CB-6D52-410B-9B3D-C2131E78F476}" type="datetimeFigureOut">
              <a:rPr lang="zh-CN" altLang="en-US" smtClean="0"/>
              <a:t>2019/3/12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31512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ED65CB-6D52-410B-9B3D-C2131E78F476}" type="datetimeFigureOut">
              <a:rPr lang="zh-CN" altLang="en-US" smtClean="0"/>
              <a:t>2019/3/12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334963-8629-4847-8431-F69FFCF0848D}" type="slidenum">
              <a:rPr lang="zh-CN" altLang="en-US" smtClean="0"/>
              <a:t>‹#›</a:t>
            </a:fld>
            <a:endParaRPr lang="zh-CN" altLang="en-US"/>
          </a:p>
        </p:txBody>
      </p:sp>
    </p:spTree>
    <p:extLst>
      <p:ext uri="{BB962C8B-B14F-4D97-AF65-F5344CB8AC3E}">
        <p14:creationId xmlns:p14="http://schemas.microsoft.com/office/powerpoint/2010/main" val="333711038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A974B-DEEF-403F-A4AF-8907DC771F68}"/>
              </a:ext>
            </a:extLst>
          </p:cNvPr>
          <p:cNvSpPr>
            <a:spLocks noGrp="1"/>
          </p:cNvSpPr>
          <p:nvPr>
            <p:ph type="ctrTitle"/>
          </p:nvPr>
        </p:nvSpPr>
        <p:spPr>
          <a:xfrm>
            <a:off x="2312580" y="530982"/>
            <a:ext cx="8574622" cy="2616199"/>
          </a:xfrm>
        </p:spPr>
        <p:txBody>
          <a:bodyPr/>
          <a:lstStyle/>
          <a:p>
            <a:pPr algn="ctr"/>
            <a:r>
              <a:rPr lang="zh-CN" altLang="en-US" dirty="0"/>
              <a:t>浅谈</a:t>
            </a:r>
            <a:r>
              <a:rPr lang="en-US" altLang="zh-CN" dirty="0"/>
              <a:t>Nachos</a:t>
            </a:r>
            <a:r>
              <a:rPr lang="zh-CN" altLang="en-US" dirty="0"/>
              <a:t>初始化代码</a:t>
            </a:r>
          </a:p>
        </p:txBody>
      </p:sp>
      <p:sp>
        <p:nvSpPr>
          <p:cNvPr id="3" name="副标题 2">
            <a:extLst>
              <a:ext uri="{FF2B5EF4-FFF2-40B4-BE49-F238E27FC236}">
                <a16:creationId xmlns:a16="http://schemas.microsoft.com/office/drawing/2014/main" id="{8A698DF6-E05F-42F4-B7A7-839C32F7C05A}"/>
              </a:ext>
            </a:extLst>
          </p:cNvPr>
          <p:cNvSpPr>
            <a:spLocks noGrp="1"/>
          </p:cNvSpPr>
          <p:nvPr>
            <p:ph type="subTitle" idx="1"/>
          </p:nvPr>
        </p:nvSpPr>
        <p:spPr/>
        <p:txBody>
          <a:bodyPr/>
          <a:lstStyle/>
          <a:p>
            <a:r>
              <a:rPr lang="en-US" altLang="zh-CN" dirty="0">
                <a:latin typeface="+mn-ea"/>
              </a:rPr>
              <a:t>16</a:t>
            </a:r>
            <a:r>
              <a:rPr lang="zh-CN" altLang="en-US" dirty="0">
                <a:latin typeface="+mn-ea"/>
              </a:rPr>
              <a:t>级基地班刘宇昕</a:t>
            </a:r>
          </a:p>
        </p:txBody>
      </p:sp>
    </p:spTree>
    <p:extLst>
      <p:ext uri="{BB962C8B-B14F-4D97-AF65-F5344CB8AC3E}">
        <p14:creationId xmlns:p14="http://schemas.microsoft.com/office/powerpoint/2010/main" val="427117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70AFE8-A6F9-4E9B-83C7-A9B096974AC0}"/>
              </a:ext>
            </a:extLst>
          </p:cNvPr>
          <p:cNvSpPr>
            <a:spLocks noGrp="1"/>
          </p:cNvSpPr>
          <p:nvPr>
            <p:ph type="title"/>
          </p:nvPr>
        </p:nvSpPr>
        <p:spPr>
          <a:xfrm>
            <a:off x="1205783" y="2255279"/>
            <a:ext cx="8596668" cy="1320800"/>
          </a:xfrm>
        </p:spPr>
        <p:txBody>
          <a:bodyPr>
            <a:normAutofit fontScale="90000"/>
          </a:bodyPr>
          <a:lstStyle/>
          <a:p>
            <a:pPr algn="ctr"/>
            <a:r>
              <a:rPr lang="zh-CN" altLang="en-US" dirty="0"/>
              <a:t>第二部分：全局变量声明</a:t>
            </a:r>
            <a:br>
              <a:rPr lang="en-US" altLang="zh-CN" dirty="0"/>
            </a:br>
            <a:br>
              <a:rPr lang="en-US" altLang="zh-CN" dirty="0"/>
            </a:br>
            <a:br>
              <a:rPr lang="en-US" altLang="zh-CN" dirty="0"/>
            </a:br>
            <a:endParaRPr lang="zh-CN" altLang="en-US" dirty="0"/>
          </a:p>
        </p:txBody>
      </p:sp>
    </p:spTree>
    <p:extLst>
      <p:ext uri="{BB962C8B-B14F-4D97-AF65-F5344CB8AC3E}">
        <p14:creationId xmlns:p14="http://schemas.microsoft.com/office/powerpoint/2010/main" val="129166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F5E1C6-B2A7-4056-8016-E141AFC5205D}"/>
              </a:ext>
            </a:extLst>
          </p:cNvPr>
          <p:cNvPicPr>
            <a:picLocks noChangeAspect="1"/>
          </p:cNvPicPr>
          <p:nvPr/>
        </p:nvPicPr>
        <p:blipFill>
          <a:blip r:embed="rId2"/>
          <a:stretch>
            <a:fillRect/>
          </a:stretch>
        </p:blipFill>
        <p:spPr>
          <a:xfrm>
            <a:off x="5591992" y="1154234"/>
            <a:ext cx="6399555" cy="4398702"/>
          </a:xfrm>
          <a:prstGeom prst="rect">
            <a:avLst/>
          </a:prstGeom>
        </p:spPr>
      </p:pic>
      <p:sp>
        <p:nvSpPr>
          <p:cNvPr id="5" name="文本框 4">
            <a:extLst>
              <a:ext uri="{FF2B5EF4-FFF2-40B4-BE49-F238E27FC236}">
                <a16:creationId xmlns:a16="http://schemas.microsoft.com/office/drawing/2014/main" id="{2309F462-B18B-48B5-B12B-142DFF50971C}"/>
              </a:ext>
            </a:extLst>
          </p:cNvPr>
          <p:cNvSpPr txBox="1"/>
          <p:nvPr/>
        </p:nvSpPr>
        <p:spPr>
          <a:xfrm>
            <a:off x="452486" y="1659118"/>
            <a:ext cx="4703976" cy="2862322"/>
          </a:xfrm>
          <a:prstGeom prst="rect">
            <a:avLst/>
          </a:prstGeom>
          <a:noFill/>
        </p:spPr>
        <p:txBody>
          <a:bodyPr wrap="square" rtlCol="0">
            <a:spAutoFit/>
          </a:bodyPr>
          <a:lstStyle/>
          <a:p>
            <a:r>
              <a:rPr lang="en-US" altLang="zh-CN" dirty="0"/>
              <a:t>Int </a:t>
            </a:r>
            <a:r>
              <a:rPr lang="en-US" altLang="zh-CN" dirty="0" err="1"/>
              <a:t>argCount</a:t>
            </a:r>
            <a:r>
              <a:rPr lang="zh-CN" altLang="en-US" dirty="0"/>
              <a:t>：命令行处理变量</a:t>
            </a:r>
            <a:endParaRPr lang="en-US" altLang="zh-CN" dirty="0"/>
          </a:p>
          <a:p>
            <a:endParaRPr lang="en-US" altLang="zh-CN" dirty="0"/>
          </a:p>
          <a:p>
            <a:r>
              <a:rPr lang="en-US" altLang="zh-CN" dirty="0"/>
              <a:t>Char* </a:t>
            </a:r>
            <a:r>
              <a:rPr lang="en-US" altLang="zh-CN" dirty="0" err="1"/>
              <a:t>debugArgs</a:t>
            </a:r>
            <a:r>
              <a:rPr lang="zh-CN" altLang="en-US" dirty="0"/>
              <a:t>：</a:t>
            </a:r>
            <a:r>
              <a:rPr lang="en-US" altLang="zh-CN" dirty="0"/>
              <a:t>debug</a:t>
            </a:r>
            <a:r>
              <a:rPr lang="zh-CN" altLang="en-US" dirty="0"/>
              <a:t>标识字符串</a:t>
            </a:r>
            <a:endParaRPr lang="en-US" altLang="zh-CN" dirty="0"/>
          </a:p>
          <a:p>
            <a:endParaRPr lang="en-US" altLang="zh-CN" dirty="0"/>
          </a:p>
          <a:p>
            <a:r>
              <a:rPr lang="en-US" altLang="zh-CN" dirty="0"/>
              <a:t>Bool </a:t>
            </a:r>
            <a:r>
              <a:rPr lang="en-US" altLang="zh-CN" dirty="0" err="1"/>
              <a:t>randomYield</a:t>
            </a:r>
            <a:r>
              <a:rPr lang="zh-CN" altLang="en-US" dirty="0"/>
              <a:t>：时钟中断延迟随机标识</a:t>
            </a:r>
            <a:endParaRPr lang="en-US" altLang="zh-CN" dirty="0"/>
          </a:p>
          <a:p>
            <a:endParaRPr lang="en-US" altLang="zh-CN" dirty="0"/>
          </a:p>
          <a:p>
            <a:r>
              <a:rPr lang="en-US" altLang="zh-CN" dirty="0"/>
              <a:t>Bool </a:t>
            </a:r>
            <a:r>
              <a:rPr lang="en-US" altLang="zh-CN" dirty="0" err="1"/>
              <a:t>debugUserProg</a:t>
            </a:r>
            <a:r>
              <a:rPr lang="zh-CN" altLang="en-US" dirty="0"/>
              <a:t>：单步执行标识</a:t>
            </a:r>
            <a:endParaRPr lang="en-US" altLang="zh-CN" dirty="0"/>
          </a:p>
          <a:p>
            <a:endParaRPr lang="en-US" altLang="zh-CN" dirty="0"/>
          </a:p>
          <a:p>
            <a:r>
              <a:rPr lang="en-US" altLang="zh-CN" dirty="0"/>
              <a:t>Bool format</a:t>
            </a:r>
            <a:r>
              <a:rPr lang="zh-CN" altLang="en-US" dirty="0"/>
              <a:t>：初始化文件系统标识</a:t>
            </a:r>
            <a:endParaRPr lang="en-US" altLang="zh-CN" dirty="0"/>
          </a:p>
          <a:p>
            <a:endParaRPr lang="en-US" altLang="zh-CN" dirty="0"/>
          </a:p>
        </p:txBody>
      </p:sp>
    </p:spTree>
    <p:extLst>
      <p:ext uri="{BB962C8B-B14F-4D97-AF65-F5344CB8AC3E}">
        <p14:creationId xmlns:p14="http://schemas.microsoft.com/office/powerpoint/2010/main" val="46554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70AFE8-A6F9-4E9B-83C7-A9B096974AC0}"/>
              </a:ext>
            </a:extLst>
          </p:cNvPr>
          <p:cNvSpPr>
            <a:spLocks noGrp="1"/>
          </p:cNvSpPr>
          <p:nvPr>
            <p:ph type="title"/>
          </p:nvPr>
        </p:nvSpPr>
        <p:spPr>
          <a:xfrm>
            <a:off x="1205783" y="2255279"/>
            <a:ext cx="8596668" cy="1320800"/>
          </a:xfrm>
        </p:spPr>
        <p:txBody>
          <a:bodyPr>
            <a:normAutofit fontScale="90000"/>
          </a:bodyPr>
          <a:lstStyle/>
          <a:p>
            <a:pPr algn="ctr"/>
            <a:r>
              <a:rPr lang="zh-CN" altLang="en-US" dirty="0"/>
              <a:t>第三部分：命令行参数处理</a:t>
            </a:r>
            <a:r>
              <a:rPr lang="en-US" altLang="zh-CN" dirty="0"/>
              <a:t>*</a:t>
            </a:r>
            <a:br>
              <a:rPr lang="en-US" altLang="zh-CN" dirty="0"/>
            </a:br>
            <a:br>
              <a:rPr lang="en-US" altLang="zh-CN" dirty="0"/>
            </a:br>
            <a:br>
              <a:rPr lang="en-US" altLang="zh-CN" dirty="0"/>
            </a:br>
            <a:endParaRPr lang="zh-CN" altLang="en-US" dirty="0"/>
          </a:p>
        </p:txBody>
      </p:sp>
    </p:spTree>
    <p:extLst>
      <p:ext uri="{BB962C8B-B14F-4D97-AF65-F5344CB8AC3E}">
        <p14:creationId xmlns:p14="http://schemas.microsoft.com/office/powerpoint/2010/main" val="103192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62F75A0-2663-434B-9287-9964EA37E62A}"/>
              </a:ext>
            </a:extLst>
          </p:cNvPr>
          <p:cNvPicPr>
            <a:picLocks noChangeAspect="1"/>
          </p:cNvPicPr>
          <p:nvPr/>
        </p:nvPicPr>
        <p:blipFill>
          <a:blip r:embed="rId2"/>
          <a:stretch>
            <a:fillRect/>
          </a:stretch>
        </p:blipFill>
        <p:spPr>
          <a:xfrm>
            <a:off x="564707" y="996140"/>
            <a:ext cx="6580809" cy="1606450"/>
          </a:xfrm>
          <a:prstGeom prst="rect">
            <a:avLst/>
          </a:prstGeom>
        </p:spPr>
      </p:pic>
      <p:sp>
        <p:nvSpPr>
          <p:cNvPr id="6" name="文本框 5">
            <a:extLst>
              <a:ext uri="{FF2B5EF4-FFF2-40B4-BE49-F238E27FC236}">
                <a16:creationId xmlns:a16="http://schemas.microsoft.com/office/drawing/2014/main" id="{55A331E3-737F-4AAA-83B6-0DCD3C5B14A7}"/>
              </a:ext>
            </a:extLst>
          </p:cNvPr>
          <p:cNvSpPr txBox="1"/>
          <p:nvPr/>
        </p:nvSpPr>
        <p:spPr>
          <a:xfrm>
            <a:off x="563805" y="442895"/>
            <a:ext cx="8343623" cy="369332"/>
          </a:xfrm>
          <a:prstGeom prst="rect">
            <a:avLst/>
          </a:prstGeom>
          <a:noFill/>
        </p:spPr>
        <p:txBody>
          <a:bodyPr wrap="square" rtlCol="0">
            <a:spAutoFit/>
          </a:bodyPr>
          <a:lstStyle/>
          <a:p>
            <a:r>
              <a:rPr lang="en-US" altLang="zh-CN" dirty="0"/>
              <a:t>1 ./Nachos  –d  &lt;</a:t>
            </a:r>
            <a:r>
              <a:rPr lang="en-US" altLang="zh-CN" dirty="0" err="1"/>
              <a:t>debugflags</a:t>
            </a:r>
            <a:r>
              <a:rPr lang="en-US" altLang="zh-CN" dirty="0"/>
              <a:t>&gt; </a:t>
            </a:r>
            <a:r>
              <a:rPr lang="zh-CN" altLang="en-US" dirty="0"/>
              <a:t>（</a:t>
            </a:r>
            <a:r>
              <a:rPr lang="en-US" altLang="zh-CN" dirty="0"/>
              <a:t>r</a:t>
            </a:r>
            <a:r>
              <a:rPr lang="zh-CN" altLang="en-US" dirty="0"/>
              <a:t>，</a:t>
            </a:r>
            <a:r>
              <a:rPr lang="en-US" altLang="zh-CN" dirty="0"/>
              <a:t>f……</a:t>
            </a:r>
            <a:r>
              <a:rPr lang="zh-CN" altLang="en-US" dirty="0"/>
              <a:t>）</a:t>
            </a:r>
            <a:r>
              <a:rPr lang="en-US" altLang="zh-CN" dirty="0"/>
              <a:t>  </a:t>
            </a:r>
            <a:r>
              <a:rPr lang="zh-CN" altLang="en-US" dirty="0"/>
              <a:t>用于初始化</a:t>
            </a:r>
            <a:r>
              <a:rPr lang="en-US" altLang="zh-CN" dirty="0"/>
              <a:t>debug</a:t>
            </a:r>
            <a:r>
              <a:rPr lang="zh-CN" altLang="en-US" dirty="0"/>
              <a:t>标识（后面会展开）</a:t>
            </a:r>
          </a:p>
        </p:txBody>
      </p:sp>
      <p:sp>
        <p:nvSpPr>
          <p:cNvPr id="9" name="文本框 8">
            <a:extLst>
              <a:ext uri="{FF2B5EF4-FFF2-40B4-BE49-F238E27FC236}">
                <a16:creationId xmlns:a16="http://schemas.microsoft.com/office/drawing/2014/main" id="{2B1E224D-1812-40C4-8A1F-7E95B8434D94}"/>
              </a:ext>
            </a:extLst>
          </p:cNvPr>
          <p:cNvSpPr txBox="1"/>
          <p:nvPr/>
        </p:nvSpPr>
        <p:spPr>
          <a:xfrm>
            <a:off x="564707" y="2795765"/>
            <a:ext cx="8729222" cy="646331"/>
          </a:xfrm>
          <a:prstGeom prst="rect">
            <a:avLst/>
          </a:prstGeom>
          <a:noFill/>
        </p:spPr>
        <p:txBody>
          <a:bodyPr wrap="square" rtlCol="0">
            <a:spAutoFit/>
          </a:bodyPr>
          <a:lstStyle/>
          <a:p>
            <a:r>
              <a:rPr lang="en-US" altLang="zh-CN" dirty="0"/>
              <a:t>2 ./Nachos  –</a:t>
            </a:r>
            <a:r>
              <a:rPr lang="en-US" altLang="zh-CN" dirty="0" err="1"/>
              <a:t>rs</a:t>
            </a:r>
            <a:r>
              <a:rPr lang="en-US" altLang="zh-CN" dirty="0"/>
              <a:t>  &lt;random seed #&gt; </a:t>
            </a:r>
            <a:r>
              <a:rPr lang="zh-CN" altLang="en-US" dirty="0"/>
              <a:t> 设置系统时钟随机延迟并设置计数器种子</a:t>
            </a:r>
            <a:endParaRPr lang="en-US" altLang="zh-CN" dirty="0"/>
          </a:p>
          <a:p>
            <a:r>
              <a:rPr lang="zh-CN" altLang="en-US" dirty="0"/>
              <a:t>初始化伪随机数生成器</a:t>
            </a:r>
          </a:p>
        </p:txBody>
      </p:sp>
      <p:pic>
        <p:nvPicPr>
          <p:cNvPr id="11" name="图片 10">
            <a:extLst>
              <a:ext uri="{FF2B5EF4-FFF2-40B4-BE49-F238E27FC236}">
                <a16:creationId xmlns:a16="http://schemas.microsoft.com/office/drawing/2014/main" id="{5C0224EE-07F8-424A-B9C7-CE522C5079C9}"/>
              </a:ext>
            </a:extLst>
          </p:cNvPr>
          <p:cNvPicPr>
            <a:picLocks noChangeAspect="1"/>
          </p:cNvPicPr>
          <p:nvPr/>
        </p:nvPicPr>
        <p:blipFill>
          <a:blip r:embed="rId3"/>
          <a:stretch>
            <a:fillRect/>
          </a:stretch>
        </p:blipFill>
        <p:spPr>
          <a:xfrm>
            <a:off x="563805" y="3757818"/>
            <a:ext cx="4072908" cy="1897379"/>
          </a:xfrm>
          <a:prstGeom prst="rect">
            <a:avLst/>
          </a:prstGeom>
        </p:spPr>
      </p:pic>
      <p:pic>
        <p:nvPicPr>
          <p:cNvPr id="12" name="图片 11">
            <a:extLst>
              <a:ext uri="{FF2B5EF4-FFF2-40B4-BE49-F238E27FC236}">
                <a16:creationId xmlns:a16="http://schemas.microsoft.com/office/drawing/2014/main" id="{17D2CC3B-8ABF-438F-84B7-B042672D091E}"/>
              </a:ext>
            </a:extLst>
          </p:cNvPr>
          <p:cNvPicPr/>
          <p:nvPr/>
        </p:nvPicPr>
        <p:blipFill>
          <a:blip r:embed="rId4"/>
          <a:stretch>
            <a:fillRect/>
          </a:stretch>
        </p:blipFill>
        <p:spPr>
          <a:xfrm>
            <a:off x="5186707" y="3429000"/>
            <a:ext cx="5757814" cy="2815907"/>
          </a:xfrm>
          <a:prstGeom prst="rect">
            <a:avLst/>
          </a:prstGeom>
        </p:spPr>
      </p:pic>
      <p:sp>
        <p:nvSpPr>
          <p:cNvPr id="13" name="矩形 12">
            <a:extLst>
              <a:ext uri="{FF2B5EF4-FFF2-40B4-BE49-F238E27FC236}">
                <a16:creationId xmlns:a16="http://schemas.microsoft.com/office/drawing/2014/main" id="{426C14C3-D481-4A03-8740-3B9820BB1930}"/>
              </a:ext>
            </a:extLst>
          </p:cNvPr>
          <p:cNvSpPr/>
          <p:nvPr/>
        </p:nvSpPr>
        <p:spPr>
          <a:xfrm>
            <a:off x="7741556" y="4554923"/>
            <a:ext cx="2138726" cy="523220"/>
          </a:xfrm>
          <a:prstGeom prst="rect">
            <a:avLst/>
          </a:prstGeom>
          <a:noFill/>
        </p:spPr>
        <p:txBody>
          <a:bodyPr wrap="none" lIns="91440" tIns="45720" rIns="91440" bIns="45720">
            <a:spAutoFit/>
          </a:bodyPr>
          <a:lstStyle/>
          <a:p>
            <a:pPr algn="ctr"/>
            <a:r>
              <a:rPr lang="en-US" altLang="zh-CN" sz="2800" b="0" cap="none" spc="0" dirty="0" err="1">
                <a:ln w="0"/>
                <a:solidFill>
                  <a:schemeClr val="accent1"/>
                </a:solidFill>
                <a:effectLst>
                  <a:outerShdw blurRad="38100" dist="25400" dir="5400000" algn="ctr" rotWithShape="0">
                    <a:srgbClr val="6E747A">
                      <a:alpha val="43000"/>
                    </a:srgbClr>
                  </a:outerShdw>
                </a:effectLst>
              </a:rPr>
              <a:t>srand</a:t>
            </a:r>
            <a:r>
              <a:rPr lang="zh-CN" altLang="en-US" sz="2800" b="0" cap="none" spc="0" dirty="0">
                <a:ln w="0"/>
                <a:solidFill>
                  <a:schemeClr val="accent1"/>
                </a:solidFill>
                <a:effectLst>
                  <a:outerShdw blurRad="38100" dist="25400" dir="5400000" algn="ctr" rotWithShape="0">
                    <a:srgbClr val="6E747A">
                      <a:alpha val="43000"/>
                    </a:srgbClr>
                  </a:outerShdw>
                </a:effectLst>
              </a:rPr>
              <a:t>和</a:t>
            </a:r>
            <a:r>
              <a:rPr lang="en-US" altLang="zh-CN" sz="2800" b="0" cap="none" spc="0" dirty="0">
                <a:ln w="0"/>
                <a:solidFill>
                  <a:schemeClr val="accent1"/>
                </a:solidFill>
                <a:effectLst>
                  <a:outerShdw blurRad="38100" dist="25400" dir="5400000" algn="ctr" rotWithShape="0">
                    <a:srgbClr val="6E747A">
                      <a:alpha val="43000"/>
                    </a:srgbClr>
                  </a:outerShdw>
                </a:effectLst>
              </a:rPr>
              <a:t>rand</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907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4756077-4F9E-4029-A7D0-CF03438EA23B}"/>
              </a:ext>
            </a:extLst>
          </p:cNvPr>
          <p:cNvSpPr txBox="1"/>
          <p:nvPr/>
        </p:nvSpPr>
        <p:spPr>
          <a:xfrm>
            <a:off x="563804" y="216652"/>
            <a:ext cx="8343623" cy="369332"/>
          </a:xfrm>
          <a:prstGeom prst="rect">
            <a:avLst/>
          </a:prstGeom>
          <a:noFill/>
        </p:spPr>
        <p:txBody>
          <a:bodyPr wrap="square" rtlCol="0">
            <a:spAutoFit/>
          </a:bodyPr>
          <a:lstStyle/>
          <a:p>
            <a:r>
              <a:rPr lang="en-US" altLang="zh-CN" dirty="0"/>
              <a:t>3 ./Nachos  –s  </a:t>
            </a:r>
            <a:r>
              <a:rPr lang="zh-CN" altLang="en-US" dirty="0"/>
              <a:t>开启单步跟踪，用户程序每执行一条指令都会进入</a:t>
            </a:r>
            <a:r>
              <a:rPr lang="en-US" altLang="zh-CN" dirty="0"/>
              <a:t>debug</a:t>
            </a:r>
            <a:endParaRPr lang="zh-CN" altLang="en-US" dirty="0"/>
          </a:p>
        </p:txBody>
      </p:sp>
      <p:pic>
        <p:nvPicPr>
          <p:cNvPr id="7" name="图片 6">
            <a:extLst>
              <a:ext uri="{FF2B5EF4-FFF2-40B4-BE49-F238E27FC236}">
                <a16:creationId xmlns:a16="http://schemas.microsoft.com/office/drawing/2014/main" id="{730CB696-BA53-4BBD-A006-1574641EA4ED}"/>
              </a:ext>
            </a:extLst>
          </p:cNvPr>
          <p:cNvPicPr>
            <a:picLocks noChangeAspect="1"/>
          </p:cNvPicPr>
          <p:nvPr/>
        </p:nvPicPr>
        <p:blipFill>
          <a:blip r:embed="rId2"/>
          <a:stretch>
            <a:fillRect/>
          </a:stretch>
        </p:blipFill>
        <p:spPr>
          <a:xfrm>
            <a:off x="734437" y="862230"/>
            <a:ext cx="4123726" cy="980358"/>
          </a:xfrm>
          <a:prstGeom prst="rect">
            <a:avLst/>
          </a:prstGeom>
        </p:spPr>
      </p:pic>
      <p:sp>
        <p:nvSpPr>
          <p:cNvPr id="8" name="文本框 7">
            <a:extLst>
              <a:ext uri="{FF2B5EF4-FFF2-40B4-BE49-F238E27FC236}">
                <a16:creationId xmlns:a16="http://schemas.microsoft.com/office/drawing/2014/main" id="{84107115-EA3E-4E05-9D28-F951162E71E4}"/>
              </a:ext>
            </a:extLst>
          </p:cNvPr>
          <p:cNvSpPr txBox="1"/>
          <p:nvPr/>
        </p:nvSpPr>
        <p:spPr>
          <a:xfrm>
            <a:off x="563804" y="1934168"/>
            <a:ext cx="8343623" cy="369332"/>
          </a:xfrm>
          <a:prstGeom prst="rect">
            <a:avLst/>
          </a:prstGeom>
          <a:noFill/>
        </p:spPr>
        <p:txBody>
          <a:bodyPr wrap="square" rtlCol="0">
            <a:spAutoFit/>
          </a:bodyPr>
          <a:lstStyle/>
          <a:p>
            <a:r>
              <a:rPr lang="en-US" altLang="zh-CN" dirty="0"/>
              <a:t>4 ./Nachos  –f  </a:t>
            </a:r>
            <a:r>
              <a:rPr lang="zh-CN" altLang="en-US" dirty="0"/>
              <a:t>将</a:t>
            </a:r>
            <a:r>
              <a:rPr lang="en-US" altLang="zh-CN" dirty="0"/>
              <a:t>format</a:t>
            </a:r>
            <a:r>
              <a:rPr lang="zh-CN" altLang="en-US" dirty="0"/>
              <a:t>标志位设置为</a:t>
            </a:r>
            <a:r>
              <a:rPr lang="en-US" altLang="zh-CN" dirty="0"/>
              <a:t>true</a:t>
            </a:r>
            <a:r>
              <a:rPr lang="zh-CN" altLang="en-US" dirty="0"/>
              <a:t>，即初始化</a:t>
            </a:r>
            <a:r>
              <a:rPr lang="en-US" altLang="zh-CN" dirty="0"/>
              <a:t>nachos</a:t>
            </a:r>
            <a:r>
              <a:rPr lang="zh-CN" altLang="en-US" dirty="0"/>
              <a:t>文件系统</a:t>
            </a:r>
          </a:p>
        </p:txBody>
      </p:sp>
      <p:pic>
        <p:nvPicPr>
          <p:cNvPr id="9" name="图片 8">
            <a:extLst>
              <a:ext uri="{FF2B5EF4-FFF2-40B4-BE49-F238E27FC236}">
                <a16:creationId xmlns:a16="http://schemas.microsoft.com/office/drawing/2014/main" id="{2C5309FD-2F5F-4762-B6D1-5849B6D74513}"/>
              </a:ext>
            </a:extLst>
          </p:cNvPr>
          <p:cNvPicPr>
            <a:picLocks noChangeAspect="1"/>
          </p:cNvPicPr>
          <p:nvPr/>
        </p:nvPicPr>
        <p:blipFill>
          <a:blip r:embed="rId3"/>
          <a:stretch>
            <a:fillRect/>
          </a:stretch>
        </p:blipFill>
        <p:spPr>
          <a:xfrm>
            <a:off x="1024957" y="2393359"/>
            <a:ext cx="3833207" cy="970036"/>
          </a:xfrm>
          <a:prstGeom prst="rect">
            <a:avLst/>
          </a:prstGeom>
        </p:spPr>
      </p:pic>
      <p:sp>
        <p:nvSpPr>
          <p:cNvPr id="10" name="文本框 9">
            <a:extLst>
              <a:ext uri="{FF2B5EF4-FFF2-40B4-BE49-F238E27FC236}">
                <a16:creationId xmlns:a16="http://schemas.microsoft.com/office/drawing/2014/main" id="{C010E283-8F4B-425F-9502-8ADE1AA611EE}"/>
              </a:ext>
            </a:extLst>
          </p:cNvPr>
          <p:cNvSpPr txBox="1"/>
          <p:nvPr/>
        </p:nvSpPr>
        <p:spPr>
          <a:xfrm>
            <a:off x="563804" y="3467018"/>
            <a:ext cx="8343623" cy="369332"/>
          </a:xfrm>
          <a:prstGeom prst="rect">
            <a:avLst/>
          </a:prstGeom>
          <a:noFill/>
        </p:spPr>
        <p:txBody>
          <a:bodyPr wrap="square" rtlCol="0">
            <a:spAutoFit/>
          </a:bodyPr>
          <a:lstStyle/>
          <a:p>
            <a:r>
              <a:rPr lang="en-US" altLang="zh-CN" dirty="0"/>
              <a:t>5 ./Nachos  –n /-e /-m  </a:t>
            </a:r>
            <a:r>
              <a:rPr lang="zh-CN" altLang="en-US" dirty="0"/>
              <a:t>初始化</a:t>
            </a:r>
            <a:r>
              <a:rPr lang="en-US" altLang="zh-CN" dirty="0"/>
              <a:t>nachos Networks</a:t>
            </a:r>
            <a:r>
              <a:rPr lang="zh-CN" altLang="en-US" dirty="0"/>
              <a:t>（略过）</a:t>
            </a:r>
          </a:p>
        </p:txBody>
      </p:sp>
      <p:pic>
        <p:nvPicPr>
          <p:cNvPr id="11" name="图片 10">
            <a:extLst>
              <a:ext uri="{FF2B5EF4-FFF2-40B4-BE49-F238E27FC236}">
                <a16:creationId xmlns:a16="http://schemas.microsoft.com/office/drawing/2014/main" id="{7B7E7A75-FDB8-461C-8C72-88F9478E8B91}"/>
              </a:ext>
            </a:extLst>
          </p:cNvPr>
          <p:cNvPicPr>
            <a:picLocks noChangeAspect="1"/>
          </p:cNvPicPr>
          <p:nvPr/>
        </p:nvPicPr>
        <p:blipFill>
          <a:blip r:embed="rId4"/>
          <a:stretch>
            <a:fillRect/>
          </a:stretch>
        </p:blipFill>
        <p:spPr>
          <a:xfrm>
            <a:off x="940116" y="3904213"/>
            <a:ext cx="3509336" cy="2474379"/>
          </a:xfrm>
          <a:prstGeom prst="rect">
            <a:avLst/>
          </a:prstGeom>
        </p:spPr>
      </p:pic>
    </p:spTree>
    <p:extLst>
      <p:ext uri="{BB962C8B-B14F-4D97-AF65-F5344CB8AC3E}">
        <p14:creationId xmlns:p14="http://schemas.microsoft.com/office/powerpoint/2010/main" val="2595071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094A1-3DC4-491C-8774-C57A01151808}"/>
              </a:ext>
            </a:extLst>
          </p:cNvPr>
          <p:cNvSpPr>
            <a:spLocks noGrp="1"/>
          </p:cNvSpPr>
          <p:nvPr>
            <p:ph type="title"/>
          </p:nvPr>
        </p:nvSpPr>
        <p:spPr/>
        <p:txBody>
          <a:bodyPr/>
          <a:lstStyle/>
          <a:p>
            <a:r>
              <a:rPr lang="en-US" altLang="zh-CN" dirty="0"/>
              <a:t>Nachos</a:t>
            </a:r>
            <a:r>
              <a:rPr lang="zh-CN" altLang="en-US" dirty="0"/>
              <a:t>命令全集：</a:t>
            </a:r>
          </a:p>
        </p:txBody>
      </p:sp>
      <p:pic>
        <p:nvPicPr>
          <p:cNvPr id="4" name="图片 3">
            <a:extLst>
              <a:ext uri="{FF2B5EF4-FFF2-40B4-BE49-F238E27FC236}">
                <a16:creationId xmlns:a16="http://schemas.microsoft.com/office/drawing/2014/main" id="{FD3D3AEE-AA21-4786-B640-0A70A532183E}"/>
              </a:ext>
            </a:extLst>
          </p:cNvPr>
          <p:cNvPicPr>
            <a:picLocks noChangeAspect="1"/>
          </p:cNvPicPr>
          <p:nvPr/>
        </p:nvPicPr>
        <p:blipFill>
          <a:blip r:embed="rId2"/>
          <a:stretch>
            <a:fillRect/>
          </a:stretch>
        </p:blipFill>
        <p:spPr>
          <a:xfrm>
            <a:off x="1832128" y="1421450"/>
            <a:ext cx="6001545" cy="4975436"/>
          </a:xfrm>
          <a:prstGeom prst="rect">
            <a:avLst/>
          </a:prstGeom>
        </p:spPr>
      </p:pic>
    </p:spTree>
    <p:extLst>
      <p:ext uri="{BB962C8B-B14F-4D97-AF65-F5344CB8AC3E}">
        <p14:creationId xmlns:p14="http://schemas.microsoft.com/office/powerpoint/2010/main" val="159067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70AFE8-A6F9-4E9B-83C7-A9B096974AC0}"/>
              </a:ext>
            </a:extLst>
          </p:cNvPr>
          <p:cNvSpPr>
            <a:spLocks noGrp="1"/>
          </p:cNvSpPr>
          <p:nvPr>
            <p:ph type="title"/>
          </p:nvPr>
        </p:nvSpPr>
        <p:spPr>
          <a:xfrm>
            <a:off x="1205783" y="2255279"/>
            <a:ext cx="8596668" cy="1320800"/>
          </a:xfrm>
        </p:spPr>
        <p:txBody>
          <a:bodyPr>
            <a:normAutofit fontScale="90000"/>
          </a:bodyPr>
          <a:lstStyle/>
          <a:p>
            <a:pPr algn="ctr"/>
            <a:r>
              <a:rPr lang="zh-CN" altLang="en-US" dirty="0"/>
              <a:t>第四部分：数据结构初始化</a:t>
            </a:r>
            <a:r>
              <a:rPr lang="en-US" altLang="zh-CN" dirty="0"/>
              <a:t>**</a:t>
            </a:r>
            <a:br>
              <a:rPr lang="en-US" altLang="zh-CN" dirty="0"/>
            </a:br>
            <a:br>
              <a:rPr lang="en-US" altLang="zh-CN" dirty="0"/>
            </a:br>
            <a:br>
              <a:rPr lang="en-US" altLang="zh-CN" dirty="0"/>
            </a:br>
            <a:endParaRPr lang="zh-CN" altLang="en-US" dirty="0"/>
          </a:p>
        </p:txBody>
      </p:sp>
    </p:spTree>
    <p:extLst>
      <p:ext uri="{BB962C8B-B14F-4D97-AF65-F5344CB8AC3E}">
        <p14:creationId xmlns:p14="http://schemas.microsoft.com/office/powerpoint/2010/main" val="342858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444957" y="257181"/>
            <a:ext cx="7572140" cy="539885"/>
          </a:xfrm>
        </p:spPr>
        <p:txBody>
          <a:bodyPr>
            <a:normAutofit/>
          </a:bodyPr>
          <a:lstStyle/>
          <a:p>
            <a:r>
              <a:rPr lang="en-US" altLang="zh-CN" sz="2800" dirty="0"/>
              <a:t>1.DebugInit(</a:t>
            </a:r>
            <a:r>
              <a:rPr lang="en-US" altLang="zh-CN" sz="2800" dirty="0" err="1"/>
              <a:t>debugArgs</a:t>
            </a:r>
            <a:r>
              <a:rPr lang="en-US" altLang="zh-CN" sz="2800" dirty="0"/>
              <a:t>)  </a:t>
            </a:r>
            <a:r>
              <a:rPr lang="zh-CN" altLang="en-US" sz="2800" dirty="0"/>
              <a:t>设置</a:t>
            </a:r>
            <a:r>
              <a:rPr lang="en-US" altLang="zh-CN" sz="2800" dirty="0"/>
              <a:t>debug</a:t>
            </a:r>
            <a:r>
              <a:rPr lang="zh-CN" altLang="en-US" sz="2800" dirty="0"/>
              <a:t>信息：</a:t>
            </a:r>
            <a:r>
              <a:rPr lang="en-US" altLang="zh-CN" sz="2800" dirty="0"/>
              <a:t> </a:t>
            </a: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701885" y="942380"/>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86EE2C2-CCE0-4ED8-A0BF-170F0AA5E2C2}"/>
              </a:ext>
            </a:extLst>
          </p:cNvPr>
          <p:cNvSpPr txBox="1"/>
          <p:nvPr/>
        </p:nvSpPr>
        <p:spPr>
          <a:xfrm>
            <a:off x="961534" y="1229356"/>
            <a:ext cx="6429080" cy="369332"/>
          </a:xfrm>
          <a:prstGeom prst="rect">
            <a:avLst/>
          </a:prstGeom>
          <a:noFill/>
        </p:spPr>
        <p:txBody>
          <a:bodyPr wrap="square" rtlCol="0">
            <a:spAutoFit/>
          </a:bodyPr>
          <a:lstStyle/>
          <a:p>
            <a:r>
              <a:rPr lang="zh-CN" altLang="en-US" dirty="0"/>
              <a:t>全局变量：</a:t>
            </a:r>
            <a:r>
              <a:rPr lang="en-US" altLang="zh-CN" dirty="0"/>
              <a:t>char *</a:t>
            </a:r>
            <a:r>
              <a:rPr lang="en-US" altLang="zh-CN" dirty="0" err="1"/>
              <a:t>enableFlags</a:t>
            </a:r>
            <a:r>
              <a:rPr lang="en-US" altLang="zh-CN" dirty="0"/>
              <a:t>   nachos</a:t>
            </a:r>
            <a:r>
              <a:rPr lang="zh-CN" altLang="en-US" dirty="0"/>
              <a:t>系统的</a:t>
            </a:r>
            <a:r>
              <a:rPr lang="en-US" altLang="zh-CN" dirty="0"/>
              <a:t>debug</a:t>
            </a:r>
            <a:r>
              <a:rPr lang="zh-CN" altLang="en-US" dirty="0"/>
              <a:t>标识</a:t>
            </a:r>
          </a:p>
        </p:txBody>
      </p:sp>
      <p:pic>
        <p:nvPicPr>
          <p:cNvPr id="13" name="图片 12">
            <a:extLst>
              <a:ext uri="{FF2B5EF4-FFF2-40B4-BE49-F238E27FC236}">
                <a16:creationId xmlns:a16="http://schemas.microsoft.com/office/drawing/2014/main" id="{FE347D10-04B5-45D2-8382-492D009D8F81}"/>
              </a:ext>
            </a:extLst>
          </p:cNvPr>
          <p:cNvPicPr/>
          <p:nvPr/>
        </p:nvPicPr>
        <p:blipFill>
          <a:blip r:embed="rId2"/>
          <a:stretch>
            <a:fillRect/>
          </a:stretch>
        </p:blipFill>
        <p:spPr>
          <a:xfrm>
            <a:off x="1077840" y="3222488"/>
            <a:ext cx="6306374" cy="2782223"/>
          </a:xfrm>
          <a:prstGeom prst="rect">
            <a:avLst/>
          </a:prstGeom>
        </p:spPr>
      </p:pic>
      <p:sp>
        <p:nvSpPr>
          <p:cNvPr id="5" name="矩形 4">
            <a:extLst>
              <a:ext uri="{FF2B5EF4-FFF2-40B4-BE49-F238E27FC236}">
                <a16:creationId xmlns:a16="http://schemas.microsoft.com/office/drawing/2014/main" id="{1C679350-2F7F-440D-AB82-16CD9BC94E29}"/>
              </a:ext>
            </a:extLst>
          </p:cNvPr>
          <p:cNvSpPr/>
          <p:nvPr/>
        </p:nvSpPr>
        <p:spPr>
          <a:xfrm>
            <a:off x="588763" y="1793632"/>
            <a:ext cx="7245894" cy="646331"/>
          </a:xfrm>
          <a:prstGeom prst="rect">
            <a:avLst/>
          </a:prstGeom>
        </p:spPr>
        <p:txBody>
          <a:bodyPr wrap="none">
            <a:spAutoFit/>
          </a:bodyPr>
          <a:lstStyle/>
          <a:p>
            <a:r>
              <a:rPr lang="en-US" altLang="zh-CN" dirty="0" err="1">
                <a:latin typeface="宋体" panose="02010600030101010101" pitchFamily="2" charset="-122"/>
                <a:ea typeface="宋体" panose="02010600030101010101" pitchFamily="2" charset="-122"/>
              </a:rPr>
              <a:t>DebugInit</a:t>
            </a:r>
            <a:r>
              <a:rPr lang="zh-CN" altLang="en-US" dirty="0"/>
              <a:t>函数：</a:t>
            </a:r>
            <a:r>
              <a:rPr lang="zh-CN" altLang="zh-CN" dirty="0"/>
              <a:t>初始化以便只打印那些带有</a:t>
            </a:r>
            <a:r>
              <a:rPr lang="en-US" altLang="zh-CN" dirty="0" err="1"/>
              <a:t>flaglist</a:t>
            </a:r>
            <a:r>
              <a:rPr lang="zh-CN" altLang="zh-CN" dirty="0"/>
              <a:t>标记的</a:t>
            </a:r>
            <a:r>
              <a:rPr lang="en-US" altLang="zh-CN" dirty="0"/>
              <a:t>DEBUG</a:t>
            </a:r>
            <a:r>
              <a:rPr lang="zh-CN" altLang="zh-CN" dirty="0"/>
              <a:t>信息</a:t>
            </a:r>
          </a:p>
          <a:p>
            <a:endParaRPr lang="zh-CN" altLang="en-US" dirty="0"/>
          </a:p>
        </p:txBody>
      </p:sp>
      <p:sp>
        <p:nvSpPr>
          <p:cNvPr id="18" name="矩形 17">
            <a:extLst>
              <a:ext uri="{FF2B5EF4-FFF2-40B4-BE49-F238E27FC236}">
                <a16:creationId xmlns:a16="http://schemas.microsoft.com/office/drawing/2014/main" id="{4E39FBB7-C1CB-4AC6-BEF8-4511F3DBFAD1}"/>
              </a:ext>
            </a:extLst>
          </p:cNvPr>
          <p:cNvSpPr/>
          <p:nvPr/>
        </p:nvSpPr>
        <p:spPr>
          <a:xfrm>
            <a:off x="835431" y="2225922"/>
            <a:ext cx="4059125" cy="369332"/>
          </a:xfrm>
          <a:prstGeom prst="rect">
            <a:avLst/>
          </a:prstGeom>
        </p:spPr>
        <p:txBody>
          <a:bodyPr wrap="none">
            <a:spAutoFit/>
          </a:bodyPr>
          <a:lstStyle/>
          <a:p>
            <a:r>
              <a:rPr lang="en-US" altLang="zh-CN" dirty="0">
                <a:latin typeface="宋体" panose="02010600030101010101" pitchFamily="2" charset="-122"/>
                <a:ea typeface="宋体" panose="02010600030101010101" pitchFamily="2" charset="-122"/>
              </a:rPr>
              <a:t>input</a:t>
            </a:r>
            <a:r>
              <a:rPr lang="zh-CN" altLang="en-US" dirty="0"/>
              <a:t>：</a:t>
            </a:r>
            <a:r>
              <a:rPr lang="en-US" altLang="zh-CN" dirty="0" err="1"/>
              <a:t>debugArgs</a:t>
            </a:r>
            <a:r>
              <a:rPr lang="en-US" altLang="zh-CN" dirty="0"/>
              <a:t>   </a:t>
            </a:r>
            <a:r>
              <a:rPr lang="en-US" altLang="zh-CN" dirty="0" err="1"/>
              <a:t>debugflags</a:t>
            </a:r>
            <a:r>
              <a:rPr lang="zh-CN" altLang="en-US" dirty="0"/>
              <a:t>字符串</a:t>
            </a:r>
          </a:p>
        </p:txBody>
      </p:sp>
      <p:sp>
        <p:nvSpPr>
          <p:cNvPr id="19" name="矩形 18">
            <a:extLst>
              <a:ext uri="{FF2B5EF4-FFF2-40B4-BE49-F238E27FC236}">
                <a16:creationId xmlns:a16="http://schemas.microsoft.com/office/drawing/2014/main" id="{5AB039BC-D2F7-43F3-9FBA-A76C73C789BB}"/>
              </a:ext>
            </a:extLst>
          </p:cNvPr>
          <p:cNvSpPr/>
          <p:nvPr/>
        </p:nvSpPr>
        <p:spPr>
          <a:xfrm>
            <a:off x="835430" y="2638350"/>
            <a:ext cx="4192173" cy="369332"/>
          </a:xfrm>
          <a:prstGeom prst="rect">
            <a:avLst/>
          </a:prstGeom>
        </p:spPr>
        <p:txBody>
          <a:bodyPr wrap="none">
            <a:spAutoFit/>
          </a:bodyPr>
          <a:lstStyle/>
          <a:p>
            <a:r>
              <a:rPr lang="en-US" altLang="zh-CN" dirty="0">
                <a:latin typeface="宋体" panose="02010600030101010101" pitchFamily="2" charset="-122"/>
                <a:ea typeface="宋体" panose="02010600030101010101" pitchFamily="2" charset="-122"/>
              </a:rPr>
              <a:t>doing</a:t>
            </a:r>
            <a:r>
              <a:rPr lang="zh-CN" altLang="en-US" dirty="0"/>
              <a:t>：将</a:t>
            </a:r>
            <a:r>
              <a:rPr lang="en-US" altLang="zh-CN" dirty="0" err="1"/>
              <a:t>enableFlags</a:t>
            </a:r>
            <a:r>
              <a:rPr lang="zh-CN" altLang="en-US" dirty="0"/>
              <a:t>设置为</a:t>
            </a:r>
            <a:r>
              <a:rPr lang="en-US" altLang="zh-CN" dirty="0" err="1"/>
              <a:t>debugArgs</a:t>
            </a:r>
            <a:endParaRPr lang="zh-CN" altLang="en-US" dirty="0"/>
          </a:p>
        </p:txBody>
      </p:sp>
    </p:spTree>
    <p:extLst>
      <p:ext uri="{BB962C8B-B14F-4D97-AF65-F5344CB8AC3E}">
        <p14:creationId xmlns:p14="http://schemas.microsoft.com/office/powerpoint/2010/main" val="401227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444957" y="257181"/>
            <a:ext cx="7572140" cy="539885"/>
          </a:xfrm>
        </p:spPr>
        <p:txBody>
          <a:bodyPr>
            <a:normAutofit/>
          </a:bodyPr>
          <a:lstStyle/>
          <a:p>
            <a:r>
              <a:rPr lang="en-US" altLang="zh-CN" sz="2800" dirty="0"/>
              <a:t> </a:t>
            </a:r>
            <a:r>
              <a:rPr lang="zh-CN" altLang="en-US" sz="2800" dirty="0"/>
              <a:t>基于</a:t>
            </a:r>
            <a:r>
              <a:rPr lang="en-US" altLang="zh-CN" sz="2800" dirty="0" err="1"/>
              <a:t>enableFlags</a:t>
            </a:r>
            <a:r>
              <a:rPr lang="zh-CN" altLang="en-US" sz="2800" dirty="0"/>
              <a:t>的</a:t>
            </a:r>
            <a:r>
              <a:rPr lang="en-US" altLang="zh-CN" sz="2800" dirty="0"/>
              <a:t>nachos debug</a:t>
            </a:r>
            <a:r>
              <a:rPr lang="zh-CN" altLang="en-US" sz="2800" dirty="0"/>
              <a:t>机制：</a:t>
            </a:r>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701885" y="942380"/>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91A43BB8-6DA2-482F-9759-26F6346B4F58}"/>
              </a:ext>
            </a:extLst>
          </p:cNvPr>
          <p:cNvSpPr/>
          <p:nvPr/>
        </p:nvSpPr>
        <p:spPr>
          <a:xfrm>
            <a:off x="444957" y="1245851"/>
            <a:ext cx="4657044" cy="369332"/>
          </a:xfrm>
          <a:prstGeom prst="rect">
            <a:avLst/>
          </a:prstGeom>
        </p:spPr>
        <p:txBody>
          <a:bodyPr wrap="none">
            <a:spAutoFit/>
          </a:bodyPr>
          <a:lstStyle/>
          <a:p>
            <a:r>
              <a:rPr lang="en-US" altLang="zh-CN" dirty="0">
                <a:sym typeface="Segoe UI Emoji" panose="020B0502040204020203" pitchFamily="34" charset="0"/>
              </a:rPr>
              <a:t>❤</a:t>
            </a:r>
            <a:r>
              <a:rPr lang="en-US" altLang="zh-CN" kern="0" dirty="0">
                <a:latin typeface="宋体" panose="02010600030101010101" pitchFamily="2" charset="-122"/>
                <a:ea typeface="等线" panose="02010600030101010101" pitchFamily="2" charset="-122"/>
                <a:cs typeface="宋体" panose="02010600030101010101" pitchFamily="2" charset="-122"/>
              </a:rPr>
              <a:t>bool </a:t>
            </a:r>
            <a:r>
              <a:rPr lang="en-US" altLang="zh-CN" b="1" kern="0" dirty="0" err="1">
                <a:latin typeface="宋体" panose="02010600030101010101" pitchFamily="2" charset="-122"/>
                <a:ea typeface="等线" panose="02010600030101010101" pitchFamily="2" charset="-122"/>
                <a:cs typeface="宋体" panose="02010600030101010101" pitchFamily="2" charset="-122"/>
              </a:rPr>
              <a:t>DebugIsEnabled</a:t>
            </a:r>
            <a:r>
              <a:rPr lang="en-US" altLang="zh-CN" b="1" kern="0" dirty="0">
                <a:latin typeface="宋体" panose="02010600030101010101" pitchFamily="2" charset="-122"/>
                <a:ea typeface="等线" panose="02010600030101010101" pitchFamily="2" charset="-122"/>
                <a:cs typeface="宋体" panose="02010600030101010101" pitchFamily="2" charset="-122"/>
              </a:rPr>
              <a:t>(char flag)</a:t>
            </a:r>
            <a:r>
              <a:rPr lang="zh-CN" altLang="zh-CN" b="1" kern="0" dirty="0">
                <a:latin typeface="等线" panose="02010600030101010101" pitchFamily="2" charset="-122"/>
                <a:ea typeface="宋体" panose="02010600030101010101" pitchFamily="2" charset="-122"/>
                <a:cs typeface="宋体" panose="02010600030101010101" pitchFamily="2" charset="-122"/>
              </a:rPr>
              <a:t>函数：</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F9DCB01F-C628-4DFE-B7B6-2E4F0799964C}"/>
              </a:ext>
            </a:extLst>
          </p:cNvPr>
          <p:cNvPicPr/>
          <p:nvPr/>
        </p:nvPicPr>
        <p:blipFill>
          <a:blip r:embed="rId2"/>
          <a:stretch>
            <a:fillRect/>
          </a:stretch>
        </p:blipFill>
        <p:spPr>
          <a:xfrm>
            <a:off x="444957" y="1784257"/>
            <a:ext cx="5044641" cy="1816781"/>
          </a:xfrm>
          <a:prstGeom prst="rect">
            <a:avLst/>
          </a:prstGeom>
        </p:spPr>
      </p:pic>
      <p:sp>
        <p:nvSpPr>
          <p:cNvPr id="6" name="文本框 5">
            <a:extLst>
              <a:ext uri="{FF2B5EF4-FFF2-40B4-BE49-F238E27FC236}">
                <a16:creationId xmlns:a16="http://schemas.microsoft.com/office/drawing/2014/main" id="{2AF086BF-BC28-40A0-A53B-5F2455382F48}"/>
              </a:ext>
            </a:extLst>
          </p:cNvPr>
          <p:cNvSpPr txBox="1"/>
          <p:nvPr/>
        </p:nvSpPr>
        <p:spPr>
          <a:xfrm>
            <a:off x="1178351" y="4218897"/>
            <a:ext cx="3648173" cy="369332"/>
          </a:xfrm>
          <a:prstGeom prst="rect">
            <a:avLst/>
          </a:prstGeom>
          <a:noFill/>
        </p:spPr>
        <p:txBody>
          <a:bodyPr wrap="square" rtlCol="0">
            <a:spAutoFit/>
          </a:bodyPr>
          <a:lstStyle/>
          <a:p>
            <a:r>
              <a:rPr lang="en-US" altLang="zh-CN" dirty="0"/>
              <a:t>Input</a:t>
            </a:r>
            <a:r>
              <a:rPr lang="zh-CN" altLang="en-US" dirty="0"/>
              <a:t>：一个标识字符</a:t>
            </a:r>
            <a:r>
              <a:rPr lang="en-US" altLang="zh-CN" dirty="0"/>
              <a:t>flag</a:t>
            </a:r>
            <a:endParaRPr lang="zh-CN" altLang="en-US" dirty="0"/>
          </a:p>
        </p:txBody>
      </p:sp>
      <p:sp>
        <p:nvSpPr>
          <p:cNvPr id="12" name="文本框 11">
            <a:extLst>
              <a:ext uri="{FF2B5EF4-FFF2-40B4-BE49-F238E27FC236}">
                <a16:creationId xmlns:a16="http://schemas.microsoft.com/office/drawing/2014/main" id="{70BEE7D4-EF29-4E58-942E-FEC2FB1D21DE}"/>
              </a:ext>
            </a:extLst>
          </p:cNvPr>
          <p:cNvSpPr txBox="1"/>
          <p:nvPr/>
        </p:nvSpPr>
        <p:spPr>
          <a:xfrm>
            <a:off x="1168924" y="4679585"/>
            <a:ext cx="4157220" cy="2031325"/>
          </a:xfrm>
          <a:prstGeom prst="rect">
            <a:avLst/>
          </a:prstGeom>
          <a:noFill/>
        </p:spPr>
        <p:txBody>
          <a:bodyPr wrap="square" rtlCol="0">
            <a:spAutoFit/>
          </a:bodyPr>
          <a:lstStyle/>
          <a:p>
            <a:r>
              <a:rPr lang="en-US" altLang="zh-CN" dirty="0"/>
              <a:t>output</a:t>
            </a:r>
            <a:r>
              <a:rPr lang="zh-CN" altLang="en-US" dirty="0"/>
              <a:t>：</a:t>
            </a:r>
            <a:endParaRPr lang="en-US" altLang="zh-CN" dirty="0"/>
          </a:p>
          <a:p>
            <a:r>
              <a:rPr lang="en-US" altLang="zh-CN" dirty="0"/>
              <a:t>    true </a:t>
            </a:r>
            <a:r>
              <a:rPr lang="zh-CN" altLang="en-US" dirty="0"/>
              <a:t>：</a:t>
            </a:r>
            <a:r>
              <a:rPr lang="en-US" altLang="zh-CN" dirty="0"/>
              <a:t>flag</a:t>
            </a:r>
            <a:r>
              <a:rPr lang="zh-CN" altLang="en-US" dirty="0"/>
              <a:t>在</a:t>
            </a:r>
            <a:r>
              <a:rPr lang="en-US" altLang="zh-CN" dirty="0" err="1"/>
              <a:t>enableFlags</a:t>
            </a:r>
            <a:r>
              <a:rPr lang="zh-CN" altLang="en-US" dirty="0"/>
              <a:t>字符串中</a:t>
            </a:r>
            <a:endParaRPr lang="en-US" altLang="zh-CN" dirty="0"/>
          </a:p>
          <a:p>
            <a:r>
              <a:rPr lang="en-US" altLang="zh-CN" dirty="0"/>
              <a:t>    false</a:t>
            </a:r>
            <a:r>
              <a:rPr lang="zh-CN" altLang="en-US" dirty="0"/>
              <a:t>：</a:t>
            </a:r>
            <a:r>
              <a:rPr lang="en-US" altLang="zh-CN" dirty="0"/>
              <a:t>flag</a:t>
            </a:r>
            <a:r>
              <a:rPr lang="zh-CN" altLang="en-US" dirty="0"/>
              <a:t>不在</a:t>
            </a:r>
            <a:r>
              <a:rPr lang="en-US" altLang="zh-CN" dirty="0" err="1"/>
              <a:t>enableFlags</a:t>
            </a:r>
            <a:r>
              <a:rPr lang="zh-CN" altLang="en-US" dirty="0"/>
              <a:t>字符串中</a:t>
            </a:r>
            <a:endParaRPr lang="en-US" altLang="zh-CN" dirty="0"/>
          </a:p>
          <a:p>
            <a:endParaRPr lang="en-US" altLang="zh-CN" dirty="0"/>
          </a:p>
          <a:p>
            <a:r>
              <a:rPr lang="en-US" altLang="zh-CN" dirty="0"/>
              <a:t>Ps</a:t>
            </a:r>
            <a:r>
              <a:rPr lang="zh-CN" altLang="en-US" dirty="0"/>
              <a:t>：</a:t>
            </a:r>
            <a:r>
              <a:rPr lang="en-US" altLang="zh-CN" dirty="0"/>
              <a:t> </a:t>
            </a:r>
            <a:r>
              <a:rPr lang="en-US" altLang="zh-CN" dirty="0" err="1"/>
              <a:t>enableFlags</a:t>
            </a:r>
            <a:r>
              <a:rPr lang="zh-CN" altLang="en-US" dirty="0"/>
              <a:t>是</a:t>
            </a:r>
            <a:r>
              <a:rPr lang="en-US" altLang="zh-CN" dirty="0"/>
              <a:t>’+’</a:t>
            </a:r>
            <a:r>
              <a:rPr lang="zh-CN" altLang="en-US" dirty="0"/>
              <a:t>时表示允许所有的</a:t>
            </a:r>
            <a:r>
              <a:rPr lang="en-US" altLang="zh-CN" dirty="0"/>
              <a:t>debug</a:t>
            </a:r>
            <a:r>
              <a:rPr lang="zh-CN" altLang="en-US" dirty="0"/>
              <a:t>标识</a:t>
            </a:r>
            <a:r>
              <a:rPr lang="en-US" altLang="zh-CN" dirty="0"/>
              <a:t>flag</a:t>
            </a:r>
            <a:r>
              <a:rPr lang="zh-CN" altLang="en-US" dirty="0"/>
              <a:t>，都返回</a:t>
            </a:r>
            <a:r>
              <a:rPr lang="en-US" altLang="zh-CN" dirty="0"/>
              <a:t>true</a:t>
            </a:r>
          </a:p>
          <a:p>
            <a:endParaRPr lang="zh-CN" altLang="en-US" dirty="0"/>
          </a:p>
        </p:txBody>
      </p:sp>
      <p:sp>
        <p:nvSpPr>
          <p:cNvPr id="8" name="文本框 7">
            <a:extLst>
              <a:ext uri="{FF2B5EF4-FFF2-40B4-BE49-F238E27FC236}">
                <a16:creationId xmlns:a16="http://schemas.microsoft.com/office/drawing/2014/main" id="{82CCB674-F30F-423D-BEF9-F2F48A16764E}"/>
              </a:ext>
            </a:extLst>
          </p:cNvPr>
          <p:cNvSpPr txBox="1"/>
          <p:nvPr/>
        </p:nvSpPr>
        <p:spPr>
          <a:xfrm>
            <a:off x="5749050" y="1973117"/>
            <a:ext cx="4779390" cy="1477328"/>
          </a:xfrm>
          <a:prstGeom prst="rect">
            <a:avLst/>
          </a:prstGeom>
          <a:noFill/>
        </p:spPr>
        <p:txBody>
          <a:bodyPr wrap="square" rtlCol="0">
            <a:spAutoFit/>
          </a:bodyPr>
          <a:lstStyle/>
          <a:p>
            <a:r>
              <a:rPr lang="en-US" altLang="zh-CN" dirty="0" err="1"/>
              <a:t>Eg</a:t>
            </a:r>
            <a:r>
              <a:rPr lang="zh-CN" altLang="en-US" kern="0" dirty="0">
                <a:latin typeface="宋体" panose="02010600030101010101" pitchFamily="2" charset="-122"/>
                <a:ea typeface="等线" panose="02010600030101010101" pitchFamily="2" charset="-122"/>
              </a:rPr>
              <a:t>：</a:t>
            </a:r>
            <a:r>
              <a:rPr lang="en-US" altLang="zh-CN" kern="0" dirty="0">
                <a:latin typeface="宋体" panose="02010600030101010101" pitchFamily="2" charset="-122"/>
                <a:ea typeface="等线" panose="02010600030101010101" pitchFamily="2" charset="-122"/>
              </a:rPr>
              <a:t> </a:t>
            </a:r>
            <a:r>
              <a:rPr lang="en-US" altLang="zh-CN" kern="0" dirty="0" err="1">
                <a:latin typeface="宋体" panose="02010600030101010101" pitchFamily="2" charset="-122"/>
                <a:ea typeface="等线" panose="02010600030101010101" pitchFamily="2" charset="-122"/>
              </a:rPr>
              <a:t>enableFlags</a:t>
            </a:r>
            <a:r>
              <a:rPr lang="en-US" altLang="zh-CN" kern="0" dirty="0">
                <a:latin typeface="宋体" panose="02010600030101010101" pitchFamily="2" charset="-122"/>
                <a:ea typeface="等线" panose="02010600030101010101" pitchFamily="2" charset="-122"/>
              </a:rPr>
              <a:t>=</a:t>
            </a:r>
            <a:r>
              <a:rPr lang="zh-CN" altLang="en-US" kern="0" dirty="0">
                <a:latin typeface="宋体" panose="02010600030101010101" pitchFamily="2" charset="-122"/>
                <a:ea typeface="等线" panose="02010600030101010101" pitchFamily="2" charset="-122"/>
              </a:rPr>
              <a:t>“</a:t>
            </a:r>
            <a:r>
              <a:rPr lang="en-US" altLang="zh-CN" kern="0" dirty="0" err="1">
                <a:latin typeface="宋体" panose="02010600030101010101" pitchFamily="2" charset="-122"/>
                <a:ea typeface="等线" panose="02010600030101010101" pitchFamily="2" charset="-122"/>
              </a:rPr>
              <a:t>flr</a:t>
            </a:r>
            <a:r>
              <a:rPr lang="zh-CN" altLang="en-US" kern="0" dirty="0">
                <a:latin typeface="宋体" panose="02010600030101010101" pitchFamily="2" charset="-122"/>
                <a:ea typeface="等线" panose="02010600030101010101" pitchFamily="2" charset="-122"/>
              </a:rPr>
              <a:t>”</a:t>
            </a:r>
            <a:r>
              <a:rPr lang="en-US" altLang="zh-CN" kern="0" dirty="0">
                <a:latin typeface="宋体" panose="02010600030101010101" pitchFamily="2" charset="-122"/>
                <a:ea typeface="等线" panose="02010600030101010101" pitchFamily="2" charset="-122"/>
              </a:rPr>
              <a:t>;</a:t>
            </a:r>
          </a:p>
          <a:p>
            <a:endParaRPr lang="en-US" altLang="zh-CN" kern="0" dirty="0">
              <a:latin typeface="宋体" panose="02010600030101010101" pitchFamily="2" charset="-122"/>
              <a:ea typeface="等线" panose="02010600030101010101" pitchFamily="2" charset="-122"/>
            </a:endParaRPr>
          </a:p>
          <a:p>
            <a:r>
              <a:rPr lang="en-US" altLang="zh-CN" kern="0" dirty="0">
                <a:latin typeface="宋体" panose="02010600030101010101" pitchFamily="2" charset="-122"/>
                <a:ea typeface="等线" panose="02010600030101010101" pitchFamily="2" charset="-122"/>
              </a:rPr>
              <a:t>     Char a=‘</a:t>
            </a:r>
            <a:r>
              <a:rPr lang="en-US" altLang="zh-CN" kern="0" dirty="0" err="1">
                <a:latin typeface="宋体" panose="02010600030101010101" pitchFamily="2" charset="-122"/>
                <a:ea typeface="等线" panose="02010600030101010101" pitchFamily="2" charset="-122"/>
              </a:rPr>
              <a:t>i</a:t>
            </a:r>
            <a:r>
              <a:rPr lang="en-US" altLang="zh-CN" kern="0" dirty="0">
                <a:latin typeface="宋体" panose="02010600030101010101" pitchFamily="2" charset="-122"/>
                <a:ea typeface="等线" panose="02010600030101010101" pitchFamily="2" charset="-122"/>
              </a:rPr>
              <a:t>’;</a:t>
            </a:r>
          </a:p>
          <a:p>
            <a:endParaRPr lang="en-US" altLang="zh-CN" kern="0" dirty="0">
              <a:latin typeface="宋体" panose="02010600030101010101" pitchFamily="2" charset="-122"/>
              <a:ea typeface="等线" panose="02010600030101010101" pitchFamily="2" charset="-122"/>
            </a:endParaRPr>
          </a:p>
          <a:p>
            <a:r>
              <a:rPr lang="en-US" altLang="zh-CN" b="1" kern="0" dirty="0">
                <a:latin typeface="宋体" panose="02010600030101010101" pitchFamily="2" charset="-122"/>
                <a:ea typeface="等线" panose="02010600030101010101" pitchFamily="2" charset="-122"/>
                <a:cs typeface="宋体" panose="02010600030101010101" pitchFamily="2" charset="-122"/>
              </a:rPr>
              <a:t>     </a:t>
            </a:r>
            <a:r>
              <a:rPr lang="en-US" altLang="zh-CN" b="1" kern="0" dirty="0" err="1">
                <a:latin typeface="宋体" panose="02010600030101010101" pitchFamily="2" charset="-122"/>
                <a:ea typeface="等线" panose="02010600030101010101" pitchFamily="2" charset="-122"/>
                <a:cs typeface="宋体" panose="02010600030101010101" pitchFamily="2" charset="-122"/>
              </a:rPr>
              <a:t>DebugIsEnabled</a:t>
            </a:r>
            <a:r>
              <a:rPr lang="zh-CN" altLang="en-US" b="1" kern="0" dirty="0">
                <a:latin typeface="宋体" panose="02010600030101010101" pitchFamily="2" charset="-122"/>
                <a:ea typeface="等线" panose="02010600030101010101" pitchFamily="2" charset="-122"/>
                <a:cs typeface="宋体" panose="02010600030101010101" pitchFamily="2" charset="-122"/>
              </a:rPr>
              <a:t>（</a:t>
            </a:r>
            <a:r>
              <a:rPr lang="en-US" altLang="zh-CN" b="1" kern="0" dirty="0">
                <a:latin typeface="宋体" panose="02010600030101010101" pitchFamily="2" charset="-122"/>
                <a:ea typeface="等线" panose="02010600030101010101" pitchFamily="2" charset="-122"/>
                <a:cs typeface="宋体" panose="02010600030101010101" pitchFamily="2" charset="-122"/>
              </a:rPr>
              <a:t>a</a:t>
            </a:r>
            <a:r>
              <a:rPr lang="zh-CN" altLang="en-US" b="1" kern="0" dirty="0">
                <a:latin typeface="宋体" panose="02010600030101010101" pitchFamily="2" charset="-122"/>
                <a:ea typeface="等线" panose="02010600030101010101" pitchFamily="2" charset="-122"/>
                <a:cs typeface="宋体" panose="02010600030101010101" pitchFamily="2" charset="-122"/>
              </a:rPr>
              <a:t>）返回</a:t>
            </a:r>
            <a:r>
              <a:rPr lang="en-US" altLang="zh-CN" b="1" kern="0" dirty="0">
                <a:latin typeface="宋体" panose="02010600030101010101" pitchFamily="2" charset="-122"/>
                <a:ea typeface="等线" panose="02010600030101010101" pitchFamily="2" charset="-122"/>
                <a:cs typeface="宋体" panose="02010600030101010101" pitchFamily="2" charset="-122"/>
              </a:rPr>
              <a:t>false</a:t>
            </a:r>
            <a:endParaRPr lang="zh-CN" altLang="en-US" kern="0" dirty="0">
              <a:latin typeface="宋体"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3491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620FBD9-810E-45BA-A7EB-D24D362F8B81}"/>
              </a:ext>
            </a:extLst>
          </p:cNvPr>
          <p:cNvSpPr/>
          <p:nvPr/>
        </p:nvSpPr>
        <p:spPr>
          <a:xfrm>
            <a:off x="726853" y="784664"/>
            <a:ext cx="5867312" cy="369332"/>
          </a:xfrm>
          <a:prstGeom prst="rect">
            <a:avLst/>
          </a:prstGeom>
        </p:spPr>
        <p:txBody>
          <a:bodyPr wrap="none">
            <a:spAutoFit/>
          </a:bodyPr>
          <a:lstStyle/>
          <a:p>
            <a:r>
              <a:rPr lang="zh-CN" altLang="en-US" kern="0" dirty="0">
                <a:latin typeface="宋体" panose="02010600030101010101" pitchFamily="2" charset="-122"/>
                <a:ea typeface="等线" panose="02010600030101010101" pitchFamily="2" charset="-122"/>
                <a:cs typeface="宋体" panose="02010600030101010101" pitchFamily="2" charset="-122"/>
              </a:rPr>
              <a:t>❤</a:t>
            </a:r>
            <a:r>
              <a:rPr lang="en-US" altLang="zh-CN" b="1" kern="0" dirty="0">
                <a:latin typeface="宋体" panose="02010600030101010101" pitchFamily="2" charset="-122"/>
                <a:ea typeface="等线" panose="02010600030101010101" pitchFamily="2" charset="-122"/>
              </a:rPr>
              <a:t>void DEBUG(char flag, char *format, ...)</a:t>
            </a:r>
            <a:r>
              <a:rPr lang="zh-CN" altLang="zh-CN" b="1" kern="0" dirty="0">
                <a:latin typeface="宋体" panose="02010600030101010101" pitchFamily="2" charset="-122"/>
                <a:ea typeface="等线" panose="02010600030101010101" pitchFamily="2" charset="-122"/>
              </a:rPr>
              <a:t>函数</a:t>
            </a:r>
            <a:r>
              <a:rPr lang="zh-CN" altLang="en-US" b="1" kern="0" dirty="0">
                <a:latin typeface="宋体" panose="02010600030101010101" pitchFamily="2" charset="-122"/>
                <a:ea typeface="等线" panose="02010600030101010101" pitchFamily="2" charset="-122"/>
              </a:rPr>
              <a:t>：</a:t>
            </a:r>
            <a:endParaRPr lang="zh-CN" altLang="zh-CN" b="1" kern="0" dirty="0">
              <a:latin typeface="宋体"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4057108E-0080-4897-8C4B-91B2D1E07FED}"/>
              </a:ext>
            </a:extLst>
          </p:cNvPr>
          <p:cNvPicPr/>
          <p:nvPr/>
        </p:nvPicPr>
        <p:blipFill>
          <a:blip r:embed="rId2"/>
          <a:stretch>
            <a:fillRect/>
          </a:stretch>
        </p:blipFill>
        <p:spPr>
          <a:xfrm>
            <a:off x="791386" y="1246384"/>
            <a:ext cx="6014767" cy="1939876"/>
          </a:xfrm>
          <a:prstGeom prst="rect">
            <a:avLst/>
          </a:prstGeom>
        </p:spPr>
      </p:pic>
      <p:sp>
        <p:nvSpPr>
          <p:cNvPr id="6" name="文本框 5">
            <a:extLst>
              <a:ext uri="{FF2B5EF4-FFF2-40B4-BE49-F238E27FC236}">
                <a16:creationId xmlns:a16="http://schemas.microsoft.com/office/drawing/2014/main" id="{F0CA72A0-DE67-44BF-8B40-F46E24852298}"/>
              </a:ext>
            </a:extLst>
          </p:cNvPr>
          <p:cNvSpPr txBox="1"/>
          <p:nvPr/>
        </p:nvSpPr>
        <p:spPr>
          <a:xfrm>
            <a:off x="726853" y="3553906"/>
            <a:ext cx="7766698" cy="1354217"/>
          </a:xfrm>
          <a:prstGeom prst="rect">
            <a:avLst/>
          </a:prstGeom>
          <a:noFill/>
        </p:spPr>
        <p:txBody>
          <a:bodyPr wrap="square" rtlCol="0">
            <a:spAutoFit/>
          </a:bodyPr>
          <a:lstStyle/>
          <a:p>
            <a:r>
              <a:rPr lang="en-US" altLang="zh-CN" sz="1600" b="1" kern="0" dirty="0">
                <a:latin typeface="宋体" panose="02010600030101010101" pitchFamily="2" charset="-122"/>
                <a:ea typeface="等线" panose="02010600030101010101" pitchFamily="2" charset="-122"/>
              </a:rPr>
              <a:t>Input: </a:t>
            </a:r>
            <a:r>
              <a:rPr lang="zh-CN" altLang="en-US" sz="1600" kern="0" dirty="0">
                <a:latin typeface="宋体" panose="02010600030101010101" pitchFamily="2" charset="-122"/>
                <a:ea typeface="等线" panose="02010600030101010101" pitchFamily="2" charset="-122"/>
              </a:rPr>
              <a:t>第一维参数是</a:t>
            </a:r>
            <a:r>
              <a:rPr lang="en-US" altLang="zh-CN" sz="1600" kern="0" dirty="0">
                <a:latin typeface="宋体" panose="02010600030101010101" pitchFamily="2" charset="-122"/>
                <a:ea typeface="等线" panose="02010600030101010101" pitchFamily="2" charset="-122"/>
              </a:rPr>
              <a:t>debug</a:t>
            </a:r>
            <a:r>
              <a:rPr lang="zh-CN" altLang="en-US" sz="1600" kern="0" dirty="0">
                <a:latin typeface="宋体" panose="02010600030101010101" pitchFamily="2" charset="-122"/>
                <a:ea typeface="等线" panose="02010600030101010101" pitchFamily="2" charset="-122"/>
              </a:rPr>
              <a:t>标识</a:t>
            </a:r>
            <a:r>
              <a:rPr lang="en-US" altLang="zh-CN" sz="1600" kern="0" dirty="0">
                <a:latin typeface="宋体" panose="02010600030101010101" pitchFamily="2" charset="-122"/>
                <a:ea typeface="等线" panose="02010600030101010101" pitchFamily="2" charset="-122"/>
              </a:rPr>
              <a:t>flag</a:t>
            </a:r>
            <a:r>
              <a:rPr lang="zh-CN" altLang="en-US" sz="1600" kern="0" dirty="0">
                <a:latin typeface="宋体" panose="02010600030101010101" pitchFamily="2" charset="-122"/>
                <a:ea typeface="等线" panose="02010600030101010101" pitchFamily="2" charset="-122"/>
              </a:rPr>
              <a:t>，后面是可变参数宏</a:t>
            </a:r>
            <a:endParaRPr lang="en-US" altLang="zh-CN" sz="1600" kern="0" dirty="0">
              <a:latin typeface="宋体" panose="02010600030101010101" pitchFamily="2" charset="-122"/>
              <a:ea typeface="等线" panose="02010600030101010101" pitchFamily="2" charset="-122"/>
            </a:endParaRPr>
          </a:p>
          <a:p>
            <a:endParaRPr lang="en-US" altLang="zh-CN" sz="1600" kern="0" dirty="0">
              <a:latin typeface="宋体" panose="02010600030101010101" pitchFamily="2" charset="-122"/>
              <a:ea typeface="等线" panose="02010600030101010101" pitchFamily="2" charset="-122"/>
            </a:endParaRPr>
          </a:p>
          <a:p>
            <a:r>
              <a:rPr lang="en-US" altLang="zh-CN" sz="1600" b="1" kern="0" dirty="0">
                <a:latin typeface="宋体" panose="02010600030101010101" pitchFamily="2" charset="-122"/>
                <a:ea typeface="等线" panose="02010600030101010101" pitchFamily="2" charset="-122"/>
              </a:rPr>
              <a:t>Doing</a:t>
            </a:r>
            <a:r>
              <a:rPr lang="zh-CN" altLang="en-US" sz="1600" b="1" kern="0" dirty="0">
                <a:latin typeface="宋体" panose="02010600030101010101" pitchFamily="2" charset="-122"/>
                <a:ea typeface="等线" panose="02010600030101010101" pitchFamily="2" charset="-122"/>
              </a:rPr>
              <a:t>：</a:t>
            </a:r>
            <a:r>
              <a:rPr lang="en-US" altLang="zh-CN" sz="1600" kern="0" dirty="0">
                <a:latin typeface="宋体" panose="02010600030101010101" pitchFamily="2" charset="-122"/>
                <a:ea typeface="等线" panose="02010600030101010101" pitchFamily="2" charset="-122"/>
              </a:rPr>
              <a:t>1.</a:t>
            </a:r>
            <a:r>
              <a:rPr lang="zh-CN" altLang="en-US" sz="1600" kern="0" dirty="0">
                <a:latin typeface="宋体" panose="02010600030101010101" pitchFamily="2" charset="-122"/>
                <a:ea typeface="等线" panose="02010600030101010101" pitchFamily="2" charset="-122"/>
              </a:rPr>
              <a:t>执行</a:t>
            </a:r>
            <a:r>
              <a:rPr lang="en-US" altLang="zh-CN" sz="1600" kern="0" dirty="0" err="1">
                <a:latin typeface="宋体" panose="02010600030101010101" pitchFamily="2" charset="-122"/>
                <a:ea typeface="等线" panose="02010600030101010101" pitchFamily="2" charset="-122"/>
                <a:cs typeface="宋体" panose="02010600030101010101" pitchFamily="2" charset="-122"/>
              </a:rPr>
              <a:t>DebugIsEnabled</a:t>
            </a:r>
            <a:r>
              <a:rPr lang="en-US" altLang="zh-CN" sz="1600" kern="0" dirty="0">
                <a:latin typeface="宋体" panose="02010600030101010101" pitchFamily="2" charset="-122"/>
                <a:ea typeface="等线" panose="02010600030101010101" pitchFamily="2" charset="-122"/>
                <a:cs typeface="宋体" panose="02010600030101010101" pitchFamily="2" charset="-122"/>
              </a:rPr>
              <a:t>(flag)</a:t>
            </a:r>
            <a:r>
              <a:rPr lang="zh-CN" altLang="en-US" sz="1600" kern="0" dirty="0">
                <a:latin typeface="宋体" panose="02010600030101010101" pitchFamily="2" charset="-122"/>
                <a:ea typeface="等线" panose="02010600030101010101" pitchFamily="2" charset="-122"/>
                <a:cs typeface="宋体" panose="02010600030101010101" pitchFamily="2" charset="-122"/>
              </a:rPr>
              <a:t>看系统是否允许打印这类</a:t>
            </a:r>
            <a:r>
              <a:rPr lang="en-US" altLang="zh-CN" sz="1600" kern="0" dirty="0">
                <a:latin typeface="宋体" panose="02010600030101010101" pitchFamily="2" charset="-122"/>
                <a:ea typeface="等线" panose="02010600030101010101" pitchFamily="2" charset="-122"/>
                <a:cs typeface="宋体" panose="02010600030101010101" pitchFamily="2" charset="-122"/>
              </a:rPr>
              <a:t>debug</a:t>
            </a:r>
            <a:r>
              <a:rPr lang="zh-CN" altLang="en-US" sz="1600" kern="0" dirty="0">
                <a:latin typeface="宋体" panose="02010600030101010101" pitchFamily="2" charset="-122"/>
                <a:ea typeface="等线" panose="02010600030101010101" pitchFamily="2" charset="-122"/>
                <a:cs typeface="宋体" panose="02010600030101010101" pitchFamily="2" charset="-122"/>
              </a:rPr>
              <a:t>信息</a:t>
            </a:r>
            <a:endParaRPr lang="en-US" altLang="zh-CN" sz="1600" kern="0" dirty="0">
              <a:latin typeface="宋体" panose="02010600030101010101" pitchFamily="2" charset="-122"/>
              <a:ea typeface="等线" panose="02010600030101010101" pitchFamily="2" charset="-122"/>
              <a:cs typeface="宋体" panose="02010600030101010101" pitchFamily="2" charset="-122"/>
            </a:endParaRPr>
          </a:p>
          <a:p>
            <a:r>
              <a:rPr lang="en-US" altLang="zh-CN" sz="1600" kern="0" dirty="0">
                <a:latin typeface="宋体" panose="02010600030101010101" pitchFamily="2" charset="-122"/>
                <a:ea typeface="等线" panose="02010600030101010101" pitchFamily="2" charset="-122"/>
              </a:rPr>
              <a:t>	   2.</a:t>
            </a:r>
            <a:r>
              <a:rPr lang="zh-CN" altLang="en-US" sz="1600" kern="0" dirty="0">
                <a:latin typeface="宋体" panose="02010600030101010101" pitchFamily="2" charset="-122"/>
                <a:ea typeface="等线" panose="02010600030101010101" pitchFamily="2" charset="-122"/>
              </a:rPr>
              <a:t>如果返回</a:t>
            </a:r>
            <a:r>
              <a:rPr lang="en-US" altLang="zh-CN" sz="1600" kern="0" dirty="0">
                <a:latin typeface="宋体" panose="02010600030101010101" pitchFamily="2" charset="-122"/>
                <a:ea typeface="等线" panose="02010600030101010101" pitchFamily="2" charset="-122"/>
              </a:rPr>
              <a:t>true</a:t>
            </a:r>
            <a:r>
              <a:rPr lang="zh-CN" altLang="en-US" sz="1600" kern="0" dirty="0">
                <a:latin typeface="宋体" panose="02010600030101010101" pitchFamily="2" charset="-122"/>
                <a:ea typeface="等线" panose="02010600030101010101" pitchFamily="2" charset="-122"/>
              </a:rPr>
              <a:t>，则创建一个可变参数列表</a:t>
            </a:r>
            <a:endParaRPr lang="en-US" altLang="zh-CN" sz="1600" kern="0" dirty="0">
              <a:latin typeface="宋体" panose="02010600030101010101" pitchFamily="2" charset="-122"/>
              <a:ea typeface="等线" panose="02010600030101010101" pitchFamily="2" charset="-122"/>
            </a:endParaRPr>
          </a:p>
          <a:p>
            <a:r>
              <a:rPr lang="en-US" altLang="zh-CN" sz="1600" kern="0" dirty="0">
                <a:latin typeface="宋体" panose="02010600030101010101" pitchFamily="2" charset="-122"/>
                <a:ea typeface="等线" panose="02010600030101010101" pitchFamily="2" charset="-122"/>
              </a:rPr>
              <a:t>	   3.</a:t>
            </a:r>
            <a:r>
              <a:rPr lang="zh-CN" altLang="en-US" sz="1600" kern="0" dirty="0">
                <a:latin typeface="宋体" panose="02010600030101010101" pitchFamily="2" charset="-122"/>
                <a:ea typeface="等线" panose="02010600030101010101" pitchFamily="2" charset="-122"/>
              </a:rPr>
              <a:t>执行</a:t>
            </a:r>
            <a:r>
              <a:rPr lang="en-US" altLang="zh-CN" sz="1600" kern="0" dirty="0" err="1">
                <a:latin typeface="宋体" panose="02010600030101010101" pitchFamily="2" charset="-122"/>
                <a:ea typeface="等线" panose="02010600030101010101" pitchFamily="2" charset="-122"/>
              </a:rPr>
              <a:t>vfprintf</a:t>
            </a:r>
            <a:r>
              <a:rPr lang="zh-CN" altLang="en-US" sz="1600" kern="0" dirty="0">
                <a:latin typeface="宋体" panose="02010600030101010101" pitchFamily="2" charset="-122"/>
                <a:ea typeface="等线" panose="02010600030101010101" pitchFamily="2" charset="-122"/>
              </a:rPr>
              <a:t>函数打印</a:t>
            </a:r>
            <a:r>
              <a:rPr lang="en-US" altLang="zh-CN" sz="1600" kern="0" dirty="0">
                <a:latin typeface="宋体" panose="02010600030101010101" pitchFamily="2" charset="-122"/>
                <a:ea typeface="等线" panose="02010600030101010101" pitchFamily="2" charset="-122"/>
              </a:rPr>
              <a:t>debug</a:t>
            </a:r>
            <a:r>
              <a:rPr lang="zh-CN" altLang="en-US" sz="1600" kern="0" dirty="0">
                <a:latin typeface="宋体" panose="02010600030101010101" pitchFamily="2" charset="-122"/>
                <a:ea typeface="等线" panose="02010600030101010101" pitchFamily="2" charset="-122"/>
              </a:rPr>
              <a:t>信息</a:t>
            </a:r>
          </a:p>
        </p:txBody>
      </p:sp>
      <p:sp>
        <p:nvSpPr>
          <p:cNvPr id="7" name="文本框 6">
            <a:extLst>
              <a:ext uri="{FF2B5EF4-FFF2-40B4-BE49-F238E27FC236}">
                <a16:creationId xmlns:a16="http://schemas.microsoft.com/office/drawing/2014/main" id="{069C3299-558F-4CBE-A303-B506DDB43088}"/>
              </a:ext>
            </a:extLst>
          </p:cNvPr>
          <p:cNvSpPr txBox="1"/>
          <p:nvPr/>
        </p:nvSpPr>
        <p:spPr>
          <a:xfrm>
            <a:off x="989349" y="5009922"/>
            <a:ext cx="7766698" cy="830997"/>
          </a:xfrm>
          <a:prstGeom prst="rect">
            <a:avLst/>
          </a:prstGeom>
          <a:noFill/>
        </p:spPr>
        <p:txBody>
          <a:bodyPr wrap="square" rtlCol="0">
            <a:spAutoFit/>
          </a:bodyPr>
          <a:lstStyle/>
          <a:p>
            <a:r>
              <a:rPr lang="en-US" altLang="zh-CN" sz="1600" b="1" kern="0" dirty="0" err="1">
                <a:latin typeface="宋体" panose="02010600030101010101" pitchFamily="2" charset="-122"/>
                <a:ea typeface="等线" panose="02010600030101010101" pitchFamily="2" charset="-122"/>
              </a:rPr>
              <a:t>Eg</a:t>
            </a:r>
            <a:r>
              <a:rPr lang="zh-CN" altLang="en-US" sz="1600" b="1" kern="0" dirty="0">
                <a:latin typeface="宋体" panose="02010600030101010101" pitchFamily="2" charset="-122"/>
                <a:ea typeface="等线" panose="02010600030101010101" pitchFamily="2" charset="-122"/>
              </a:rPr>
              <a:t>：</a:t>
            </a:r>
            <a:endParaRPr lang="en-US" altLang="zh-CN" sz="1600" b="1" kern="0" dirty="0">
              <a:latin typeface="宋体" panose="02010600030101010101" pitchFamily="2" charset="-122"/>
              <a:ea typeface="等线" panose="02010600030101010101" pitchFamily="2" charset="-122"/>
            </a:endParaRPr>
          </a:p>
          <a:p>
            <a:endParaRPr lang="en-US" altLang="zh-CN" sz="1600" b="1" kern="0" dirty="0">
              <a:latin typeface="宋体" panose="02010600030101010101" pitchFamily="2" charset="-122"/>
              <a:ea typeface="等线" panose="02010600030101010101" pitchFamily="2" charset="-122"/>
            </a:endParaRPr>
          </a:p>
          <a:p>
            <a:r>
              <a:rPr lang="zh-CN" altLang="en-US" sz="1600" b="1" kern="0" dirty="0">
                <a:latin typeface="宋体" panose="02010600030101010101" pitchFamily="2" charset="-122"/>
                <a:ea typeface="等线" panose="02010600030101010101" pitchFamily="2" charset="-122"/>
              </a:rPr>
              <a:t>如果</a:t>
            </a:r>
            <a:r>
              <a:rPr lang="en-US" altLang="zh-CN" sz="1600" dirty="0" err="1"/>
              <a:t>enableFlags</a:t>
            </a:r>
            <a:r>
              <a:rPr lang="zh-CN" altLang="en-US" sz="1600" dirty="0"/>
              <a:t>中含有</a:t>
            </a:r>
            <a:r>
              <a:rPr lang="en-US" altLang="zh-CN" sz="1600" dirty="0"/>
              <a:t>f</a:t>
            </a:r>
            <a:r>
              <a:rPr lang="zh-CN" altLang="en-US" sz="1600" dirty="0"/>
              <a:t>字符或者为</a:t>
            </a:r>
            <a:r>
              <a:rPr lang="en-US" altLang="zh-CN" sz="1600" dirty="0"/>
              <a:t>’+’</a:t>
            </a:r>
            <a:r>
              <a:rPr lang="zh-CN" altLang="en-US" sz="1600" dirty="0"/>
              <a:t>，就按照</a:t>
            </a:r>
            <a:r>
              <a:rPr lang="en-US" altLang="zh-CN" sz="1600" dirty="0" err="1"/>
              <a:t>printf</a:t>
            </a:r>
            <a:r>
              <a:rPr lang="zh-CN" altLang="en-US" sz="1600" dirty="0"/>
              <a:t>格式打印后面这条信息</a:t>
            </a:r>
            <a:endParaRPr lang="zh-CN" altLang="en-US" sz="1600" kern="0" dirty="0">
              <a:latin typeface="宋体"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798C47C7-432A-420A-83B4-7BC777E02356}"/>
              </a:ext>
            </a:extLst>
          </p:cNvPr>
          <p:cNvPicPr/>
          <p:nvPr/>
        </p:nvPicPr>
        <p:blipFill>
          <a:blip r:embed="rId3"/>
          <a:stretch>
            <a:fillRect/>
          </a:stretch>
        </p:blipFill>
        <p:spPr>
          <a:xfrm>
            <a:off x="1614322" y="4854081"/>
            <a:ext cx="4833612" cy="651173"/>
          </a:xfrm>
          <a:prstGeom prst="rect">
            <a:avLst/>
          </a:prstGeom>
        </p:spPr>
      </p:pic>
    </p:spTree>
    <p:extLst>
      <p:ext uri="{BB962C8B-B14F-4D97-AF65-F5344CB8AC3E}">
        <p14:creationId xmlns:p14="http://schemas.microsoft.com/office/powerpoint/2010/main" val="83838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6A533-9877-4E67-BC48-B74F7E54DCCF}"/>
              </a:ext>
            </a:extLst>
          </p:cNvPr>
          <p:cNvSpPr>
            <a:spLocks noGrp="1"/>
          </p:cNvSpPr>
          <p:nvPr>
            <p:ph type="title"/>
          </p:nvPr>
        </p:nvSpPr>
        <p:spPr/>
        <p:txBody>
          <a:bodyPr/>
          <a:lstStyle/>
          <a:p>
            <a:r>
              <a:rPr lang="zh-CN" altLang="en-US" dirty="0"/>
              <a:t>写在前面：</a:t>
            </a:r>
          </a:p>
        </p:txBody>
      </p:sp>
      <p:sp>
        <p:nvSpPr>
          <p:cNvPr id="3" name="内容占位符 2">
            <a:extLst>
              <a:ext uri="{FF2B5EF4-FFF2-40B4-BE49-F238E27FC236}">
                <a16:creationId xmlns:a16="http://schemas.microsoft.com/office/drawing/2014/main" id="{F08A6BBB-605E-45BA-9932-154547A8FBBA}"/>
              </a:ext>
            </a:extLst>
          </p:cNvPr>
          <p:cNvSpPr>
            <a:spLocks noGrp="1"/>
          </p:cNvSpPr>
          <p:nvPr>
            <p:ph idx="1"/>
          </p:nvPr>
        </p:nvSpPr>
        <p:spPr>
          <a:xfrm>
            <a:off x="677334" y="2160589"/>
            <a:ext cx="10078650" cy="3880773"/>
          </a:xfrm>
        </p:spPr>
        <p:txBody>
          <a:bodyPr/>
          <a:lstStyle/>
          <a:p>
            <a:r>
              <a:rPr lang="zh-CN" altLang="en-US" dirty="0"/>
              <a:t>初始化部分包含大量数据结构，变量，函数等，看起来很容易混乱</a:t>
            </a:r>
            <a:endParaRPr lang="en-US" altLang="zh-CN" dirty="0"/>
          </a:p>
          <a:p>
            <a:endParaRPr lang="en-US" altLang="zh-CN" dirty="0"/>
          </a:p>
          <a:p>
            <a:r>
              <a:rPr lang="zh-CN" altLang="en-US" dirty="0"/>
              <a:t>对于每种数据结构，只涉及其初始化部分，内部的其他函数（诸如</a:t>
            </a:r>
            <a:r>
              <a:rPr lang="en-US" altLang="zh-CN" dirty="0"/>
              <a:t>thread</a:t>
            </a:r>
            <a:r>
              <a:rPr lang="zh-CN" altLang="en-US" dirty="0"/>
              <a:t>的</a:t>
            </a:r>
            <a:r>
              <a:rPr lang="en-US" altLang="zh-CN" dirty="0"/>
              <a:t>fork</a:t>
            </a:r>
            <a:r>
              <a:rPr lang="zh-CN" altLang="en-US" dirty="0"/>
              <a:t>）就不讲啦</a:t>
            </a:r>
            <a:endParaRPr lang="en-US" altLang="zh-CN" dirty="0"/>
          </a:p>
          <a:p>
            <a:endParaRPr lang="en-US" altLang="zh-CN" dirty="0"/>
          </a:p>
          <a:p>
            <a:r>
              <a:rPr lang="zh-CN" altLang="en-US" dirty="0"/>
              <a:t>通过代码阅读，主要是能了解</a:t>
            </a:r>
            <a:r>
              <a:rPr lang="en-US" altLang="zh-CN" dirty="0"/>
              <a:t>nachos</a:t>
            </a:r>
            <a:r>
              <a:rPr lang="zh-CN" altLang="en-US" dirty="0"/>
              <a:t>内部的大体框架，</a:t>
            </a:r>
            <a:r>
              <a:rPr lang="en-US" altLang="zh-CN" dirty="0"/>
              <a:t>nachos</a:t>
            </a:r>
            <a:r>
              <a:rPr lang="zh-CN" altLang="en-US" dirty="0"/>
              <a:t>由哪些部分组成，从宏观上对</a:t>
            </a:r>
            <a:r>
              <a:rPr lang="en-US" altLang="zh-CN" dirty="0"/>
              <a:t>nachos</a:t>
            </a:r>
            <a:r>
              <a:rPr lang="zh-CN" altLang="en-US" dirty="0"/>
              <a:t>进行把握，一些细节听不懂可以等做具体实验的时候再去看（比如文件系统）</a:t>
            </a:r>
            <a:endParaRPr lang="en-US" altLang="zh-CN" dirty="0"/>
          </a:p>
          <a:p>
            <a:endParaRPr lang="zh-CN" altLang="en-US" dirty="0"/>
          </a:p>
        </p:txBody>
      </p:sp>
    </p:spTree>
    <p:extLst>
      <p:ext uri="{BB962C8B-B14F-4D97-AF65-F5344CB8AC3E}">
        <p14:creationId xmlns:p14="http://schemas.microsoft.com/office/powerpoint/2010/main" val="116186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2.</a:t>
            </a:r>
            <a:r>
              <a:rPr lang="en-US" altLang="zh-CN" sz="2800" kern="0" dirty="0">
                <a:latin typeface="宋体" panose="02010600030101010101" pitchFamily="2" charset="-122"/>
                <a:cs typeface="宋体" panose="02010600030101010101" pitchFamily="2" charset="-122"/>
              </a:rPr>
              <a:t> </a:t>
            </a:r>
            <a:r>
              <a:rPr lang="en-US" altLang="zh-CN" sz="2800" b="1" kern="0" dirty="0">
                <a:latin typeface="宋体" panose="02010600030101010101" pitchFamily="2" charset="-122"/>
                <a:cs typeface="宋体" panose="02010600030101010101" pitchFamily="2" charset="-122"/>
              </a:rPr>
              <a:t>stats = new Statistics() </a:t>
            </a:r>
            <a:r>
              <a:rPr lang="zh-CN" altLang="en-US" sz="2800" dirty="0"/>
              <a:t>统计信息初始化</a:t>
            </a:r>
            <a:r>
              <a:rPr lang="en-US" altLang="zh-CN" dirty="0"/>
              <a:t>Statistics</a:t>
            </a: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F3B60F0-2DCA-4D02-A9CB-DB3C32C791A2}"/>
              </a:ext>
            </a:extLst>
          </p:cNvPr>
          <p:cNvSpPr txBox="1"/>
          <p:nvPr/>
        </p:nvSpPr>
        <p:spPr>
          <a:xfrm>
            <a:off x="668029" y="1132991"/>
            <a:ext cx="7439023" cy="369332"/>
          </a:xfrm>
          <a:prstGeom prst="rect">
            <a:avLst/>
          </a:prstGeom>
          <a:noFill/>
        </p:spPr>
        <p:txBody>
          <a:bodyPr wrap="square" rtlCol="0">
            <a:spAutoFit/>
          </a:bodyPr>
          <a:lstStyle/>
          <a:p>
            <a:r>
              <a:rPr lang="en-US" altLang="zh-CN" dirty="0"/>
              <a:t>Statistics</a:t>
            </a:r>
            <a:r>
              <a:rPr lang="zh-CN" altLang="en-US" dirty="0"/>
              <a:t>：位于</a:t>
            </a:r>
            <a:r>
              <a:rPr lang="en-US" altLang="zh-CN" dirty="0"/>
              <a:t>stats.cc</a:t>
            </a:r>
            <a:r>
              <a:rPr lang="zh-CN" altLang="en-US" dirty="0"/>
              <a:t>，用于</a:t>
            </a:r>
            <a:r>
              <a:rPr lang="zh-CN" altLang="zh-CN" dirty="0"/>
              <a:t>管理有关</a:t>
            </a:r>
            <a:r>
              <a:rPr lang="en-US" altLang="zh-CN" dirty="0"/>
              <a:t>Nachos</a:t>
            </a:r>
            <a:r>
              <a:rPr lang="zh-CN" altLang="zh-CN" dirty="0"/>
              <a:t>性能的统计数据的例程</a:t>
            </a:r>
            <a:endParaRPr lang="zh-CN" altLang="en-US" dirty="0"/>
          </a:p>
        </p:txBody>
      </p:sp>
      <p:sp>
        <p:nvSpPr>
          <p:cNvPr id="8" name="矩形 7">
            <a:extLst>
              <a:ext uri="{FF2B5EF4-FFF2-40B4-BE49-F238E27FC236}">
                <a16:creationId xmlns:a16="http://schemas.microsoft.com/office/drawing/2014/main" id="{B532D1AE-16D1-4E69-9111-F392980F8302}"/>
              </a:ext>
            </a:extLst>
          </p:cNvPr>
          <p:cNvSpPr/>
          <p:nvPr/>
        </p:nvSpPr>
        <p:spPr>
          <a:xfrm>
            <a:off x="758857" y="1750100"/>
            <a:ext cx="8433848" cy="338554"/>
          </a:xfrm>
          <a:prstGeom prst="rect">
            <a:avLst/>
          </a:prstGeom>
        </p:spPr>
        <p:txBody>
          <a:bodyPr wrap="square">
            <a:spAutoFit/>
          </a:bodyPr>
          <a:lstStyle/>
          <a:p>
            <a:pPr indent="281940"/>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Statistics</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对象属性列表：</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32BE3A12-7053-4A40-9237-03AA264BCA48}"/>
              </a:ext>
            </a:extLst>
          </p:cNvPr>
          <p:cNvPicPr/>
          <p:nvPr/>
        </p:nvPicPr>
        <p:blipFill>
          <a:blip r:embed="rId2"/>
          <a:stretch>
            <a:fillRect/>
          </a:stretch>
        </p:blipFill>
        <p:spPr>
          <a:xfrm>
            <a:off x="312982" y="2497740"/>
            <a:ext cx="4804869" cy="2580930"/>
          </a:xfrm>
          <a:prstGeom prst="rect">
            <a:avLst/>
          </a:prstGeom>
        </p:spPr>
      </p:pic>
      <p:sp>
        <p:nvSpPr>
          <p:cNvPr id="11" name="矩形 10">
            <a:extLst>
              <a:ext uri="{FF2B5EF4-FFF2-40B4-BE49-F238E27FC236}">
                <a16:creationId xmlns:a16="http://schemas.microsoft.com/office/drawing/2014/main" id="{AEB6E188-7E5C-4321-926F-FC1CD6BB8B15}"/>
              </a:ext>
            </a:extLst>
          </p:cNvPr>
          <p:cNvSpPr/>
          <p:nvPr/>
        </p:nvSpPr>
        <p:spPr>
          <a:xfrm>
            <a:off x="5307291" y="2336431"/>
            <a:ext cx="6096000" cy="2677656"/>
          </a:xfrm>
          <a:prstGeom prst="rect">
            <a:avLst/>
          </a:prstGeom>
        </p:spPr>
        <p:txBody>
          <a:bodyPr>
            <a:spAutoFit/>
          </a:bodyPr>
          <a:lstStyle/>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totalTick</a:t>
            </a:r>
            <a:r>
              <a:rPr lang="zh-CN" altLang="zh-CN" sz="1400" kern="0" dirty="0">
                <a:latin typeface="等线" panose="02010600030101010101" pitchFamily="2" charset="-122"/>
                <a:ea typeface="宋体" panose="02010600030101010101" pitchFamily="2" charset="-122"/>
                <a:cs typeface="宋体" panose="02010600030101010101" pitchFamily="2" charset="-122"/>
              </a:rPr>
              <a:t>（运行</a:t>
            </a:r>
            <a:r>
              <a:rPr lang="en-US" altLang="zh-CN" sz="1400" kern="0" dirty="0">
                <a:latin typeface="等线" panose="02010600030101010101" pitchFamily="2" charset="-122"/>
                <a:ea typeface="宋体" panose="02010600030101010101" pitchFamily="2" charset="-122"/>
                <a:cs typeface="宋体" panose="02010600030101010101" pitchFamily="2" charset="-122"/>
              </a:rPr>
              <a:t>nachos</a:t>
            </a:r>
            <a:r>
              <a:rPr lang="zh-CN" altLang="zh-CN" sz="1400" kern="0" dirty="0">
                <a:latin typeface="等线" panose="02010600030101010101" pitchFamily="2" charset="-122"/>
                <a:ea typeface="宋体" panose="02010600030101010101" pitchFamily="2" charset="-122"/>
                <a:cs typeface="宋体" panose="02010600030101010101" pitchFamily="2" charset="-122"/>
              </a:rPr>
              <a:t>的总时钟数）</a:t>
            </a:r>
            <a:endParaRPr lang="en-US" altLang="zh-CN" sz="1400" kern="0" dirty="0">
              <a:latin typeface="等线" panose="02010600030101010101" pitchFamily="2" charset="-122"/>
              <a:ea typeface="宋体" panose="02010600030101010101" pitchFamily="2" charset="-122"/>
              <a:cs typeface="宋体" panose="02010600030101010101" pitchFamily="2" charset="-122"/>
            </a:endParaRPr>
          </a:p>
          <a:p>
            <a:pPr indent="281940"/>
            <a:r>
              <a:rPr lang="en-US" altLang="zh-CN" sz="1400" kern="0" dirty="0">
                <a:latin typeface="等线" panose="02010600030101010101" pitchFamily="2" charset="-122"/>
                <a:ea typeface="宋体" panose="02010600030101010101" pitchFamily="2" charset="-122"/>
                <a:cs typeface="宋体" panose="02010600030101010101" pitchFamily="2" charset="-122"/>
              </a:rPr>
              <a:t> </a:t>
            </a:r>
            <a:r>
              <a:rPr lang="en-US" altLang="zh-CN" sz="1400" kern="0" dirty="0" err="1">
                <a:latin typeface="等线" panose="02010600030101010101" pitchFamily="2" charset="-122"/>
                <a:ea typeface="宋体" panose="02010600030101010101" pitchFamily="2" charset="-122"/>
                <a:cs typeface="宋体" panose="02010600030101010101" pitchFamily="2" charset="-122"/>
              </a:rPr>
              <a:t>idleTicks</a:t>
            </a:r>
            <a:r>
              <a:rPr lang="zh-CN" altLang="zh-CN" sz="1400" kern="0" dirty="0">
                <a:latin typeface="等线" panose="02010600030101010101" pitchFamily="2" charset="-122"/>
                <a:ea typeface="宋体" panose="02010600030101010101" pitchFamily="2" charset="-122"/>
                <a:cs typeface="宋体" panose="02010600030101010101" pitchFamily="2" charset="-122"/>
              </a:rPr>
              <a:t>（总的闲逛时钟数）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systemTicks</a:t>
            </a:r>
            <a:r>
              <a:rPr lang="zh-CN" altLang="zh-CN" sz="1400" kern="0" dirty="0">
                <a:latin typeface="等线" panose="02010600030101010101" pitchFamily="2" charset="-122"/>
                <a:ea typeface="宋体" panose="02010600030101010101" pitchFamily="2" charset="-122"/>
                <a:cs typeface="宋体" panose="02010600030101010101" pitchFamily="2" charset="-122"/>
              </a:rPr>
              <a:t>（执行系统代码所花费的总时钟数）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userTicks</a:t>
            </a:r>
            <a:r>
              <a:rPr lang="en-US" altLang="zh-CN" sz="1400" kern="0" dirty="0">
                <a:latin typeface="宋体" panose="02010600030101010101" pitchFamily="2" charset="-122"/>
                <a:ea typeface="等线" panose="02010600030101010101" pitchFamily="2" charset="-122"/>
                <a:cs typeface="宋体" panose="02010600030101010101" pitchFamily="2" charset="-122"/>
              </a:rPr>
              <a:t>  </a:t>
            </a:r>
            <a:r>
              <a:rPr lang="zh-CN" altLang="zh-CN" sz="1400" kern="0" dirty="0">
                <a:latin typeface="等线" panose="02010600030101010101" pitchFamily="2" charset="-122"/>
                <a:ea typeface="宋体" panose="02010600030101010101" pitchFamily="2" charset="-122"/>
                <a:cs typeface="宋体" panose="02010600030101010101" pitchFamily="2" charset="-122"/>
              </a:rPr>
              <a:t>（执行用户代码所花费的总时钟数）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a:latin typeface="宋体" panose="02010600030101010101" pitchFamily="2" charset="-122"/>
                <a:ea typeface="等线" panose="02010600030101010101" pitchFamily="2" charset="-122"/>
                <a:cs typeface="宋体" panose="02010600030101010101" pitchFamily="2" charset="-122"/>
              </a:rPr>
              <a:t> </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numDiskReads</a:t>
            </a:r>
            <a:r>
              <a:rPr lang="zh-CN" altLang="zh-CN" sz="1400" kern="0" dirty="0">
                <a:latin typeface="等线" panose="02010600030101010101" pitchFamily="2" charset="-122"/>
                <a:ea typeface="宋体" panose="02010600030101010101" pitchFamily="2" charset="-122"/>
                <a:cs typeface="宋体" panose="02010600030101010101" pitchFamily="2" charset="-122"/>
              </a:rPr>
              <a:t>（磁盘读取请求总次数）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numDiskWrites</a:t>
            </a:r>
            <a:r>
              <a:rPr lang="zh-CN" altLang="zh-CN" sz="1400" kern="0" dirty="0">
                <a:latin typeface="等线" panose="02010600030101010101" pitchFamily="2" charset="-122"/>
                <a:ea typeface="宋体" panose="02010600030101010101" pitchFamily="2" charset="-122"/>
                <a:cs typeface="宋体" panose="02010600030101010101" pitchFamily="2" charset="-122"/>
              </a:rPr>
              <a:t>（磁盘写请求总次数）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numConsoleCharsRead</a:t>
            </a:r>
            <a:r>
              <a:rPr lang="zh-CN" altLang="zh-CN" sz="1400" kern="0" dirty="0">
                <a:latin typeface="等线" panose="02010600030101010101" pitchFamily="2" charset="-122"/>
                <a:ea typeface="宋体" panose="02010600030101010101" pitchFamily="2" charset="-122"/>
                <a:cs typeface="宋体" panose="02010600030101010101" pitchFamily="2" charset="-122"/>
              </a:rPr>
              <a:t>（从键盘读取的字符数目）</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numConsoleCharsWritten</a:t>
            </a:r>
            <a:r>
              <a:rPr lang="zh-CN" altLang="zh-CN" sz="1400" kern="0" dirty="0">
                <a:latin typeface="等线" panose="02010600030101010101" pitchFamily="2" charset="-122"/>
                <a:ea typeface="宋体" panose="02010600030101010101" pitchFamily="2" charset="-122"/>
                <a:cs typeface="宋体" panose="02010600030101010101" pitchFamily="2" charset="-122"/>
              </a:rPr>
              <a:t>（写入显示屏的字符数）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numPageFaults</a:t>
            </a:r>
            <a:r>
              <a:rPr lang="zh-CN" altLang="zh-CN" sz="1400" kern="0" dirty="0">
                <a:latin typeface="等线" panose="02010600030101010101" pitchFamily="2" charset="-122"/>
                <a:ea typeface="宋体" panose="02010600030101010101" pitchFamily="2" charset="-122"/>
                <a:cs typeface="宋体" panose="02010600030101010101" pitchFamily="2" charset="-122"/>
              </a:rPr>
              <a:t>（虚拟内存的页面错误数目）</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numPacketsSent</a:t>
            </a:r>
            <a:r>
              <a:rPr lang="zh-CN" altLang="zh-CN" sz="1400" kern="0" dirty="0">
                <a:latin typeface="等线" panose="02010600030101010101" pitchFamily="2" charset="-122"/>
                <a:ea typeface="宋体" panose="02010600030101010101" pitchFamily="2" charset="-122"/>
                <a:cs typeface="宋体" panose="02010600030101010101" pitchFamily="2" charset="-122"/>
              </a:rPr>
              <a:t>（通过网络发送的数据包数）</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numPacketsRecvd</a:t>
            </a:r>
            <a:r>
              <a:rPr lang="zh-CN" altLang="zh-CN" sz="1400" kern="0" dirty="0">
                <a:latin typeface="等线" panose="02010600030101010101" pitchFamily="2" charset="-122"/>
                <a:ea typeface="宋体" panose="02010600030101010101" pitchFamily="2" charset="-122"/>
                <a:cs typeface="宋体" panose="02010600030101010101" pitchFamily="2" charset="-122"/>
              </a:rPr>
              <a:t>（通过网络接受的数据包数目）</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283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5591BF-A9E5-4066-9E4B-9FF7B62256AF}"/>
              </a:ext>
            </a:extLst>
          </p:cNvPr>
          <p:cNvSpPr/>
          <p:nvPr/>
        </p:nvSpPr>
        <p:spPr>
          <a:xfrm>
            <a:off x="378969" y="335024"/>
            <a:ext cx="8433848" cy="477054"/>
          </a:xfrm>
          <a:prstGeom prst="rect">
            <a:avLst/>
          </a:prstGeom>
        </p:spPr>
        <p:txBody>
          <a:bodyPr wrap="square">
            <a:spAutoFit/>
          </a:bodyPr>
          <a:lstStyle/>
          <a:p>
            <a:pPr indent="281940"/>
            <a:r>
              <a:rPr lang="en-US" altLang="zh-CN" sz="2500" b="1" kern="0" dirty="0">
                <a:solidFill>
                  <a:schemeClr val="accent1"/>
                </a:solidFill>
                <a:latin typeface="宋体" panose="02010600030101010101" pitchFamily="2" charset="-122"/>
                <a:ea typeface="+mj-ea"/>
              </a:rPr>
              <a:t>Statistics::Statistics() </a:t>
            </a:r>
            <a:r>
              <a:rPr lang="zh-CN" altLang="zh-CN" sz="2500" b="1" kern="0" dirty="0">
                <a:solidFill>
                  <a:schemeClr val="accent1"/>
                </a:solidFill>
                <a:latin typeface="宋体" panose="02010600030101010101" pitchFamily="2" charset="-122"/>
                <a:ea typeface="+mj-ea"/>
              </a:rPr>
              <a:t>构造函数</a:t>
            </a:r>
            <a:r>
              <a:rPr lang="zh-CN" altLang="en-US" sz="2500" b="1" kern="0" dirty="0">
                <a:solidFill>
                  <a:schemeClr val="accent1"/>
                </a:solidFill>
                <a:latin typeface="宋体" panose="02010600030101010101" pitchFamily="2" charset="-122"/>
                <a:ea typeface="+mj-ea"/>
              </a:rPr>
              <a:t>解析：</a:t>
            </a:r>
            <a:endParaRPr lang="zh-CN" altLang="zh-CN" sz="2500" b="1" kern="0" dirty="0">
              <a:solidFill>
                <a:schemeClr val="accent1"/>
              </a:solidFill>
              <a:latin typeface="宋体" panose="02010600030101010101" pitchFamily="2" charset="-122"/>
              <a:ea typeface="+mj-ea"/>
            </a:endParaRPr>
          </a:p>
        </p:txBody>
      </p:sp>
      <p:pic>
        <p:nvPicPr>
          <p:cNvPr id="12" name="图片 11">
            <a:extLst>
              <a:ext uri="{FF2B5EF4-FFF2-40B4-BE49-F238E27FC236}">
                <a16:creationId xmlns:a16="http://schemas.microsoft.com/office/drawing/2014/main" id="{7CF89EF2-F522-45A7-9568-2F16618573D7}"/>
              </a:ext>
            </a:extLst>
          </p:cNvPr>
          <p:cNvPicPr/>
          <p:nvPr/>
        </p:nvPicPr>
        <p:blipFill>
          <a:blip r:embed="rId2"/>
          <a:stretch>
            <a:fillRect/>
          </a:stretch>
        </p:blipFill>
        <p:spPr>
          <a:xfrm>
            <a:off x="1082117" y="1491923"/>
            <a:ext cx="5045305" cy="1747315"/>
          </a:xfrm>
          <a:prstGeom prst="rect">
            <a:avLst/>
          </a:prstGeom>
        </p:spPr>
      </p:pic>
      <p:sp>
        <p:nvSpPr>
          <p:cNvPr id="13" name="文本框 12">
            <a:extLst>
              <a:ext uri="{FF2B5EF4-FFF2-40B4-BE49-F238E27FC236}">
                <a16:creationId xmlns:a16="http://schemas.microsoft.com/office/drawing/2014/main" id="{093EA61F-8376-45F0-90A4-D3A7C809CF5E}"/>
              </a:ext>
            </a:extLst>
          </p:cNvPr>
          <p:cNvSpPr txBox="1"/>
          <p:nvPr/>
        </p:nvSpPr>
        <p:spPr>
          <a:xfrm>
            <a:off x="1082117" y="1056603"/>
            <a:ext cx="4083772" cy="369332"/>
          </a:xfrm>
          <a:prstGeom prst="rect">
            <a:avLst/>
          </a:prstGeom>
          <a:noFill/>
        </p:spPr>
        <p:txBody>
          <a:bodyPr wrap="square" rtlCol="0">
            <a:spAutoFit/>
          </a:bodyPr>
          <a:lstStyle/>
          <a:p>
            <a:r>
              <a:rPr lang="zh-CN" altLang="en-US" dirty="0"/>
              <a:t>很简单，将所有的指标清零</a:t>
            </a:r>
          </a:p>
        </p:txBody>
      </p:sp>
      <p:sp>
        <p:nvSpPr>
          <p:cNvPr id="14" name="文本框 13">
            <a:extLst>
              <a:ext uri="{FF2B5EF4-FFF2-40B4-BE49-F238E27FC236}">
                <a16:creationId xmlns:a16="http://schemas.microsoft.com/office/drawing/2014/main" id="{09274D17-144E-4EEE-A2E9-F5F68E318739}"/>
              </a:ext>
            </a:extLst>
          </p:cNvPr>
          <p:cNvSpPr txBox="1"/>
          <p:nvPr/>
        </p:nvSpPr>
        <p:spPr>
          <a:xfrm>
            <a:off x="1082117" y="3434097"/>
            <a:ext cx="5167854" cy="369332"/>
          </a:xfrm>
          <a:prstGeom prst="rect">
            <a:avLst/>
          </a:prstGeom>
          <a:noFill/>
        </p:spPr>
        <p:txBody>
          <a:bodyPr wrap="square" rtlCol="0">
            <a:spAutoFit/>
          </a:bodyPr>
          <a:lstStyle/>
          <a:p>
            <a:r>
              <a:rPr lang="en-US" altLang="zh-CN" dirty="0" err="1"/>
              <a:t>Stats.h</a:t>
            </a:r>
            <a:r>
              <a:rPr lang="zh-CN" altLang="en-US" dirty="0"/>
              <a:t>中定义了缺省的各项操作需要的时间</a:t>
            </a:r>
          </a:p>
        </p:txBody>
      </p:sp>
      <p:pic>
        <p:nvPicPr>
          <p:cNvPr id="15" name="图片 14">
            <a:extLst>
              <a:ext uri="{FF2B5EF4-FFF2-40B4-BE49-F238E27FC236}">
                <a16:creationId xmlns:a16="http://schemas.microsoft.com/office/drawing/2014/main" id="{C91D2B41-DD69-4A68-8C25-AFE01713C7FF}"/>
              </a:ext>
            </a:extLst>
          </p:cNvPr>
          <p:cNvPicPr/>
          <p:nvPr/>
        </p:nvPicPr>
        <p:blipFill>
          <a:blip r:embed="rId3"/>
          <a:stretch>
            <a:fillRect/>
          </a:stretch>
        </p:blipFill>
        <p:spPr>
          <a:xfrm>
            <a:off x="582496" y="4113957"/>
            <a:ext cx="5544925" cy="1747300"/>
          </a:xfrm>
          <a:prstGeom prst="rect">
            <a:avLst/>
          </a:prstGeom>
        </p:spPr>
      </p:pic>
      <p:sp>
        <p:nvSpPr>
          <p:cNvPr id="16" name="矩形 15">
            <a:extLst>
              <a:ext uri="{FF2B5EF4-FFF2-40B4-BE49-F238E27FC236}">
                <a16:creationId xmlns:a16="http://schemas.microsoft.com/office/drawing/2014/main" id="{56A1EEA7-9B98-40EF-B304-29D6194837B3}"/>
              </a:ext>
            </a:extLst>
          </p:cNvPr>
          <p:cNvSpPr/>
          <p:nvPr/>
        </p:nvSpPr>
        <p:spPr>
          <a:xfrm>
            <a:off x="6008017" y="4113957"/>
            <a:ext cx="6096000" cy="1815882"/>
          </a:xfrm>
          <a:prstGeom prst="rect">
            <a:avLst/>
          </a:prstGeom>
        </p:spPr>
        <p:txBody>
          <a:bodyPr>
            <a:spAutoFit/>
          </a:bodyPr>
          <a:lstStyle/>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每一条用户级指令所需要的时间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每个中断处理程序所需要的时间片</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磁盘旋转一个扇区所需要时间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磁盘寻找一个磁道的时间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读</a:t>
            </a:r>
            <a:r>
              <a:rPr lang="en-US"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写一个字符所需要的时间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收</a:t>
            </a:r>
            <a:r>
              <a:rPr lang="en-US"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发一个网络包所需要的时间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两次时钟中断的间隔</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485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a:bodyPr>
          <a:lstStyle/>
          <a:p>
            <a:r>
              <a:rPr lang="en-US" altLang="zh-CN" sz="2800" dirty="0"/>
              <a:t>3.</a:t>
            </a:r>
            <a:r>
              <a:rPr lang="en-US" altLang="zh-CN" sz="2800" kern="0" dirty="0">
                <a:latin typeface="宋体" panose="02010600030101010101" pitchFamily="2" charset="-122"/>
                <a:cs typeface="宋体" panose="02010600030101010101" pitchFamily="2" charset="-122"/>
              </a:rPr>
              <a:t> </a:t>
            </a:r>
            <a:r>
              <a:rPr lang="en-US" altLang="zh-CN" sz="2700" dirty="0"/>
              <a:t>interrupt = new Interrupt </a:t>
            </a:r>
            <a:r>
              <a:rPr lang="zh-CN" altLang="en-US" sz="2800" dirty="0"/>
              <a:t>初始化中断处理程序</a:t>
            </a:r>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083A7B17-5A2F-4FD7-8C95-4CDD9C9F15C2}"/>
              </a:ext>
            </a:extLst>
          </p:cNvPr>
          <p:cNvSpPr/>
          <p:nvPr/>
        </p:nvSpPr>
        <p:spPr>
          <a:xfrm>
            <a:off x="776878" y="1151584"/>
            <a:ext cx="1569660"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interrupt.cc</a:t>
            </a:r>
            <a:endParaRPr lang="zh-CN" altLang="en-US" dirty="0"/>
          </a:p>
        </p:txBody>
      </p:sp>
      <p:sp>
        <p:nvSpPr>
          <p:cNvPr id="4" name="Rectangle 2">
            <a:extLst>
              <a:ext uri="{FF2B5EF4-FFF2-40B4-BE49-F238E27FC236}">
                <a16:creationId xmlns:a16="http://schemas.microsoft.com/office/drawing/2014/main" id="{FDD8CD5F-1B78-4B01-8FAC-9D26FF76647A}"/>
              </a:ext>
            </a:extLst>
          </p:cNvPr>
          <p:cNvSpPr>
            <a:spLocks noChangeArrowheads="1"/>
          </p:cNvSpPr>
          <p:nvPr/>
        </p:nvSpPr>
        <p:spPr bwMode="auto">
          <a:xfrm>
            <a:off x="961534" y="1585322"/>
            <a:ext cx="756649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25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1.</a:t>
            </a:r>
            <a:r>
              <a:rPr kumimoji="0" lang="zh-CN"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用于模拟硬件中断的例程，硬件提供了一个例程（</a:t>
            </a:r>
            <a:r>
              <a:rPr kumimoji="0" lang="en-US" altLang="zh-CN" sz="1400" b="0" i="0" u="none" strike="noStrike" cap="none" normalizeH="0" baseline="0" dirty="0" err="1">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setLevel</a:t>
            </a:r>
            <a:r>
              <a:rPr kumimoji="0" lang="zh-CN" altLang="en-US"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）来启用和禁用中断</a:t>
            </a:r>
            <a:endParaRPr kumimoji="0" lang="zh-CN" altLang="en-US" sz="1000" b="0" i="0" u="none" strike="noStrike" cap="none" normalizeH="0" baseline="0" dirty="0">
              <a:ln>
                <a:noFill/>
              </a:ln>
              <a:solidFill>
                <a:schemeClr val="tx1"/>
              </a:solidFill>
              <a:effectLst/>
            </a:endParaRPr>
          </a:p>
          <a:p>
            <a:pPr marL="0" marR="0" lvl="0" indent="2825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2.</a:t>
            </a:r>
            <a:r>
              <a:rPr kumimoji="0" lang="zh-CN" altLang="en-US"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为了模拟硬件，我们需要跟踪硬件设备将导致的所有中断，以及何时应该发生这些中断。</a:t>
            </a:r>
            <a:endParaRPr kumimoji="0" lang="zh-CN" altLang="en-US" sz="1000" b="0" i="0" u="none" strike="noStrike" cap="none" normalizeH="0" baseline="0" dirty="0">
              <a:ln>
                <a:noFill/>
              </a:ln>
              <a:solidFill>
                <a:schemeClr val="tx1"/>
              </a:solidFill>
              <a:effectLst/>
            </a:endParaRPr>
          </a:p>
          <a:p>
            <a:pPr marL="0" marR="0" lvl="0" indent="2825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3.</a:t>
            </a:r>
            <a:r>
              <a:rPr kumimoji="0" lang="zh-CN" altLang="en-US"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这个模块还用于跟踪时间，时间只有在以下三种情况下才会前进：</a:t>
            </a:r>
            <a:endParaRPr kumimoji="0" lang="zh-CN" altLang="en-US" sz="1000" b="0" i="0" u="none" strike="noStrike" cap="none" normalizeH="0" baseline="0" dirty="0">
              <a:ln>
                <a:noFill/>
              </a:ln>
              <a:solidFill>
                <a:schemeClr val="tx1"/>
              </a:solidFill>
              <a:effectLst/>
            </a:endParaRPr>
          </a:p>
          <a:p>
            <a:pPr marL="0" marR="0" lvl="0" indent="2825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图片 12">
            <a:extLst>
              <a:ext uri="{FF2B5EF4-FFF2-40B4-BE49-F238E27FC236}">
                <a16:creationId xmlns:a16="http://schemas.microsoft.com/office/drawing/2014/main" id="{9967B07A-674F-4AE3-B323-D6D26F0E1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351555"/>
            <a:ext cx="4122282" cy="8316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61534"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a:extLst>
              <a:ext uri="{FF2B5EF4-FFF2-40B4-BE49-F238E27FC236}">
                <a16:creationId xmlns:a16="http://schemas.microsoft.com/office/drawing/2014/main" id="{6107FA59-29DC-4E51-9272-7CAC96A281C2}"/>
              </a:ext>
            </a:extLst>
          </p:cNvPr>
          <p:cNvSpPr>
            <a:spLocks noChangeArrowheads="1"/>
          </p:cNvSpPr>
          <p:nvPr/>
        </p:nvSpPr>
        <p:spPr bwMode="auto">
          <a:xfrm>
            <a:off x="961534" y="3822793"/>
            <a:ext cx="902521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buAutoNum type="arabicPeriod"/>
            </a:pPr>
            <a:r>
              <a:rPr lang="en-US" altLang="zh-CN" dirty="0">
                <a:latin typeface="宋体" panose="02010600030101010101" pitchFamily="2" charset="-122"/>
                <a:ea typeface="宋体" panose="02010600030101010101" pitchFamily="2" charset="-122"/>
              </a:rPr>
              <a:t>Nachos</a:t>
            </a:r>
            <a:r>
              <a:rPr lang="zh-CN" altLang="en-US" dirty="0">
                <a:latin typeface="宋体" panose="02010600030101010101" pitchFamily="2" charset="-122"/>
                <a:ea typeface="宋体" panose="02010600030101010101" pitchFamily="2" charset="-122"/>
              </a:rPr>
              <a:t>初始化一个</a:t>
            </a:r>
            <a:r>
              <a:rPr lang="en-US" altLang="zh-CN" dirty="0">
                <a:latin typeface="宋体" panose="02010600030101010101" pitchFamily="2" charset="-122"/>
                <a:ea typeface="宋体" panose="02010600030101010101" pitchFamily="2" charset="-122"/>
              </a:rPr>
              <a:t>Interrupt</a:t>
            </a:r>
            <a:r>
              <a:rPr lang="zh-CN" altLang="en-US" dirty="0">
                <a:latin typeface="宋体" panose="02010600030101010101" pitchFamily="2" charset="-122"/>
                <a:ea typeface="宋体" panose="02010600030101010101" pitchFamily="2" charset="-122"/>
              </a:rPr>
              <a:t>对象，这个对象用于管理</a:t>
            </a:r>
            <a:r>
              <a:rPr lang="en-US" altLang="zh-CN" dirty="0">
                <a:latin typeface="宋体" panose="02010600030101010101" pitchFamily="2" charset="-122"/>
                <a:ea typeface="宋体" panose="02010600030101010101" pitchFamily="2" charset="-122"/>
              </a:rPr>
              <a:t>nachos</a:t>
            </a:r>
            <a:r>
              <a:rPr lang="zh-CN" altLang="en-US" dirty="0">
                <a:latin typeface="宋体" panose="02010600030101010101" pitchFamily="2" charset="-122"/>
                <a:ea typeface="宋体" panose="02010600030101010101" pitchFamily="2" charset="-122"/>
              </a:rPr>
              <a:t>的所有中断</a:t>
            </a: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a:pP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startAt="2"/>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用</a:t>
            </a:r>
            <a:r>
              <a:rPr lang="en-US" altLang="zh-CN" dirty="0">
                <a:latin typeface="宋体" panose="02010600030101010101" pitchFamily="2" charset="-122"/>
                <a:ea typeface="宋体" panose="02010600030101010101" pitchFamily="2" charset="-122"/>
              </a:rPr>
              <a:t>Level</a:t>
            </a:r>
            <a:r>
              <a:rPr lang="zh-CN" altLang="en-US" dirty="0">
                <a:latin typeface="宋体" panose="02010600030101010101" pitchFamily="2" charset="-122"/>
                <a:ea typeface="宋体" panose="02010600030101010101" pitchFamily="2" charset="-122"/>
              </a:rPr>
              <a:t>属性模拟硬件开关中断：表明是否允许新的中断，分别对应</a:t>
            </a:r>
            <a:r>
              <a:rPr lang="en-US" altLang="zh-CN" dirty="0" err="1">
                <a:latin typeface="宋体" panose="02010600030101010101" pitchFamily="2" charset="-122"/>
                <a:ea typeface="宋体" panose="02010600030101010101" pitchFamily="2" charset="-122"/>
              </a:rPr>
              <a:t>IntOff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IntOn</a:t>
            </a: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startAt="2"/>
            </a:pP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startAt="2"/>
            </a:pP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status</a:t>
            </a:r>
            <a:r>
              <a:rPr lang="zh-CN" altLang="en-US" dirty="0">
                <a:latin typeface="宋体" panose="02010600030101010101" pitchFamily="2" charset="-122"/>
                <a:ea typeface="宋体" panose="02010600030101010101" pitchFamily="2" charset="-122"/>
              </a:rPr>
              <a:t>属性来模拟系统当前的状态，即：内核态，用户态和闲逛状态</a:t>
            </a: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startAt="2"/>
            </a:pP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342900" lvl="0" indent="-342900" defTabSz="914400">
              <a:buAutoNum type="arabicPeriod" startAt="2"/>
            </a:pP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pending</a:t>
            </a:r>
            <a:r>
              <a:rPr lang="zh-CN" altLang="en-US" dirty="0">
                <a:latin typeface="宋体" panose="02010600030101010101" pitchFamily="2" charset="-122"/>
                <a:ea typeface="宋体" panose="02010600030101010101" pitchFamily="2" charset="-122"/>
              </a:rPr>
              <a:t>属性来模拟中断的调度队列，用于存放所有待处理的中断</a:t>
            </a:r>
            <a:endParaRPr lang="en-US" altLang="zh-CN" dirty="0">
              <a:latin typeface="宋体" panose="02010600030101010101" pitchFamily="2" charset="-122"/>
              <a:ea typeface="宋体" panose="02010600030101010101" pitchFamily="2" charset="-122"/>
            </a:endParaRPr>
          </a:p>
          <a:p>
            <a:pPr marL="342900" lvl="0" indent="-342900" defTabSz="914400">
              <a:buAutoNum type="arabicPeriod" startAt="2"/>
            </a:pP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342900" lvl="0" indent="-342900" defTabSz="914400">
              <a:buAutoNum type="arabicPeriod" startAt="2"/>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用</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type</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来枚举表示所有可能产生的硬件中断，如</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timer</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disk</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console write</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等</a:t>
            </a:r>
          </a:p>
        </p:txBody>
      </p:sp>
      <p:sp>
        <p:nvSpPr>
          <p:cNvPr id="16" name="Rectangle 2">
            <a:extLst>
              <a:ext uri="{FF2B5EF4-FFF2-40B4-BE49-F238E27FC236}">
                <a16:creationId xmlns:a16="http://schemas.microsoft.com/office/drawing/2014/main" id="{F9A94878-A941-488C-9483-199906D9BC5A}"/>
              </a:ext>
            </a:extLst>
          </p:cNvPr>
          <p:cNvSpPr>
            <a:spLocks noChangeArrowheads="1"/>
          </p:cNvSpPr>
          <p:nvPr/>
        </p:nvSpPr>
        <p:spPr bwMode="auto">
          <a:xfrm>
            <a:off x="598190" y="3366928"/>
            <a:ext cx="7566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25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Nachos</a:t>
            </a:r>
            <a:r>
              <a:rPr kumimoji="0" lang="zh-CN" altLang="en-US" sz="1800" b="0" i="0" u="none" strike="noStrike" cap="none" normalizeH="0" baseline="0" dirty="0">
                <a:ln>
                  <a:noFill/>
                </a:ln>
                <a:solidFill>
                  <a:schemeClr val="tx1"/>
                </a:solidFill>
                <a:effectLst/>
                <a:latin typeface="Arial" panose="020B0604020202020204" pitchFamily="34" charset="0"/>
              </a:rPr>
              <a:t>实现中断的</a:t>
            </a:r>
            <a:r>
              <a:rPr lang="zh-CN" altLang="en-US" dirty="0"/>
              <a:t>数据结构基础</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B85A876-8E2D-45FD-8F07-CB2E26D250BF}"/>
              </a:ext>
            </a:extLst>
          </p:cNvPr>
          <p:cNvSpPr/>
          <p:nvPr/>
        </p:nvSpPr>
        <p:spPr>
          <a:xfrm>
            <a:off x="505529" y="2847345"/>
            <a:ext cx="9543444" cy="800219"/>
          </a:xfrm>
          <a:prstGeom prst="rect">
            <a:avLst/>
          </a:prstGeom>
        </p:spPr>
        <p:txBody>
          <a:bodyPr wrap="square">
            <a:spAutoFit/>
          </a:bodyPr>
          <a:lstStyle/>
          <a:p>
            <a:pPr indent="281940"/>
            <a:r>
              <a:rPr lang="en-US" altLang="zh-CN" sz="1600" kern="0" dirty="0" err="1">
                <a:latin typeface="宋体" panose="02010600030101010101" pitchFamily="2" charset="-122"/>
                <a:ea typeface="等线" panose="02010600030101010101" pitchFamily="2" charset="-122"/>
                <a:cs typeface="宋体" panose="02010600030101010101" pitchFamily="2" charset="-122"/>
              </a:rPr>
              <a:t>IntStatus</a:t>
            </a:r>
            <a:r>
              <a:rPr lang="zh-CN" altLang="zh-CN" sz="1600" kern="0" dirty="0">
                <a:latin typeface="等线" panose="02010600030101010101" pitchFamily="2" charset="-122"/>
                <a:ea typeface="宋体" panose="02010600030101010101" pitchFamily="2" charset="-122"/>
                <a:cs typeface="宋体" panose="02010600030101010101" pitchFamily="2" charset="-122"/>
              </a:rPr>
              <a:t>：</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枚举类型，</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enum</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IntStatus</a:t>
            </a:r>
            <a:r>
              <a:rPr lang="en-US" altLang="zh-CN" sz="1600" kern="0" dirty="0">
                <a:latin typeface="等线" panose="02010600030101010101" pitchFamily="2" charset="-122"/>
                <a:ea typeface="宋体" panose="02010600030101010101" pitchFamily="2" charset="-122"/>
                <a:cs typeface="宋体" panose="02010600030101010101" pitchFamily="2" charset="-122"/>
              </a:rPr>
              <a:t> { </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IntOff</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IntOn</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p>
          <a:p>
            <a:pPr indent="281940"/>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ea typeface="宋体" panose="02010600030101010101" pitchFamily="2" charset="-122"/>
                <a:cs typeface="宋体" panose="02010600030101010101" pitchFamily="2" charset="-122"/>
              </a:rPr>
              <a:t>     </a:t>
            </a:r>
            <a:r>
              <a:rPr lang="en-US" altLang="zh-CN" sz="1600" kern="0" dirty="0" err="1">
                <a:latin typeface="等线" panose="02010600030101010101" pitchFamily="2" charset="-122"/>
                <a:ea typeface="宋体" panose="02010600030101010101" pitchFamily="2" charset="-122"/>
              </a:rPr>
              <a:t>MachineStatus</a:t>
            </a:r>
            <a:r>
              <a:rPr lang="zh-CN" altLang="en-US" sz="1600" kern="0" dirty="0">
                <a:latin typeface="等线" panose="02010600030101010101" pitchFamily="2" charset="-122"/>
                <a:ea typeface="宋体" panose="02010600030101010101" pitchFamily="2" charset="-122"/>
              </a:rPr>
              <a:t>：</a:t>
            </a:r>
            <a:r>
              <a:rPr lang="zh-CN" altLang="zh-CN" sz="1600" kern="0" dirty="0">
                <a:latin typeface="等线" panose="02010600030101010101" pitchFamily="2" charset="-122"/>
                <a:ea typeface="宋体" panose="02010600030101010101" pitchFamily="2" charset="-122"/>
              </a:rPr>
              <a:t>枚举类型：</a:t>
            </a:r>
            <a:r>
              <a:rPr lang="en-US" altLang="zh-CN" sz="1600" kern="0" dirty="0" err="1">
                <a:latin typeface="等线" panose="02010600030101010101" pitchFamily="2" charset="-122"/>
                <a:ea typeface="宋体" panose="02010600030101010101" pitchFamily="2" charset="-122"/>
              </a:rPr>
              <a:t>enum</a:t>
            </a:r>
            <a:r>
              <a:rPr lang="en-US" altLang="zh-CN" sz="1600" kern="0" dirty="0">
                <a:latin typeface="等线" panose="02010600030101010101" pitchFamily="2" charset="-122"/>
                <a:ea typeface="宋体" panose="02010600030101010101" pitchFamily="2" charset="-122"/>
              </a:rPr>
              <a:t> </a:t>
            </a:r>
            <a:r>
              <a:rPr lang="en-US" altLang="zh-CN" sz="1600" kern="0" dirty="0" err="1">
                <a:latin typeface="等线" panose="02010600030101010101" pitchFamily="2" charset="-122"/>
                <a:ea typeface="宋体" panose="02010600030101010101" pitchFamily="2" charset="-122"/>
              </a:rPr>
              <a:t>MachineStatus</a:t>
            </a:r>
            <a:r>
              <a:rPr lang="en-US" altLang="zh-CN" sz="1600" kern="0" dirty="0">
                <a:latin typeface="等线" panose="02010600030101010101" pitchFamily="2" charset="-122"/>
                <a:ea typeface="宋体" panose="02010600030101010101" pitchFamily="2" charset="-122"/>
              </a:rPr>
              <a:t> {</a:t>
            </a:r>
            <a:r>
              <a:rPr lang="en-US" altLang="zh-CN" sz="1600" kern="0" dirty="0" err="1">
                <a:latin typeface="等线" panose="02010600030101010101" pitchFamily="2" charset="-122"/>
                <a:ea typeface="宋体" panose="02010600030101010101" pitchFamily="2" charset="-122"/>
              </a:rPr>
              <a:t>IdleMode</a:t>
            </a:r>
            <a:r>
              <a:rPr lang="en-US" altLang="zh-CN" sz="1600" kern="0" dirty="0">
                <a:latin typeface="等线" panose="02010600030101010101" pitchFamily="2" charset="-122"/>
                <a:ea typeface="宋体" panose="02010600030101010101" pitchFamily="2" charset="-122"/>
              </a:rPr>
              <a:t>, </a:t>
            </a:r>
            <a:r>
              <a:rPr lang="en-US" altLang="zh-CN" sz="1600" kern="0" dirty="0" err="1">
                <a:latin typeface="等线" panose="02010600030101010101" pitchFamily="2" charset="-122"/>
                <a:ea typeface="宋体" panose="02010600030101010101" pitchFamily="2" charset="-122"/>
              </a:rPr>
              <a:t>SystemMode</a:t>
            </a:r>
            <a:r>
              <a:rPr lang="en-US" altLang="zh-CN" sz="1600" kern="0" dirty="0">
                <a:latin typeface="等线" panose="02010600030101010101" pitchFamily="2" charset="-122"/>
                <a:ea typeface="宋体" panose="02010600030101010101" pitchFamily="2" charset="-122"/>
              </a:rPr>
              <a:t>, </a:t>
            </a:r>
            <a:r>
              <a:rPr lang="en-US" altLang="zh-CN" sz="1600" kern="0" dirty="0" err="1">
                <a:latin typeface="等线" panose="02010600030101010101" pitchFamily="2" charset="-122"/>
                <a:ea typeface="宋体" panose="02010600030101010101" pitchFamily="2" charset="-122"/>
              </a:rPr>
              <a:t>UserMode</a:t>
            </a:r>
            <a:r>
              <a:rPr lang="en-US" altLang="zh-CN" sz="1600" kern="0" dirty="0">
                <a:latin typeface="等线" panose="02010600030101010101" pitchFamily="2" charset="-122"/>
                <a:ea typeface="宋体" panose="02010600030101010101" pitchFamily="2" charset="-122"/>
              </a:rPr>
              <a:t>};</a:t>
            </a:r>
            <a:endParaRPr lang="zh-CN" altLang="en-US" sz="1600" kern="0" dirty="0">
              <a:latin typeface="等线" panose="02010600030101010101" pitchFamily="2" charset="-122"/>
              <a:ea typeface="宋体" panose="02010600030101010101" pitchFamily="2" charset="-122"/>
            </a:endParaRPr>
          </a:p>
        </p:txBody>
      </p:sp>
      <p:sp>
        <p:nvSpPr>
          <p:cNvPr id="6" name="Rectangle 2">
            <a:extLst>
              <a:ext uri="{FF2B5EF4-FFF2-40B4-BE49-F238E27FC236}">
                <a16:creationId xmlns:a16="http://schemas.microsoft.com/office/drawing/2014/main" id="{8C7FF219-3A5F-4422-BD9D-24E8729E34DF}"/>
              </a:ext>
            </a:extLst>
          </p:cNvPr>
          <p:cNvSpPr>
            <a:spLocks noChangeArrowheads="1"/>
          </p:cNvSpPr>
          <p:nvPr/>
        </p:nvSpPr>
        <p:spPr bwMode="auto">
          <a:xfrm>
            <a:off x="576274" y="342547"/>
            <a:ext cx="7566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CN" altLang="en-US" dirty="0"/>
              <a:t>形式化：</a:t>
            </a:r>
            <a:r>
              <a:rPr lang="en-US" altLang="zh-CN" dirty="0"/>
              <a:t>Interrupt </a:t>
            </a:r>
            <a:r>
              <a:rPr kumimoji="0" lang="zh-CN" altLang="en-US" sz="1800" b="0" i="0" u="none" strike="noStrike" cap="none" normalizeH="0" baseline="0" dirty="0">
                <a:ln>
                  <a:noFill/>
                </a:ln>
                <a:solidFill>
                  <a:schemeClr val="tx1"/>
                </a:solidFill>
                <a:effectLst/>
                <a:latin typeface="Arial" panose="020B0604020202020204" pitchFamily="34" charset="0"/>
              </a:rPr>
              <a:t>的属性：</a:t>
            </a:r>
          </a:p>
        </p:txBody>
      </p:sp>
      <p:pic>
        <p:nvPicPr>
          <p:cNvPr id="7" name="图片 6">
            <a:extLst>
              <a:ext uri="{FF2B5EF4-FFF2-40B4-BE49-F238E27FC236}">
                <a16:creationId xmlns:a16="http://schemas.microsoft.com/office/drawing/2014/main" id="{5AC25813-FB0D-4BE3-8DAA-88944C12CAF3}"/>
              </a:ext>
            </a:extLst>
          </p:cNvPr>
          <p:cNvPicPr>
            <a:picLocks noChangeAspect="1"/>
          </p:cNvPicPr>
          <p:nvPr/>
        </p:nvPicPr>
        <p:blipFill>
          <a:blip r:embed="rId2"/>
          <a:stretch>
            <a:fillRect/>
          </a:stretch>
        </p:blipFill>
        <p:spPr>
          <a:xfrm>
            <a:off x="816613" y="883524"/>
            <a:ext cx="6737506" cy="1792177"/>
          </a:xfrm>
          <a:prstGeom prst="rect">
            <a:avLst/>
          </a:prstGeom>
        </p:spPr>
      </p:pic>
      <p:sp>
        <p:nvSpPr>
          <p:cNvPr id="11" name="Rectangle 2">
            <a:extLst>
              <a:ext uri="{FF2B5EF4-FFF2-40B4-BE49-F238E27FC236}">
                <a16:creationId xmlns:a16="http://schemas.microsoft.com/office/drawing/2014/main" id="{BFDADB56-6623-4470-868A-E7196161031B}"/>
              </a:ext>
            </a:extLst>
          </p:cNvPr>
          <p:cNvSpPr>
            <a:spLocks noChangeArrowheads="1"/>
          </p:cNvSpPr>
          <p:nvPr/>
        </p:nvSpPr>
        <p:spPr bwMode="auto">
          <a:xfrm>
            <a:off x="576274" y="3954585"/>
            <a:ext cx="7566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CN" altLang="en-US" dirty="0"/>
              <a:t>初始化</a:t>
            </a:r>
            <a:r>
              <a:rPr kumimoji="0" lang="zh-CN" altLang="en-US" sz="1800" b="0" i="0" u="none" strike="noStrike" cap="none" normalizeH="0" baseline="0" dirty="0">
                <a:ln>
                  <a:noFill/>
                </a:ln>
                <a:solidFill>
                  <a:schemeClr val="tx1"/>
                </a:solidFill>
                <a:effectLst/>
                <a:latin typeface="Arial" panose="020B0604020202020204" pitchFamily="34" charset="0"/>
              </a:rPr>
              <a:t>：</a:t>
            </a:r>
            <a:r>
              <a:rPr lang="en-US" altLang="zh-CN" dirty="0"/>
              <a:t> Interrupt () nachos</a:t>
            </a:r>
            <a:r>
              <a:rPr lang="zh-CN" altLang="en-US" dirty="0"/>
              <a:t>中断处理系统</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F3C449B5-5471-4DE7-8370-EE0F77B166D9}"/>
              </a:ext>
            </a:extLst>
          </p:cNvPr>
          <p:cNvPicPr/>
          <p:nvPr/>
        </p:nvPicPr>
        <p:blipFill>
          <a:blip r:embed="rId3"/>
          <a:stretch>
            <a:fillRect/>
          </a:stretch>
        </p:blipFill>
        <p:spPr>
          <a:xfrm>
            <a:off x="1445837" y="4432975"/>
            <a:ext cx="3663491" cy="1930118"/>
          </a:xfrm>
          <a:prstGeom prst="rect">
            <a:avLst/>
          </a:prstGeom>
        </p:spPr>
      </p:pic>
    </p:spTree>
    <p:extLst>
      <p:ext uri="{BB962C8B-B14F-4D97-AF65-F5344CB8AC3E}">
        <p14:creationId xmlns:p14="http://schemas.microsoft.com/office/powerpoint/2010/main" val="4181220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65B1F-EB24-4956-99B5-1C367F2EEBAB}"/>
              </a:ext>
            </a:extLst>
          </p:cNvPr>
          <p:cNvSpPr>
            <a:spLocks noGrp="1"/>
          </p:cNvSpPr>
          <p:nvPr>
            <p:ph type="title"/>
          </p:nvPr>
        </p:nvSpPr>
        <p:spPr/>
        <p:txBody>
          <a:bodyPr>
            <a:normAutofit/>
          </a:bodyPr>
          <a:lstStyle/>
          <a:p>
            <a:r>
              <a:rPr lang="zh-CN" altLang="en-US" sz="2400" dirty="0"/>
              <a:t>补充：</a:t>
            </a:r>
            <a:r>
              <a:rPr lang="en-US" altLang="zh-CN" sz="2400" dirty="0"/>
              <a:t>nachos</a:t>
            </a:r>
            <a:r>
              <a:rPr lang="zh-CN" altLang="en-US" sz="2400" dirty="0"/>
              <a:t>中的事件的数据结构</a:t>
            </a:r>
            <a:r>
              <a:rPr lang="en-US" altLang="zh-CN" sz="2400" dirty="0"/>
              <a:t>----</a:t>
            </a:r>
            <a:r>
              <a:rPr lang="en-US" altLang="zh-CN" sz="2400" dirty="0" err="1"/>
              <a:t>List.h</a:t>
            </a:r>
            <a:r>
              <a:rPr lang="zh-CN" altLang="en-US" sz="2400" dirty="0"/>
              <a:t>（链表）</a:t>
            </a:r>
          </a:p>
        </p:txBody>
      </p:sp>
      <p:sp>
        <p:nvSpPr>
          <p:cNvPr id="4" name="矩形 3">
            <a:extLst>
              <a:ext uri="{FF2B5EF4-FFF2-40B4-BE49-F238E27FC236}">
                <a16:creationId xmlns:a16="http://schemas.microsoft.com/office/drawing/2014/main" id="{9A6AA150-FBB9-4A5E-9692-5E9C99453E77}"/>
              </a:ext>
            </a:extLst>
          </p:cNvPr>
          <p:cNvSpPr/>
          <p:nvPr/>
        </p:nvSpPr>
        <p:spPr>
          <a:xfrm>
            <a:off x="494451" y="1168280"/>
            <a:ext cx="9065444" cy="646331"/>
          </a:xfrm>
          <a:prstGeom prst="rect">
            <a:avLst/>
          </a:prstGeom>
        </p:spPr>
        <p:txBody>
          <a:bodyPr wrap="square">
            <a:spAutoFit/>
          </a:bodyPr>
          <a:lstStyle/>
          <a:p>
            <a:r>
              <a:rPr lang="en-US" altLang="zh-CN" kern="0" dirty="0">
                <a:latin typeface="宋体" panose="02010600030101010101" pitchFamily="2" charset="-122"/>
                <a:cs typeface="宋体" panose="02010600030101010101" pitchFamily="2" charset="-122"/>
              </a:rPr>
              <a:t>    a list can contain any type of data structure as an item on the list: thread control blocks, pending interrupts</a:t>
            </a:r>
            <a:r>
              <a:rPr lang="zh-CN" altLang="zh-CN" kern="0" dirty="0">
                <a:ea typeface="宋体" panose="02010600030101010101" pitchFamily="2" charset="-122"/>
                <a:cs typeface="宋体" panose="02010600030101010101" pitchFamily="2" charset="-122"/>
              </a:rPr>
              <a:t>，</a:t>
            </a:r>
            <a:r>
              <a:rPr lang="en-US" altLang="zh-CN" kern="0" dirty="0" err="1">
                <a:ea typeface="宋体" panose="02010600030101010101" pitchFamily="2" charset="-122"/>
                <a:cs typeface="宋体" panose="02010600030101010101" pitchFamily="2" charset="-122"/>
              </a:rPr>
              <a:t>etc</a:t>
            </a:r>
            <a:endParaRPr lang="zh-CN" altLang="en-US" dirty="0"/>
          </a:p>
        </p:txBody>
      </p:sp>
      <p:pic>
        <p:nvPicPr>
          <p:cNvPr id="5" name="图片 4">
            <a:extLst>
              <a:ext uri="{FF2B5EF4-FFF2-40B4-BE49-F238E27FC236}">
                <a16:creationId xmlns:a16="http://schemas.microsoft.com/office/drawing/2014/main" id="{C805A0F8-3712-4951-9C3F-B6E9B518922B}"/>
              </a:ext>
            </a:extLst>
          </p:cNvPr>
          <p:cNvPicPr/>
          <p:nvPr/>
        </p:nvPicPr>
        <p:blipFill>
          <a:blip r:embed="rId2"/>
          <a:stretch>
            <a:fillRect/>
          </a:stretch>
        </p:blipFill>
        <p:spPr>
          <a:xfrm>
            <a:off x="575141" y="2339986"/>
            <a:ext cx="5260051" cy="1372291"/>
          </a:xfrm>
          <a:prstGeom prst="rect">
            <a:avLst/>
          </a:prstGeom>
        </p:spPr>
      </p:pic>
      <p:sp>
        <p:nvSpPr>
          <p:cNvPr id="6" name="矩形 5">
            <a:extLst>
              <a:ext uri="{FF2B5EF4-FFF2-40B4-BE49-F238E27FC236}">
                <a16:creationId xmlns:a16="http://schemas.microsoft.com/office/drawing/2014/main" id="{4498155C-FC3E-4ADC-8B69-551D40BFA4C9}"/>
              </a:ext>
            </a:extLst>
          </p:cNvPr>
          <p:cNvSpPr/>
          <p:nvPr/>
        </p:nvSpPr>
        <p:spPr>
          <a:xfrm>
            <a:off x="795577" y="3756022"/>
            <a:ext cx="8048867" cy="738664"/>
          </a:xfrm>
          <a:prstGeom prst="rect">
            <a:avLst/>
          </a:prstGeom>
        </p:spPr>
        <p:txBody>
          <a:bodyPr wrap="square">
            <a:spAutoFit/>
          </a:bodyPr>
          <a:lstStyle/>
          <a:p>
            <a:r>
              <a:rPr lang="zh-CN" altLang="zh-CN" sz="1400" kern="0" dirty="0">
                <a:latin typeface="等线" panose="02010600030101010101" pitchFamily="2" charset="-122"/>
                <a:ea typeface="宋体" panose="02010600030101010101" pitchFamily="2" charset="-122"/>
                <a:cs typeface="宋体" panose="02010600030101010101" pitchFamily="2" charset="-122"/>
              </a:rPr>
              <a:t>有两个属性</a:t>
            </a:r>
            <a:r>
              <a:rPr lang="zh-CN" altLang="en-US" sz="1400" kern="0" dirty="0">
                <a:latin typeface="等线" panose="02010600030101010101" pitchFamily="2" charset="-122"/>
                <a:ea typeface="宋体" panose="02010600030101010101" pitchFamily="2" charset="-122"/>
                <a:cs typeface="宋体" panose="02010600030101010101" pitchFamily="2" charset="-122"/>
              </a:rPr>
              <a:t>：</a:t>
            </a:r>
            <a:endParaRPr lang="en-US" altLang="zh-CN" sz="1400" kern="0" dirty="0">
              <a:latin typeface="等线" panose="02010600030101010101" pitchFamily="2" charset="-122"/>
              <a:ea typeface="宋体" panose="02010600030101010101" pitchFamily="2" charset="-122"/>
              <a:cs typeface="宋体" panose="02010600030101010101" pitchFamily="2" charset="-122"/>
            </a:endParaRPr>
          </a:p>
          <a:p>
            <a:r>
              <a:rPr lang="en-US" altLang="zh-CN" sz="1400" kern="0" dirty="0">
                <a:latin typeface="等线" panose="02010600030101010101" pitchFamily="2" charset="-122"/>
                <a:ea typeface="宋体" panose="02010600030101010101" pitchFamily="2" charset="-122"/>
                <a:cs typeface="宋体" panose="02010600030101010101" pitchFamily="2" charset="-122"/>
              </a:rPr>
              <a:t>     A.</a:t>
            </a:r>
            <a:r>
              <a:rPr lang="zh-CN" altLang="zh-CN" sz="1400" kern="0" dirty="0">
                <a:latin typeface="等线" panose="02010600030101010101" pitchFamily="2" charset="-122"/>
                <a:ea typeface="宋体" panose="02010600030101010101" pitchFamily="2" charset="-122"/>
                <a:cs typeface="宋体" panose="02010600030101010101" pitchFamily="2" charset="-122"/>
              </a:rPr>
              <a:t>一个是</a:t>
            </a:r>
            <a:r>
              <a:rPr lang="en-US" altLang="zh-CN" sz="1400" kern="0" dirty="0">
                <a:latin typeface="等线" panose="02010600030101010101" pitchFamily="2" charset="-122"/>
                <a:ea typeface="宋体" panose="02010600030101010101" pitchFamily="2" charset="-122"/>
                <a:cs typeface="宋体" panose="02010600030101010101" pitchFamily="2" charset="-122"/>
              </a:rPr>
              <a:t>void</a:t>
            </a:r>
            <a:r>
              <a:rPr lang="zh-CN" altLang="zh-CN" sz="1400" kern="0" dirty="0">
                <a:latin typeface="等线" panose="02010600030101010101" pitchFamily="2" charset="-122"/>
                <a:ea typeface="宋体" panose="02010600030101010101" pitchFamily="2" charset="-122"/>
                <a:cs typeface="宋体" panose="02010600030101010101" pitchFamily="2" charset="-122"/>
              </a:rPr>
              <a:t>指针</a:t>
            </a:r>
            <a:r>
              <a:rPr lang="en-US" altLang="zh-CN" sz="1400" kern="0" dirty="0">
                <a:latin typeface="等线" panose="02010600030101010101" pitchFamily="2" charset="-122"/>
                <a:ea typeface="宋体" panose="02010600030101010101" pitchFamily="2" charset="-122"/>
                <a:cs typeface="宋体" panose="02010600030101010101" pitchFamily="2" charset="-122"/>
              </a:rPr>
              <a:t>item</a:t>
            </a:r>
            <a:r>
              <a:rPr lang="zh-CN" altLang="zh-CN" sz="1400" kern="0" dirty="0">
                <a:latin typeface="等线" panose="02010600030101010101" pitchFamily="2" charset="-122"/>
                <a:ea typeface="宋体" panose="02010600030101010101" pitchFamily="2" charset="-122"/>
                <a:cs typeface="宋体" panose="02010600030101010101" pitchFamily="2" charset="-122"/>
              </a:rPr>
              <a:t>，可以指向任何数据结构</a:t>
            </a:r>
            <a:endParaRPr lang="en-US" altLang="zh-CN" sz="1400" kern="0" dirty="0">
              <a:latin typeface="等线" panose="02010600030101010101" pitchFamily="2" charset="-122"/>
              <a:ea typeface="宋体" panose="02010600030101010101" pitchFamily="2" charset="-122"/>
              <a:cs typeface="宋体" panose="02010600030101010101" pitchFamily="2" charset="-122"/>
            </a:endParaRPr>
          </a:p>
          <a:p>
            <a:r>
              <a:rPr lang="en-US" altLang="zh-CN" sz="1400" kern="0" dirty="0">
                <a:latin typeface="等线" panose="02010600030101010101" pitchFamily="2" charset="-122"/>
                <a:ea typeface="宋体" panose="02010600030101010101" pitchFamily="2" charset="-122"/>
                <a:cs typeface="宋体" panose="02010600030101010101" pitchFamily="2" charset="-122"/>
              </a:rPr>
              <a:t>     B.</a:t>
            </a:r>
            <a:r>
              <a:rPr lang="zh-CN" altLang="zh-CN" sz="1400" kern="0" dirty="0">
                <a:latin typeface="等线" panose="02010600030101010101" pitchFamily="2" charset="-122"/>
                <a:ea typeface="宋体" panose="02010600030101010101" pitchFamily="2" charset="-122"/>
                <a:cs typeface="宋体" panose="02010600030101010101" pitchFamily="2" charset="-122"/>
              </a:rPr>
              <a:t>另一个是</a:t>
            </a:r>
            <a:r>
              <a:rPr lang="en-US" altLang="zh-CN" sz="1400" kern="0" dirty="0">
                <a:latin typeface="等线" panose="02010600030101010101" pitchFamily="2" charset="-122"/>
                <a:ea typeface="宋体" panose="02010600030101010101" pitchFamily="2" charset="-122"/>
                <a:cs typeface="宋体" panose="02010600030101010101" pitchFamily="2" charset="-122"/>
              </a:rPr>
              <a:t>key</a:t>
            </a:r>
            <a:r>
              <a:rPr lang="zh-CN" altLang="zh-CN" sz="1400" kern="0" dirty="0">
                <a:latin typeface="等线" panose="02010600030101010101" pitchFamily="2" charset="-122"/>
                <a:ea typeface="宋体" panose="02010600030101010101" pitchFamily="2" charset="-122"/>
                <a:cs typeface="宋体" panose="02010600030101010101" pitchFamily="2" charset="-122"/>
              </a:rPr>
              <a:t>，表示这个线程控制块的优先级。</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D97EB17C-67CB-4346-A6CE-4452F2149EF4}"/>
              </a:ext>
            </a:extLst>
          </p:cNvPr>
          <p:cNvSpPr/>
          <p:nvPr/>
        </p:nvSpPr>
        <p:spPr>
          <a:xfrm>
            <a:off x="391441" y="1927363"/>
            <a:ext cx="7801132" cy="338554"/>
          </a:xfrm>
          <a:prstGeom prst="rect">
            <a:avLst/>
          </a:prstGeom>
        </p:spPr>
        <p:txBody>
          <a:bodyPr wrap="square">
            <a:spAutoFit/>
          </a:bodyPr>
          <a:lstStyle/>
          <a:p>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链表节点数据结构：每个节点的元素为</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ListElement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FA9AC9FB-EEF8-460F-B8EA-1CE7FCA7A515}"/>
              </a:ext>
            </a:extLst>
          </p:cNvPr>
          <p:cNvSpPr/>
          <p:nvPr/>
        </p:nvSpPr>
        <p:spPr>
          <a:xfrm>
            <a:off x="417572" y="4688959"/>
            <a:ext cx="7801132" cy="338554"/>
          </a:xfrm>
          <a:prstGeom prst="rect">
            <a:avLst/>
          </a:prstGeom>
        </p:spPr>
        <p:txBody>
          <a:bodyPr wrap="square">
            <a:spAutoFit/>
          </a:bodyPr>
          <a:lstStyle/>
          <a:p>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链表数据结构：每个节点的元素为</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ListElement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D179B534-AA3E-4121-B9F4-A211E577AECC}"/>
              </a:ext>
            </a:extLst>
          </p:cNvPr>
          <p:cNvPicPr>
            <a:picLocks noChangeAspect="1"/>
          </p:cNvPicPr>
          <p:nvPr/>
        </p:nvPicPr>
        <p:blipFill>
          <a:blip r:embed="rId3"/>
          <a:stretch>
            <a:fillRect/>
          </a:stretch>
        </p:blipFill>
        <p:spPr>
          <a:xfrm>
            <a:off x="494451" y="5072655"/>
            <a:ext cx="7066961" cy="788463"/>
          </a:xfrm>
          <a:prstGeom prst="rect">
            <a:avLst/>
          </a:prstGeom>
        </p:spPr>
      </p:pic>
      <p:sp>
        <p:nvSpPr>
          <p:cNvPr id="10" name="矩形 9">
            <a:extLst>
              <a:ext uri="{FF2B5EF4-FFF2-40B4-BE49-F238E27FC236}">
                <a16:creationId xmlns:a16="http://schemas.microsoft.com/office/drawing/2014/main" id="{D7637479-1B12-4F64-86EE-340260ECB9E1}"/>
              </a:ext>
            </a:extLst>
          </p:cNvPr>
          <p:cNvSpPr/>
          <p:nvPr/>
        </p:nvSpPr>
        <p:spPr>
          <a:xfrm>
            <a:off x="494451" y="6079123"/>
            <a:ext cx="7801132" cy="338554"/>
          </a:xfrm>
          <a:prstGeom prst="rect">
            <a:avLst/>
          </a:prstGeom>
        </p:spPr>
        <p:txBody>
          <a:bodyPr wrap="square">
            <a:spAutoFit/>
          </a:bodyPr>
          <a:lstStyle/>
          <a:p>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初始化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first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last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均指向</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NULL</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，其余各项函数（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append</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insert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等类似链表）</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4285E200-2FA0-433C-A546-970CA9F6A6CF}"/>
              </a:ext>
            </a:extLst>
          </p:cNvPr>
          <p:cNvPicPr>
            <a:picLocks noChangeAspect="1"/>
          </p:cNvPicPr>
          <p:nvPr/>
        </p:nvPicPr>
        <p:blipFill rotWithShape="1">
          <a:blip r:embed="rId4"/>
          <a:srcRect r="24187"/>
          <a:stretch/>
        </p:blipFill>
        <p:spPr>
          <a:xfrm>
            <a:off x="6238579" y="1832383"/>
            <a:ext cx="4989418" cy="1658720"/>
          </a:xfrm>
          <a:prstGeom prst="rect">
            <a:avLst/>
          </a:prstGeom>
        </p:spPr>
      </p:pic>
    </p:spTree>
    <p:extLst>
      <p:ext uri="{BB962C8B-B14F-4D97-AF65-F5344CB8AC3E}">
        <p14:creationId xmlns:p14="http://schemas.microsoft.com/office/powerpoint/2010/main" val="199090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E3C5B-200C-41C4-B19B-89B863172E96}"/>
              </a:ext>
            </a:extLst>
          </p:cNvPr>
          <p:cNvSpPr>
            <a:spLocks noChangeArrowheads="1"/>
          </p:cNvSpPr>
          <p:nvPr/>
        </p:nvSpPr>
        <p:spPr bwMode="auto">
          <a:xfrm>
            <a:off x="387738" y="589467"/>
            <a:ext cx="75664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CN" altLang="en-US" sz="1800" b="0" i="0" u="none" strike="noStrike" cap="none" normalizeH="0" baseline="0" dirty="0">
                <a:ln>
                  <a:noFill/>
                </a:ln>
                <a:solidFill>
                  <a:schemeClr val="tx1"/>
                </a:solidFill>
                <a:effectLst/>
                <a:latin typeface="Arial" panose="020B0604020202020204" pitchFamily="34" charset="0"/>
              </a:rPr>
              <a:t>补充</a:t>
            </a:r>
            <a:r>
              <a:rPr kumimoji="0" lang="en-US" altLang="zh-CN" sz="1800" b="0" i="0" u="none" strike="noStrike" cap="none" normalizeH="0" baseline="0" dirty="0">
                <a:ln>
                  <a:noFill/>
                </a:ln>
                <a:solidFill>
                  <a:schemeClr val="tx1"/>
                </a:solidFill>
                <a:effectLst/>
                <a:latin typeface="Arial" panose="020B0604020202020204" pitchFamily="34" charset="0"/>
              </a:rPr>
              <a:t>1</a:t>
            </a:r>
            <a:r>
              <a:rPr kumimoji="0" lang="zh-CN" altLang="en-US" sz="1800" b="0" i="0" u="none" strike="noStrike" cap="none" normalizeH="0" baseline="0" dirty="0">
                <a:ln>
                  <a:noFill/>
                </a:ln>
                <a:solidFill>
                  <a:schemeClr val="tx1"/>
                </a:solidFill>
                <a:effectLst/>
                <a:latin typeface="Arial" panose="020B0604020202020204" pitchFamily="34" charset="0"/>
              </a:rPr>
              <a:t>：一个中断</a:t>
            </a:r>
            <a:r>
              <a:rPr lang="en-US" altLang="zh-CN" dirty="0" err="1"/>
              <a:t>PendingInterrupt</a:t>
            </a:r>
            <a:r>
              <a:rPr kumimoji="0" lang="zh-CN" altLang="en-US" sz="1800" b="0" i="0" u="none" strike="noStrike" cap="none" normalizeH="0" baseline="0" dirty="0">
                <a:ln>
                  <a:noFill/>
                </a:ln>
                <a:solidFill>
                  <a:schemeClr val="tx1"/>
                </a:solidFill>
                <a:effectLst/>
                <a:latin typeface="Arial" panose="020B0604020202020204" pitchFamily="34" charset="0"/>
              </a:rPr>
              <a:t>的数据结构如下：</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lvl="0" defTabSz="914400"/>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2A70767-6CC0-424D-B1B4-3729D532C0C2}"/>
              </a:ext>
            </a:extLst>
          </p:cNvPr>
          <p:cNvPicPr/>
          <p:nvPr/>
        </p:nvPicPr>
        <p:blipFill>
          <a:blip r:embed="rId2"/>
          <a:stretch>
            <a:fillRect/>
          </a:stretch>
        </p:blipFill>
        <p:spPr>
          <a:xfrm>
            <a:off x="834073" y="1159222"/>
            <a:ext cx="6391020" cy="1190411"/>
          </a:xfrm>
          <a:prstGeom prst="rect">
            <a:avLst/>
          </a:prstGeom>
        </p:spPr>
      </p:pic>
      <p:sp>
        <p:nvSpPr>
          <p:cNvPr id="6" name="矩形 5">
            <a:extLst>
              <a:ext uri="{FF2B5EF4-FFF2-40B4-BE49-F238E27FC236}">
                <a16:creationId xmlns:a16="http://schemas.microsoft.com/office/drawing/2014/main" id="{BCA82D06-D77B-4C4B-AAEE-C73F406BCF32}"/>
              </a:ext>
            </a:extLst>
          </p:cNvPr>
          <p:cNvSpPr/>
          <p:nvPr/>
        </p:nvSpPr>
        <p:spPr>
          <a:xfrm>
            <a:off x="834073" y="2420019"/>
            <a:ext cx="7566495" cy="584775"/>
          </a:xfrm>
          <a:prstGeom prst="rect">
            <a:avLst/>
          </a:prstGeom>
        </p:spPr>
        <p:txBody>
          <a:bodyPr wrap="square">
            <a:spAutoFit/>
          </a:bodyPr>
          <a:lstStyle/>
          <a:p>
            <a:pPr indent="281940"/>
            <a:r>
              <a:rPr lang="zh-CN" altLang="zh-CN" sz="1600" kern="0" dirty="0">
                <a:latin typeface="等线" panose="02010600030101010101" pitchFamily="2" charset="-122"/>
                <a:ea typeface="宋体" panose="02010600030101010101" pitchFamily="2" charset="-122"/>
                <a:cs typeface="宋体" panose="02010600030101010101" pitchFamily="2" charset="-122"/>
              </a:rPr>
              <a:t>枚举类型：</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enum</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IntType</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TimerInt</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DiskInt</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ConsoleWriteInt</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ConsoleReadInt</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NetworkSendInt</a:t>
            </a:r>
            <a:r>
              <a:rPr lang="en-US" altLang="zh-CN" sz="1600" kern="0" dirty="0">
                <a:latin typeface="宋体" panose="02010600030101010101" pitchFamily="2" charset="-122"/>
                <a:cs typeface="宋体" panose="02010600030101010101" pitchFamily="2" charset="-122"/>
              </a:rPr>
              <a:t>, </a:t>
            </a:r>
            <a:r>
              <a:rPr lang="en-US" altLang="zh-CN" sz="1600" kern="0" dirty="0" err="1">
                <a:latin typeface="宋体" panose="02010600030101010101" pitchFamily="2" charset="-122"/>
                <a:cs typeface="宋体" panose="02010600030101010101" pitchFamily="2" charset="-122"/>
              </a:rPr>
              <a:t>NetworkRecvInt</a:t>
            </a:r>
            <a:r>
              <a:rPr lang="en-US" altLang="zh-CN" sz="1600" kern="0" dirty="0">
                <a:latin typeface="宋体" panose="02010600030101010101" pitchFamily="2" charset="-122"/>
                <a:cs typeface="宋体" panose="02010600030101010101" pitchFamily="2" charset="-122"/>
              </a:rPr>
              <a:t>}</a:t>
            </a:r>
            <a:endParaRPr lang="zh-CN" altLang="en-US" sz="1600" dirty="0"/>
          </a:p>
        </p:txBody>
      </p:sp>
      <p:sp>
        <p:nvSpPr>
          <p:cNvPr id="7" name="Rectangle 2">
            <a:extLst>
              <a:ext uri="{FF2B5EF4-FFF2-40B4-BE49-F238E27FC236}">
                <a16:creationId xmlns:a16="http://schemas.microsoft.com/office/drawing/2014/main" id="{AFEEBFDD-FB5F-494B-861D-51FCEC618EDD}"/>
              </a:ext>
            </a:extLst>
          </p:cNvPr>
          <p:cNvSpPr>
            <a:spLocks noChangeArrowheads="1"/>
          </p:cNvSpPr>
          <p:nvPr/>
        </p:nvSpPr>
        <p:spPr bwMode="auto">
          <a:xfrm>
            <a:off x="472580" y="3244334"/>
            <a:ext cx="7566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825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CN" altLang="en-US" sz="1800" b="0" i="0" u="none" strike="noStrike" cap="none" normalizeH="0" baseline="0" dirty="0">
                <a:ln>
                  <a:noFill/>
                </a:ln>
                <a:solidFill>
                  <a:schemeClr val="tx1"/>
                </a:solidFill>
                <a:effectLst/>
                <a:latin typeface="Arial" panose="020B0604020202020204" pitchFamily="34" charset="0"/>
              </a:rPr>
              <a:t>补充</a:t>
            </a:r>
            <a:r>
              <a:rPr kumimoji="0" lang="en-US" altLang="zh-CN" sz="1800" b="0" i="0" u="none" strike="noStrike" cap="none" normalizeH="0" baseline="0" dirty="0">
                <a:ln>
                  <a:noFill/>
                </a:ln>
                <a:solidFill>
                  <a:schemeClr val="tx1"/>
                </a:solidFill>
                <a:effectLst/>
                <a:latin typeface="Arial" panose="020B0604020202020204" pitchFamily="34" charset="0"/>
              </a:rPr>
              <a:t>2</a:t>
            </a:r>
            <a:r>
              <a:rPr kumimoji="0" lang="zh-CN" altLang="en-US" sz="1800" b="0" i="0" u="none" strike="noStrike" cap="none" normalizeH="0" baseline="0" dirty="0">
                <a:ln>
                  <a:noFill/>
                </a:ln>
                <a:solidFill>
                  <a:schemeClr val="tx1"/>
                </a:solidFill>
                <a:effectLst/>
                <a:latin typeface="Arial" panose="020B0604020202020204" pitchFamily="34" charset="0"/>
              </a:rPr>
              <a:t>：初始化一个中断事件</a:t>
            </a:r>
            <a:r>
              <a:rPr lang="en-US" altLang="zh-CN" dirty="0" err="1"/>
              <a:t>PendingInterrupt</a:t>
            </a:r>
            <a:r>
              <a:rPr lang="zh-CN" altLang="en-US" dirty="0"/>
              <a:t>：</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7BC5429C-211C-4581-AB17-65352C4E4D60}"/>
              </a:ext>
            </a:extLst>
          </p:cNvPr>
          <p:cNvPicPr/>
          <p:nvPr/>
        </p:nvPicPr>
        <p:blipFill>
          <a:blip r:embed="rId3"/>
          <a:stretch>
            <a:fillRect/>
          </a:stretch>
        </p:blipFill>
        <p:spPr>
          <a:xfrm>
            <a:off x="1116564" y="3764810"/>
            <a:ext cx="6528573" cy="1617896"/>
          </a:xfrm>
          <a:prstGeom prst="rect">
            <a:avLst/>
          </a:prstGeom>
        </p:spPr>
      </p:pic>
    </p:spTree>
    <p:extLst>
      <p:ext uri="{BB962C8B-B14F-4D97-AF65-F5344CB8AC3E}">
        <p14:creationId xmlns:p14="http://schemas.microsoft.com/office/powerpoint/2010/main" val="181302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4.</a:t>
            </a:r>
            <a:r>
              <a:rPr lang="en-US" altLang="zh-CN" sz="2800" kern="0" dirty="0">
                <a:latin typeface="宋体" panose="02010600030101010101" pitchFamily="2" charset="-122"/>
                <a:cs typeface="宋体" panose="02010600030101010101" pitchFamily="2" charset="-122"/>
              </a:rPr>
              <a:t> </a:t>
            </a:r>
            <a:r>
              <a:rPr lang="en-US" altLang="zh-CN" dirty="0"/>
              <a:t>scheduler = new Scheduler() </a:t>
            </a:r>
            <a:r>
              <a:rPr lang="zh-CN" altLang="en-US" sz="2800" dirty="0"/>
              <a:t>初始化就绪队列</a:t>
            </a:r>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083A7B17-5A2F-4FD7-8C95-4CDD9C9F15C2}"/>
              </a:ext>
            </a:extLst>
          </p:cNvPr>
          <p:cNvSpPr/>
          <p:nvPr/>
        </p:nvSpPr>
        <p:spPr>
          <a:xfrm>
            <a:off x="776878" y="1151584"/>
            <a:ext cx="1569660"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Scheduler.cc</a:t>
            </a:r>
            <a:endParaRPr lang="zh-CN" altLang="en-US" dirty="0"/>
          </a:p>
        </p:txBody>
      </p: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61534"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3E7C7608-BD4A-4CC4-982B-A1E67BB92F83}"/>
              </a:ext>
            </a:extLst>
          </p:cNvPr>
          <p:cNvPicPr/>
          <p:nvPr/>
        </p:nvPicPr>
        <p:blipFill>
          <a:blip r:embed="rId2"/>
          <a:stretch>
            <a:fillRect/>
          </a:stretch>
        </p:blipFill>
        <p:spPr>
          <a:xfrm>
            <a:off x="1217223" y="4110814"/>
            <a:ext cx="2932472" cy="743974"/>
          </a:xfrm>
          <a:prstGeom prst="rect">
            <a:avLst/>
          </a:prstGeom>
        </p:spPr>
      </p:pic>
      <p:pic>
        <p:nvPicPr>
          <p:cNvPr id="5" name="图片 4">
            <a:extLst>
              <a:ext uri="{FF2B5EF4-FFF2-40B4-BE49-F238E27FC236}">
                <a16:creationId xmlns:a16="http://schemas.microsoft.com/office/drawing/2014/main" id="{45DF4E18-C8D3-4FB9-84E0-8880087C030C}"/>
              </a:ext>
            </a:extLst>
          </p:cNvPr>
          <p:cNvPicPr>
            <a:picLocks noChangeAspect="1"/>
          </p:cNvPicPr>
          <p:nvPr/>
        </p:nvPicPr>
        <p:blipFill>
          <a:blip r:embed="rId3"/>
          <a:stretch>
            <a:fillRect/>
          </a:stretch>
        </p:blipFill>
        <p:spPr>
          <a:xfrm>
            <a:off x="1114249" y="2021607"/>
            <a:ext cx="6338264" cy="735452"/>
          </a:xfrm>
          <a:prstGeom prst="rect">
            <a:avLst/>
          </a:prstGeom>
        </p:spPr>
      </p:pic>
      <p:sp>
        <p:nvSpPr>
          <p:cNvPr id="13" name="矩形 12">
            <a:extLst>
              <a:ext uri="{FF2B5EF4-FFF2-40B4-BE49-F238E27FC236}">
                <a16:creationId xmlns:a16="http://schemas.microsoft.com/office/drawing/2014/main" id="{0CF5F3E1-4527-41C5-858E-E96603596A5A}"/>
              </a:ext>
            </a:extLst>
          </p:cNvPr>
          <p:cNvSpPr/>
          <p:nvPr/>
        </p:nvSpPr>
        <p:spPr>
          <a:xfrm>
            <a:off x="891900" y="3429000"/>
            <a:ext cx="3877985" cy="369332"/>
          </a:xfrm>
          <a:prstGeom prst="rect">
            <a:avLst/>
          </a:prstGeom>
        </p:spPr>
        <p:txBody>
          <a:bodyPr wrap="none">
            <a:spAutoFit/>
          </a:bodyPr>
          <a:lstStyle/>
          <a:p>
            <a:r>
              <a:rPr lang="zh-CN" altLang="en-US" kern="0" dirty="0">
                <a:latin typeface="宋体" panose="02010600030101010101" pitchFamily="2" charset="-122"/>
                <a:cs typeface="宋体" panose="02010600030101010101" pitchFamily="2" charset="-122"/>
              </a:rPr>
              <a:t>初始化函数：新建一个空的就绪队列</a:t>
            </a:r>
            <a:endParaRPr lang="zh-CN" altLang="en-US" dirty="0"/>
          </a:p>
        </p:txBody>
      </p:sp>
      <p:sp>
        <p:nvSpPr>
          <p:cNvPr id="14" name="矩形 13">
            <a:extLst>
              <a:ext uri="{FF2B5EF4-FFF2-40B4-BE49-F238E27FC236}">
                <a16:creationId xmlns:a16="http://schemas.microsoft.com/office/drawing/2014/main" id="{F764BB46-8C67-4CCF-AE21-F0034D1C91A9}"/>
              </a:ext>
            </a:extLst>
          </p:cNvPr>
          <p:cNvSpPr/>
          <p:nvPr/>
        </p:nvSpPr>
        <p:spPr>
          <a:xfrm>
            <a:off x="1114249" y="1557974"/>
            <a:ext cx="6070893"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Nachos</a:t>
            </a:r>
            <a:r>
              <a:rPr lang="zh-CN" altLang="en-US" kern="0" dirty="0">
                <a:latin typeface="宋体" panose="02010600030101010101" pitchFamily="2" charset="-122"/>
                <a:cs typeface="宋体" panose="02010600030101010101" pitchFamily="2" charset="-122"/>
              </a:rPr>
              <a:t>使用一个</a:t>
            </a:r>
            <a:r>
              <a:rPr lang="en-US" altLang="zh-CN" kern="0" dirty="0">
                <a:latin typeface="宋体" panose="02010600030101010101" pitchFamily="2" charset="-122"/>
                <a:cs typeface="宋体" panose="02010600030101010101" pitchFamily="2" charset="-122"/>
              </a:rPr>
              <a:t>list</a:t>
            </a:r>
            <a:r>
              <a:rPr lang="zh-CN" altLang="en-US" kern="0" dirty="0">
                <a:latin typeface="宋体" panose="02010600030101010101" pitchFamily="2" charset="-122"/>
                <a:cs typeface="宋体" panose="02010600030101010101" pitchFamily="2" charset="-122"/>
              </a:rPr>
              <a:t>类型的指针</a:t>
            </a:r>
            <a:r>
              <a:rPr lang="en-US" altLang="zh-CN" kern="0" dirty="0" err="1">
                <a:latin typeface="宋体" panose="02010600030101010101" pitchFamily="2" charset="-122"/>
                <a:cs typeface="宋体" panose="02010600030101010101" pitchFamily="2" charset="-122"/>
              </a:rPr>
              <a:t>readyList</a:t>
            </a:r>
            <a:r>
              <a:rPr lang="zh-CN" altLang="en-US" kern="0" dirty="0">
                <a:latin typeface="宋体" panose="02010600030101010101" pitchFamily="2" charset="-122"/>
                <a:cs typeface="宋体" panose="02010600030101010101" pitchFamily="2" charset="-122"/>
              </a:rPr>
              <a:t>来实现就绪队列</a:t>
            </a:r>
            <a:endParaRPr lang="zh-CN" altLang="en-US" dirty="0"/>
          </a:p>
        </p:txBody>
      </p:sp>
    </p:spTree>
    <p:extLst>
      <p:ext uri="{BB962C8B-B14F-4D97-AF65-F5344CB8AC3E}">
        <p14:creationId xmlns:p14="http://schemas.microsoft.com/office/powerpoint/2010/main" val="284832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5.</a:t>
            </a:r>
            <a:r>
              <a:rPr lang="en-US" altLang="zh-CN" sz="2800" kern="0" dirty="0">
                <a:latin typeface="宋体" panose="02010600030101010101" pitchFamily="2" charset="-122"/>
                <a:cs typeface="宋体" panose="02010600030101010101" pitchFamily="2" charset="-122"/>
              </a:rPr>
              <a:t> </a:t>
            </a:r>
            <a:r>
              <a:rPr lang="zh-CN" altLang="en-US" dirty="0"/>
              <a:t>初始化时钟中断</a:t>
            </a:r>
            <a:r>
              <a:rPr lang="en-US" altLang="zh-CN" dirty="0"/>
              <a:t>Timer</a:t>
            </a:r>
            <a:r>
              <a:rPr lang="zh-CN" altLang="en-US" dirty="0"/>
              <a:t>：</a:t>
            </a: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61534"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E8398BA5-800E-492F-820C-17A7D2B77410}"/>
              </a:ext>
            </a:extLst>
          </p:cNvPr>
          <p:cNvSpPr/>
          <p:nvPr/>
        </p:nvSpPr>
        <p:spPr>
          <a:xfrm>
            <a:off x="598190" y="1216543"/>
            <a:ext cx="4317476" cy="369323"/>
          </a:xfrm>
          <a:prstGeom prst="rect">
            <a:avLst/>
          </a:prstGeom>
        </p:spPr>
        <p:txBody>
          <a:bodyPr wrap="square">
            <a:spAutoFit/>
          </a:bodyPr>
          <a:lstStyle/>
          <a:p>
            <a:r>
              <a:rPr lang="en-US" altLang="zh-CN" b="1" kern="0" dirty="0" err="1">
                <a:latin typeface="宋体" panose="02010600030101010101" pitchFamily="2" charset="-122"/>
                <a:cs typeface="宋体" panose="02010600030101010101" pitchFamily="2" charset="-122"/>
              </a:rPr>
              <a:t>timer.h</a:t>
            </a:r>
            <a:r>
              <a:rPr lang="en-US" altLang="zh-CN" b="1" kern="0" dirty="0">
                <a:latin typeface="宋体" panose="02010600030101010101" pitchFamily="2" charset="-122"/>
                <a:cs typeface="宋体" panose="02010600030101010101" pitchFamily="2" charset="-122"/>
              </a:rPr>
              <a:t> </a:t>
            </a:r>
            <a:r>
              <a:rPr lang="zh-CN" altLang="zh-CN" b="1" kern="0" dirty="0">
                <a:ea typeface="宋体" panose="02010600030101010101" pitchFamily="2" charset="-122"/>
                <a:cs typeface="宋体" panose="02010600030101010101" pitchFamily="2" charset="-122"/>
              </a:rPr>
              <a:t>用于模拟时钟中断的数据结构</a:t>
            </a:r>
            <a:endParaRPr lang="zh-CN" altLang="en-US" b="1" dirty="0"/>
          </a:p>
        </p:txBody>
      </p:sp>
      <p:pic>
        <p:nvPicPr>
          <p:cNvPr id="11" name="图片 10">
            <a:extLst>
              <a:ext uri="{FF2B5EF4-FFF2-40B4-BE49-F238E27FC236}">
                <a16:creationId xmlns:a16="http://schemas.microsoft.com/office/drawing/2014/main" id="{604A0297-4E98-4F95-B008-786F89994A0E}"/>
              </a:ext>
            </a:extLst>
          </p:cNvPr>
          <p:cNvPicPr/>
          <p:nvPr/>
        </p:nvPicPr>
        <p:blipFill>
          <a:blip r:embed="rId2"/>
          <a:stretch>
            <a:fillRect/>
          </a:stretch>
        </p:blipFill>
        <p:spPr>
          <a:xfrm>
            <a:off x="1271792" y="1709486"/>
            <a:ext cx="5421237" cy="1017839"/>
          </a:xfrm>
          <a:prstGeom prst="rect">
            <a:avLst/>
          </a:prstGeom>
        </p:spPr>
      </p:pic>
      <p:sp>
        <p:nvSpPr>
          <p:cNvPr id="8" name="矩形 7">
            <a:extLst>
              <a:ext uri="{FF2B5EF4-FFF2-40B4-BE49-F238E27FC236}">
                <a16:creationId xmlns:a16="http://schemas.microsoft.com/office/drawing/2014/main" id="{1E0A486D-2B0B-4593-8621-3FA304DEC564}"/>
              </a:ext>
            </a:extLst>
          </p:cNvPr>
          <p:cNvSpPr/>
          <p:nvPr/>
        </p:nvSpPr>
        <p:spPr>
          <a:xfrm>
            <a:off x="934410" y="2727324"/>
            <a:ext cx="7295190" cy="646331"/>
          </a:xfrm>
          <a:prstGeom prst="rect">
            <a:avLst/>
          </a:prstGeom>
        </p:spPr>
        <p:txBody>
          <a:bodyPr wrap="square">
            <a:spAutoFit/>
          </a:bodyPr>
          <a:lstStyle/>
          <a:p>
            <a:r>
              <a:rPr lang="en-US" altLang="zh-CN" kern="0" dirty="0">
                <a:latin typeface="宋体" panose="02010600030101010101" pitchFamily="2" charset="-122"/>
                <a:ea typeface="等线" panose="02010600030101010101" pitchFamily="2" charset="-122"/>
                <a:cs typeface="宋体" panose="02010600030101010101" pitchFamily="2" charset="-122"/>
              </a:rPr>
              <a:t>randomize </a:t>
            </a:r>
            <a:r>
              <a:rPr lang="zh-CN" altLang="zh-CN" kern="0" dirty="0">
                <a:latin typeface="等线" panose="02010600030101010101" pitchFamily="2" charset="-122"/>
                <a:ea typeface="宋体" panose="02010600030101010101" pitchFamily="2" charset="-122"/>
                <a:cs typeface="宋体" panose="02010600030101010101" pitchFamily="2" charset="-122"/>
              </a:rPr>
              <a:t>：如果我们事先需要使用随机数超时延迟，就设置为</a:t>
            </a:r>
            <a:r>
              <a:rPr lang="en-US" altLang="zh-CN" kern="0" dirty="0">
                <a:latin typeface="等线" panose="02010600030101010101" pitchFamily="2" charset="-122"/>
                <a:ea typeface="宋体" panose="02010600030101010101" pitchFamily="2" charset="-122"/>
                <a:cs typeface="宋体" panose="02010600030101010101" pitchFamily="2" charset="-122"/>
              </a:rPr>
              <a:t>true</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latin typeface="宋体" panose="02010600030101010101" pitchFamily="2" charset="-122"/>
                <a:ea typeface="等线" panose="02010600030101010101" pitchFamily="2" charset="-122"/>
                <a:cs typeface="宋体" panose="02010600030101010101" pitchFamily="2" charset="-122"/>
              </a:rPr>
              <a:t>handler  </a:t>
            </a:r>
            <a:r>
              <a:rPr lang="zh-CN" altLang="zh-CN" kern="0" dirty="0">
                <a:latin typeface="等线" panose="02010600030101010101" pitchFamily="2" charset="-122"/>
                <a:ea typeface="宋体" panose="02010600030101010101" pitchFamily="2" charset="-122"/>
                <a:cs typeface="宋体" panose="02010600030101010101" pitchFamily="2" charset="-122"/>
              </a:rPr>
              <a:t>：时钟中断处理程序 </a:t>
            </a:r>
            <a:r>
              <a:rPr lang="en-US" altLang="zh-CN" kern="0" dirty="0">
                <a:latin typeface="等线" panose="02010600030101010101" pitchFamily="2" charset="-122"/>
                <a:ea typeface="宋体" panose="02010600030101010101" pitchFamily="2" charset="-122"/>
                <a:cs typeface="宋体" panose="02010600030101010101" pitchFamily="2" charset="-122"/>
              </a:rPr>
              <a:t>  </a:t>
            </a:r>
            <a:r>
              <a:rPr lang="en-US" altLang="zh-CN" kern="0" dirty="0" err="1">
                <a:latin typeface="等线" panose="02010600030101010101" pitchFamily="2" charset="-122"/>
                <a:ea typeface="宋体" panose="02010600030101010101" pitchFamily="2" charset="-122"/>
                <a:cs typeface="宋体" panose="02010600030101010101" pitchFamily="2" charset="-122"/>
              </a:rPr>
              <a:t>arg</a:t>
            </a:r>
            <a:r>
              <a:rPr lang="zh-CN" altLang="zh-CN" kern="0" dirty="0">
                <a:latin typeface="等线" panose="02010600030101010101" pitchFamily="2" charset="-122"/>
                <a:ea typeface="宋体" panose="02010600030101010101" pitchFamily="2" charset="-122"/>
                <a:cs typeface="宋体" panose="02010600030101010101" pitchFamily="2" charset="-122"/>
              </a:rPr>
              <a:t>是</a:t>
            </a:r>
            <a:r>
              <a:rPr lang="zh-CN" altLang="en-US" kern="0" dirty="0">
                <a:latin typeface="等线" panose="02010600030101010101" pitchFamily="2" charset="-122"/>
                <a:ea typeface="宋体" panose="02010600030101010101" pitchFamily="2" charset="-122"/>
                <a:cs typeface="宋体" panose="02010600030101010101" pitchFamily="2" charset="-122"/>
              </a:rPr>
              <a:t>向时钟中断处理程序传递的</a:t>
            </a:r>
            <a:r>
              <a:rPr lang="zh-CN" altLang="zh-CN" kern="0" dirty="0">
                <a:latin typeface="等线" panose="02010600030101010101" pitchFamily="2" charset="-122"/>
                <a:ea typeface="宋体" panose="02010600030101010101" pitchFamily="2" charset="-122"/>
                <a:cs typeface="宋体" panose="02010600030101010101" pitchFamily="2" charset="-122"/>
              </a:rPr>
              <a:t>参数</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DDBEB73B-6BEF-4AA3-BB31-0C2BD5198DBF}"/>
              </a:ext>
            </a:extLst>
          </p:cNvPr>
          <p:cNvSpPr/>
          <p:nvPr/>
        </p:nvSpPr>
        <p:spPr>
          <a:xfrm>
            <a:off x="598190" y="3578716"/>
            <a:ext cx="4317476" cy="369323"/>
          </a:xfrm>
          <a:prstGeom prst="rect">
            <a:avLst/>
          </a:prstGeom>
        </p:spPr>
        <p:txBody>
          <a:bodyPr wrap="square">
            <a:spAutoFit/>
          </a:bodyPr>
          <a:lstStyle/>
          <a:p>
            <a:r>
              <a:rPr lang="zh-CN" altLang="en-US" kern="0" dirty="0">
                <a:latin typeface="宋体" panose="02010600030101010101" pitchFamily="2" charset="-122"/>
                <a:cs typeface="宋体" panose="02010600030101010101" pitchFamily="2" charset="-122"/>
              </a:rPr>
              <a:t>初始化函数：</a:t>
            </a:r>
            <a:endParaRPr lang="zh-CN" altLang="en-US" dirty="0"/>
          </a:p>
        </p:txBody>
      </p:sp>
      <p:pic>
        <p:nvPicPr>
          <p:cNvPr id="17" name="图片 16">
            <a:extLst>
              <a:ext uri="{FF2B5EF4-FFF2-40B4-BE49-F238E27FC236}">
                <a16:creationId xmlns:a16="http://schemas.microsoft.com/office/drawing/2014/main" id="{DB8419A2-5349-423A-B478-4C3761AC7C8F}"/>
              </a:ext>
            </a:extLst>
          </p:cNvPr>
          <p:cNvPicPr/>
          <p:nvPr/>
        </p:nvPicPr>
        <p:blipFill>
          <a:blip r:embed="rId3"/>
          <a:stretch>
            <a:fillRect/>
          </a:stretch>
        </p:blipFill>
        <p:spPr>
          <a:xfrm>
            <a:off x="1271792" y="4380699"/>
            <a:ext cx="5647482" cy="1925833"/>
          </a:xfrm>
          <a:prstGeom prst="rect">
            <a:avLst/>
          </a:prstGeom>
        </p:spPr>
      </p:pic>
      <p:pic>
        <p:nvPicPr>
          <p:cNvPr id="9" name="图片 8">
            <a:extLst>
              <a:ext uri="{FF2B5EF4-FFF2-40B4-BE49-F238E27FC236}">
                <a16:creationId xmlns:a16="http://schemas.microsoft.com/office/drawing/2014/main" id="{19CCE4CF-28E4-4966-84EB-73D39BF08624}"/>
              </a:ext>
            </a:extLst>
          </p:cNvPr>
          <p:cNvPicPr>
            <a:picLocks noChangeAspect="1"/>
          </p:cNvPicPr>
          <p:nvPr/>
        </p:nvPicPr>
        <p:blipFill>
          <a:blip r:embed="rId4"/>
          <a:stretch>
            <a:fillRect/>
          </a:stretch>
        </p:blipFill>
        <p:spPr>
          <a:xfrm>
            <a:off x="2134778" y="3505085"/>
            <a:ext cx="5829174" cy="646331"/>
          </a:xfrm>
          <a:prstGeom prst="rect">
            <a:avLst/>
          </a:prstGeom>
        </p:spPr>
      </p:pic>
    </p:spTree>
    <p:extLst>
      <p:ext uri="{BB962C8B-B14F-4D97-AF65-F5344CB8AC3E}">
        <p14:creationId xmlns:p14="http://schemas.microsoft.com/office/powerpoint/2010/main" val="384592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2D4C1-8A65-4CAC-94A5-DEE87B584538}"/>
              </a:ext>
            </a:extLst>
          </p:cNvPr>
          <p:cNvSpPr>
            <a:spLocks noGrp="1"/>
          </p:cNvSpPr>
          <p:nvPr>
            <p:ph type="title"/>
          </p:nvPr>
        </p:nvSpPr>
        <p:spPr/>
        <p:txBody>
          <a:bodyPr>
            <a:normAutofit/>
          </a:bodyPr>
          <a:lstStyle/>
          <a:p>
            <a:r>
              <a:rPr lang="zh-CN" altLang="en-US" sz="2400" dirty="0"/>
              <a:t>时钟中断的中断处理函数  </a:t>
            </a:r>
            <a:r>
              <a:rPr lang="en-US" altLang="zh-CN" sz="2400" dirty="0" err="1"/>
              <a:t>TimerInterruptHandler</a:t>
            </a:r>
            <a:r>
              <a:rPr lang="en-US" altLang="zh-CN" sz="2400" dirty="0"/>
              <a:t>()</a:t>
            </a:r>
            <a:r>
              <a:rPr lang="zh-CN" altLang="en-US" sz="2400" dirty="0"/>
              <a:t>：</a:t>
            </a:r>
          </a:p>
        </p:txBody>
      </p:sp>
      <p:pic>
        <p:nvPicPr>
          <p:cNvPr id="4" name="图片 3">
            <a:extLst>
              <a:ext uri="{FF2B5EF4-FFF2-40B4-BE49-F238E27FC236}">
                <a16:creationId xmlns:a16="http://schemas.microsoft.com/office/drawing/2014/main" id="{DFDC2B0B-53D5-47FA-956E-94CECD907114}"/>
              </a:ext>
            </a:extLst>
          </p:cNvPr>
          <p:cNvPicPr/>
          <p:nvPr/>
        </p:nvPicPr>
        <p:blipFill>
          <a:blip r:embed="rId2"/>
          <a:stretch>
            <a:fillRect/>
          </a:stretch>
        </p:blipFill>
        <p:spPr>
          <a:xfrm>
            <a:off x="1138248" y="1270000"/>
            <a:ext cx="4678090" cy="1454346"/>
          </a:xfrm>
          <a:prstGeom prst="rect">
            <a:avLst/>
          </a:prstGeom>
        </p:spPr>
      </p:pic>
      <p:sp>
        <p:nvSpPr>
          <p:cNvPr id="5" name="矩形 4">
            <a:extLst>
              <a:ext uri="{FF2B5EF4-FFF2-40B4-BE49-F238E27FC236}">
                <a16:creationId xmlns:a16="http://schemas.microsoft.com/office/drawing/2014/main" id="{51686D27-87D7-44C1-82D8-176E96AD73C1}"/>
              </a:ext>
            </a:extLst>
          </p:cNvPr>
          <p:cNvSpPr/>
          <p:nvPr/>
        </p:nvSpPr>
        <p:spPr>
          <a:xfrm>
            <a:off x="1138248" y="2646367"/>
            <a:ext cx="7295190" cy="584775"/>
          </a:xfrm>
          <a:prstGeom prst="rect">
            <a:avLst/>
          </a:prstGeom>
        </p:spPr>
        <p:txBody>
          <a:bodyPr wrap="square">
            <a:spAutoFit/>
          </a:bodyPr>
          <a:lstStyle/>
          <a:p>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Interrupt-&gt;</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getStatus</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返回系统当前状态，如果不是闲逛模式，就执行</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interrupt</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的</a:t>
            </a:r>
            <a:r>
              <a:rPr lang="en-US" altLang="zh-CN" sz="1600" b="1" kern="100" dirty="0" err="1">
                <a:latin typeface="等线" panose="02010600030101010101" pitchFamily="2" charset="-122"/>
                <a:ea typeface="等线" panose="02010600030101010101" pitchFamily="2" charset="-122"/>
                <a:cs typeface="Times New Roman" panose="02020603050405020304" pitchFamily="18" charset="0"/>
              </a:rPr>
              <a:t>YieldOnReturn</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函数</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A4D05FB9-F45C-4B40-902C-9BCD6640833E}"/>
              </a:ext>
            </a:extLst>
          </p:cNvPr>
          <p:cNvPicPr/>
          <p:nvPr/>
        </p:nvPicPr>
        <p:blipFill>
          <a:blip r:embed="rId3"/>
          <a:stretch>
            <a:fillRect/>
          </a:stretch>
        </p:blipFill>
        <p:spPr>
          <a:xfrm>
            <a:off x="1138248" y="3345967"/>
            <a:ext cx="3728957" cy="1202284"/>
          </a:xfrm>
          <a:prstGeom prst="rect">
            <a:avLst/>
          </a:prstGeom>
        </p:spPr>
      </p:pic>
      <p:sp>
        <p:nvSpPr>
          <p:cNvPr id="7" name="矩形 6">
            <a:extLst>
              <a:ext uri="{FF2B5EF4-FFF2-40B4-BE49-F238E27FC236}">
                <a16:creationId xmlns:a16="http://schemas.microsoft.com/office/drawing/2014/main" id="{2B169C0D-199E-4497-824E-863404D0FF59}"/>
              </a:ext>
            </a:extLst>
          </p:cNvPr>
          <p:cNvSpPr/>
          <p:nvPr/>
        </p:nvSpPr>
        <p:spPr>
          <a:xfrm>
            <a:off x="1092115" y="4757003"/>
            <a:ext cx="8191314" cy="830997"/>
          </a:xfrm>
          <a:prstGeom prst="rect">
            <a:avLst/>
          </a:prstGeom>
        </p:spPr>
        <p:txBody>
          <a:bodyPr wrap="square">
            <a:spAutoFit/>
          </a:bodyPr>
          <a:lstStyle/>
          <a:p>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        有一个断言，执行这个函数的时候，如果我们当前不是正在运行中断处理程序，说明系统异常，打印错误信息并注销</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nachos</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，否则将</a:t>
            </a:r>
            <a:r>
              <a:rPr lang="en-US" altLang="zh-CN" sz="1600" kern="100" dirty="0" err="1">
                <a:latin typeface="等线" panose="02010600030101010101" pitchFamily="2" charset="-122"/>
                <a:ea typeface="等线" panose="02010600030101010101" pitchFamily="2" charset="-122"/>
                <a:cs typeface="Times New Roman" panose="02020603050405020304" pitchFamily="18" charset="0"/>
              </a:rPr>
              <a:t>yieldOnReturn</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标识设为</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true</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，表示正在进行上下文切换</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889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CE914-D2C6-45D9-8267-2ACC58504CB2}"/>
              </a:ext>
            </a:extLst>
          </p:cNvPr>
          <p:cNvSpPr>
            <a:spLocks noGrp="1"/>
          </p:cNvSpPr>
          <p:nvPr>
            <p:ph type="title"/>
          </p:nvPr>
        </p:nvSpPr>
        <p:spPr/>
        <p:txBody>
          <a:bodyPr>
            <a:normAutofit/>
          </a:bodyPr>
          <a:lstStyle/>
          <a:p>
            <a:r>
              <a:rPr lang="zh-CN" altLang="en-US" sz="2400" dirty="0"/>
              <a:t>补充：如何将时钟中断加入到系统的中断事件表中</a:t>
            </a:r>
          </a:p>
        </p:txBody>
      </p:sp>
      <p:sp>
        <p:nvSpPr>
          <p:cNvPr id="4" name="矩形 3">
            <a:extLst>
              <a:ext uri="{FF2B5EF4-FFF2-40B4-BE49-F238E27FC236}">
                <a16:creationId xmlns:a16="http://schemas.microsoft.com/office/drawing/2014/main" id="{9524994E-3841-4AAE-8920-BE558832C951}"/>
              </a:ext>
            </a:extLst>
          </p:cNvPr>
          <p:cNvSpPr/>
          <p:nvPr/>
        </p:nvSpPr>
        <p:spPr>
          <a:xfrm>
            <a:off x="314226" y="1465573"/>
            <a:ext cx="9489649" cy="369332"/>
          </a:xfrm>
          <a:prstGeom prst="rect">
            <a:avLst/>
          </a:prstGeom>
        </p:spPr>
        <p:txBody>
          <a:bodyPr wrap="square">
            <a:spAutoFit/>
          </a:bodyPr>
          <a:lstStyle/>
          <a:p>
            <a:r>
              <a:rPr lang="en-US" altLang="zh-CN" kern="0" dirty="0">
                <a:latin typeface="宋体" panose="02010600030101010101" pitchFamily="2" charset="-122"/>
                <a:cs typeface="宋体" panose="02010600030101010101" pitchFamily="2" charset="-122"/>
              </a:rPr>
              <a:t>Interrupt::Schedule(</a:t>
            </a:r>
            <a:r>
              <a:rPr lang="en-US" altLang="zh-CN" kern="0" dirty="0" err="1">
                <a:latin typeface="宋体" panose="02010600030101010101" pitchFamily="2" charset="-122"/>
                <a:cs typeface="宋体" panose="02010600030101010101" pitchFamily="2" charset="-122"/>
              </a:rPr>
              <a:t>VoidFunctionPtr</a:t>
            </a:r>
            <a:r>
              <a:rPr lang="en-US" altLang="zh-CN" kern="0" dirty="0">
                <a:latin typeface="宋体" panose="02010600030101010101" pitchFamily="2" charset="-122"/>
                <a:cs typeface="宋体" panose="02010600030101010101" pitchFamily="2" charset="-122"/>
              </a:rPr>
              <a:t> handler, _int </a:t>
            </a:r>
            <a:r>
              <a:rPr lang="en-US" altLang="zh-CN" kern="0" dirty="0" err="1">
                <a:latin typeface="宋体" panose="02010600030101010101" pitchFamily="2" charset="-122"/>
                <a:cs typeface="宋体" panose="02010600030101010101" pitchFamily="2" charset="-122"/>
              </a:rPr>
              <a:t>arg</a:t>
            </a:r>
            <a:r>
              <a:rPr lang="en-US" altLang="zh-CN" kern="0" dirty="0">
                <a:latin typeface="宋体" panose="02010600030101010101" pitchFamily="2" charset="-122"/>
                <a:cs typeface="宋体" panose="02010600030101010101" pitchFamily="2" charset="-122"/>
              </a:rPr>
              <a:t>, int </a:t>
            </a:r>
            <a:r>
              <a:rPr lang="en-US" altLang="zh-CN" kern="0" dirty="0" err="1">
                <a:latin typeface="宋体" panose="02010600030101010101" pitchFamily="2" charset="-122"/>
                <a:cs typeface="宋体" panose="02010600030101010101" pitchFamily="2" charset="-122"/>
              </a:rPr>
              <a:t>fromNow</a:t>
            </a:r>
            <a:r>
              <a:rPr lang="en-US" altLang="zh-CN" kern="0" dirty="0">
                <a:latin typeface="宋体" panose="02010600030101010101" pitchFamily="2" charset="-122"/>
                <a:cs typeface="宋体" panose="02010600030101010101" pitchFamily="2" charset="-122"/>
              </a:rPr>
              <a:t>, </a:t>
            </a:r>
            <a:r>
              <a:rPr lang="en-US" altLang="zh-CN" kern="0" dirty="0" err="1">
                <a:latin typeface="宋体" panose="02010600030101010101" pitchFamily="2" charset="-122"/>
                <a:cs typeface="宋体" panose="02010600030101010101" pitchFamily="2" charset="-122"/>
              </a:rPr>
              <a:t>IntType</a:t>
            </a:r>
            <a:r>
              <a:rPr lang="en-US" altLang="zh-CN" kern="0" dirty="0">
                <a:latin typeface="宋体" panose="02010600030101010101" pitchFamily="2" charset="-122"/>
                <a:cs typeface="宋体" panose="02010600030101010101" pitchFamily="2" charset="-122"/>
              </a:rPr>
              <a:t> type) </a:t>
            </a:r>
            <a:endParaRPr lang="zh-CN" altLang="en-US" dirty="0"/>
          </a:p>
        </p:txBody>
      </p:sp>
      <p:pic>
        <p:nvPicPr>
          <p:cNvPr id="5" name="图片 4">
            <a:extLst>
              <a:ext uri="{FF2B5EF4-FFF2-40B4-BE49-F238E27FC236}">
                <a16:creationId xmlns:a16="http://schemas.microsoft.com/office/drawing/2014/main" id="{9DEDA9F2-E180-4629-B9B3-0A17333FC53C}"/>
              </a:ext>
            </a:extLst>
          </p:cNvPr>
          <p:cNvPicPr/>
          <p:nvPr/>
        </p:nvPicPr>
        <p:blipFill>
          <a:blip r:embed="rId2"/>
          <a:stretch>
            <a:fillRect/>
          </a:stretch>
        </p:blipFill>
        <p:spPr>
          <a:xfrm>
            <a:off x="997513" y="2089414"/>
            <a:ext cx="6657052" cy="2283245"/>
          </a:xfrm>
          <a:prstGeom prst="rect">
            <a:avLst/>
          </a:prstGeom>
        </p:spPr>
      </p:pic>
      <p:sp>
        <p:nvSpPr>
          <p:cNvPr id="6" name="文本框 5">
            <a:extLst>
              <a:ext uri="{FF2B5EF4-FFF2-40B4-BE49-F238E27FC236}">
                <a16:creationId xmlns:a16="http://schemas.microsoft.com/office/drawing/2014/main" id="{AA39CEDB-2928-4F6C-ABB9-E83ABF15E616}"/>
              </a:ext>
            </a:extLst>
          </p:cNvPr>
          <p:cNvSpPr txBox="1"/>
          <p:nvPr/>
        </p:nvSpPr>
        <p:spPr>
          <a:xfrm>
            <a:off x="1206630" y="4675694"/>
            <a:ext cx="7956223" cy="646331"/>
          </a:xfrm>
          <a:prstGeom prst="rect">
            <a:avLst/>
          </a:prstGeom>
          <a:noFill/>
        </p:spPr>
        <p:txBody>
          <a:bodyPr wrap="square" rtlCol="0">
            <a:spAutoFit/>
          </a:bodyPr>
          <a:lstStyle/>
          <a:p>
            <a:r>
              <a:rPr lang="zh-CN" altLang="en-US" dirty="0"/>
              <a:t>原理：计算出中断会发生的时间，然后加入到事件队列中，如果时间片到了，就执行相应的中断处理程序</a:t>
            </a:r>
          </a:p>
        </p:txBody>
      </p:sp>
    </p:spTree>
    <p:extLst>
      <p:ext uri="{BB962C8B-B14F-4D97-AF65-F5344CB8AC3E}">
        <p14:creationId xmlns:p14="http://schemas.microsoft.com/office/powerpoint/2010/main" val="414493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08CA-9140-4E5C-961D-4D4572211015}"/>
              </a:ext>
            </a:extLst>
          </p:cNvPr>
          <p:cNvSpPr>
            <a:spLocks noGrp="1"/>
          </p:cNvSpPr>
          <p:nvPr>
            <p:ph type="title"/>
          </p:nvPr>
        </p:nvSpPr>
        <p:spPr>
          <a:xfrm>
            <a:off x="2287339" y="190500"/>
            <a:ext cx="2167929" cy="1752599"/>
          </a:xfrm>
        </p:spPr>
        <p:txBody>
          <a:bodyPr/>
          <a:lstStyle/>
          <a:p>
            <a:pPr algn="l"/>
            <a:r>
              <a:rPr lang="zh-CN" altLang="en-US" dirty="0"/>
              <a:t>目录：</a:t>
            </a:r>
          </a:p>
        </p:txBody>
      </p:sp>
      <p:sp>
        <p:nvSpPr>
          <p:cNvPr id="4" name="文本框 3">
            <a:extLst>
              <a:ext uri="{FF2B5EF4-FFF2-40B4-BE49-F238E27FC236}">
                <a16:creationId xmlns:a16="http://schemas.microsoft.com/office/drawing/2014/main" id="{91C091DB-3E4C-4D24-9691-CEDD29B009FF}"/>
              </a:ext>
            </a:extLst>
          </p:cNvPr>
          <p:cNvSpPr txBox="1"/>
          <p:nvPr/>
        </p:nvSpPr>
        <p:spPr>
          <a:xfrm>
            <a:off x="2886507" y="1501068"/>
            <a:ext cx="7966953" cy="3539430"/>
          </a:xfrm>
          <a:prstGeom prst="rect">
            <a:avLst/>
          </a:prstGeom>
          <a:noFill/>
        </p:spPr>
        <p:txBody>
          <a:bodyPr wrap="square" rtlCol="0">
            <a:spAutoFit/>
          </a:bodyPr>
          <a:lstStyle/>
          <a:p>
            <a:r>
              <a:rPr lang="en-US" altLang="zh-CN" sz="2800" dirty="0">
                <a:latin typeface="+mn-ea"/>
              </a:rPr>
              <a:t>1.</a:t>
            </a:r>
            <a:r>
              <a:rPr lang="zh-CN" altLang="en-US" sz="2800" dirty="0">
                <a:latin typeface="+mn-ea"/>
              </a:rPr>
              <a:t>代码总览</a:t>
            </a:r>
            <a:endParaRPr lang="en-US" altLang="zh-CN" sz="2800" dirty="0">
              <a:latin typeface="+mn-ea"/>
            </a:endParaRPr>
          </a:p>
          <a:p>
            <a:endParaRPr lang="en-US" altLang="zh-CN" sz="2800" dirty="0">
              <a:latin typeface="+mn-ea"/>
            </a:endParaRPr>
          </a:p>
          <a:p>
            <a:r>
              <a:rPr lang="en-US" altLang="zh-CN" sz="2800" dirty="0">
                <a:latin typeface="+mn-ea"/>
              </a:rPr>
              <a:t>2.</a:t>
            </a:r>
            <a:r>
              <a:rPr lang="zh-CN" altLang="en-US" sz="2800" dirty="0">
                <a:latin typeface="+mn-ea"/>
              </a:rPr>
              <a:t>全局变量声明</a:t>
            </a:r>
            <a:endParaRPr lang="en-US" altLang="zh-CN" sz="2800" dirty="0">
              <a:latin typeface="+mn-ea"/>
            </a:endParaRPr>
          </a:p>
          <a:p>
            <a:endParaRPr lang="en-US" altLang="zh-CN" sz="2800" dirty="0">
              <a:latin typeface="+mn-ea"/>
            </a:endParaRPr>
          </a:p>
          <a:p>
            <a:r>
              <a:rPr lang="en-US" altLang="zh-CN" sz="2800" dirty="0">
                <a:latin typeface="+mn-ea"/>
              </a:rPr>
              <a:t>3.</a:t>
            </a:r>
            <a:r>
              <a:rPr lang="zh-CN" altLang="en-US" sz="2800" dirty="0">
                <a:latin typeface="+mn-ea"/>
              </a:rPr>
              <a:t>命令行参数处理</a:t>
            </a:r>
            <a:endParaRPr lang="en-US" altLang="zh-CN" sz="2800" dirty="0">
              <a:latin typeface="+mn-ea"/>
            </a:endParaRPr>
          </a:p>
          <a:p>
            <a:endParaRPr lang="en-US" altLang="zh-CN" sz="2800" dirty="0">
              <a:latin typeface="+mn-ea"/>
            </a:endParaRPr>
          </a:p>
          <a:p>
            <a:r>
              <a:rPr lang="en-US" altLang="zh-CN" sz="2800" dirty="0">
                <a:latin typeface="+mn-ea"/>
              </a:rPr>
              <a:t>4.</a:t>
            </a:r>
            <a:r>
              <a:rPr lang="zh-CN" altLang="en-US" sz="2800" dirty="0">
                <a:latin typeface="+mn-ea"/>
              </a:rPr>
              <a:t>数据结构初始化</a:t>
            </a:r>
            <a:endParaRPr lang="en-US" altLang="zh-CN" sz="2800" dirty="0">
              <a:latin typeface="+mn-ea"/>
            </a:endParaRPr>
          </a:p>
          <a:p>
            <a:endParaRPr lang="en-US" altLang="zh-CN" sz="2800" dirty="0">
              <a:latin typeface="+mj-ea"/>
              <a:ea typeface="+mj-ea"/>
            </a:endParaRPr>
          </a:p>
        </p:txBody>
      </p:sp>
    </p:spTree>
    <p:extLst>
      <p:ext uri="{BB962C8B-B14F-4D97-AF65-F5344CB8AC3E}">
        <p14:creationId xmlns:p14="http://schemas.microsoft.com/office/powerpoint/2010/main" val="2966002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6.</a:t>
            </a:r>
            <a:r>
              <a:rPr lang="en-US" altLang="zh-CN" sz="2800" kern="0" dirty="0">
                <a:latin typeface="宋体" panose="02010600030101010101" pitchFamily="2" charset="-122"/>
                <a:cs typeface="宋体" panose="02010600030101010101" pitchFamily="2" charset="-122"/>
              </a:rPr>
              <a:t> </a:t>
            </a:r>
            <a:r>
              <a:rPr lang="zh-CN" altLang="en-US" sz="2800" kern="0" dirty="0">
                <a:latin typeface="宋体" panose="02010600030101010101" pitchFamily="2" charset="-122"/>
                <a:cs typeface="宋体" panose="02010600030101010101" pitchFamily="2" charset="-122"/>
              </a:rPr>
              <a:t>创建主线程</a:t>
            </a:r>
            <a:r>
              <a:rPr lang="en-US" altLang="zh-CN" sz="2800" kern="0" dirty="0">
                <a:latin typeface="宋体" panose="02010600030101010101" pitchFamily="2" charset="-122"/>
                <a:cs typeface="宋体" panose="02010600030101010101" pitchFamily="2" charset="-122"/>
              </a:rPr>
              <a:t>thread</a:t>
            </a:r>
            <a:r>
              <a:rPr lang="zh-CN" altLang="en-US" dirty="0"/>
              <a:t>：</a:t>
            </a: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ACD6052F-7757-4226-B420-91C5673C9285}"/>
              </a:ext>
            </a:extLst>
          </p:cNvPr>
          <p:cNvSpPr/>
          <p:nvPr/>
        </p:nvSpPr>
        <p:spPr>
          <a:xfrm>
            <a:off x="145704" y="1210612"/>
            <a:ext cx="9629892" cy="1200329"/>
          </a:xfrm>
          <a:prstGeom prst="rect">
            <a:avLst/>
          </a:prstGeom>
        </p:spPr>
        <p:txBody>
          <a:bodyPr wrap="square">
            <a:spAutoFit/>
          </a:bodyPr>
          <a:lstStyle/>
          <a:p>
            <a:r>
              <a:rPr lang="en-US" altLang="zh-CN" kern="0" dirty="0">
                <a:latin typeface="宋体" panose="02010600030101010101" pitchFamily="2" charset="-122"/>
                <a:ea typeface="等线" panose="02010600030101010101" pitchFamily="2" charset="-122"/>
                <a:cs typeface="宋体" panose="02010600030101010101" pitchFamily="2" charset="-122"/>
              </a:rPr>
              <a:t>    </a:t>
            </a:r>
            <a:r>
              <a:rPr lang="zh-CN" altLang="en-US" kern="0" dirty="0">
                <a:latin typeface="宋体" panose="02010600030101010101" pitchFamily="2" charset="-122"/>
                <a:ea typeface="等线" panose="02010600030101010101" pitchFamily="2" charset="-122"/>
                <a:cs typeface="宋体" panose="02010600030101010101" pitchFamily="2" charset="-122"/>
              </a:rPr>
              <a:t>代码：</a:t>
            </a:r>
            <a:r>
              <a:rPr lang="en-US" altLang="zh-CN" kern="0" dirty="0">
                <a:latin typeface="宋体" panose="02010600030101010101" pitchFamily="2" charset="-122"/>
                <a:ea typeface="等线" panose="02010600030101010101" pitchFamily="2" charset="-122"/>
                <a:cs typeface="宋体" panose="02010600030101010101" pitchFamily="2" charset="-122"/>
              </a:rPr>
              <a:t>threadToBeDestroyed = NULL;</a:t>
            </a:r>
          </a:p>
          <a:p>
            <a:r>
              <a:rPr lang="en-US" altLang="zh-CN" dirty="0"/>
              <a:t>                  //</a:t>
            </a:r>
            <a:r>
              <a:rPr lang="zh-CN" altLang="zh-CN" dirty="0"/>
              <a:t>定义一个刚刚结束的线程，这个线程对象是</a:t>
            </a:r>
            <a:r>
              <a:rPr lang="en-US" altLang="zh-CN" dirty="0"/>
              <a:t>NULL</a:t>
            </a:r>
            <a:r>
              <a:rPr lang="zh-CN" altLang="zh-CN" dirty="0"/>
              <a:t>，用于说明这是上一个线程</a:t>
            </a:r>
            <a:endParaRPr lang="en-US" altLang="zh-CN" kern="0" dirty="0">
              <a:latin typeface="宋体" panose="02010600030101010101" pitchFamily="2" charset="-122"/>
              <a:ea typeface="等线" panose="02010600030101010101" pitchFamily="2" charset="-122"/>
              <a:cs typeface="宋体" panose="02010600030101010101" pitchFamily="2" charset="-122"/>
            </a:endParaRPr>
          </a:p>
          <a:p>
            <a:r>
              <a:rPr lang="en-US" altLang="zh-CN" kern="0" dirty="0">
                <a:latin typeface="宋体" panose="02010600030101010101" pitchFamily="2" charset="-122"/>
                <a:ea typeface="等线" panose="02010600030101010101" pitchFamily="2" charset="-122"/>
                <a:cs typeface="宋体" panose="02010600030101010101" pitchFamily="2" charset="-122"/>
              </a:rPr>
              <a:t>          currentThread = new Thread("main");</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kern="0" dirty="0">
                <a:latin typeface="宋体" panose="02010600030101010101" pitchFamily="2" charset="-122"/>
                <a:ea typeface="等线" panose="02010600030101010101" pitchFamily="2" charset="-122"/>
                <a:cs typeface="宋体" panose="02010600030101010101" pitchFamily="2" charset="-122"/>
              </a:rPr>
              <a:t>       currentThread -&gt; setStatus(RUNNING);</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C87DC4FD-DE23-4A64-8877-F9DC3F4EF636}"/>
              </a:ext>
            </a:extLst>
          </p:cNvPr>
          <p:cNvSpPr/>
          <p:nvPr/>
        </p:nvSpPr>
        <p:spPr>
          <a:xfrm>
            <a:off x="598189" y="2633057"/>
            <a:ext cx="8394981" cy="646331"/>
          </a:xfrm>
          <a:prstGeom prst="rect">
            <a:avLst/>
          </a:prstGeom>
        </p:spPr>
        <p:txBody>
          <a:bodyPr wrap="square">
            <a:spAutoFit/>
          </a:bodyPr>
          <a:lstStyle/>
          <a:p>
            <a:r>
              <a:rPr lang="en-US" altLang="zh-CN" kern="0" dirty="0">
                <a:ea typeface="宋体" panose="02010600030101010101" pitchFamily="2" charset="-122"/>
                <a:cs typeface="宋体" panose="02010600030101010101" pitchFamily="2" charset="-122"/>
              </a:rPr>
              <a:t>note</a:t>
            </a:r>
            <a:r>
              <a:rPr lang="zh-CN" altLang="en-US" kern="0" dirty="0">
                <a:ea typeface="宋体" panose="02010600030101010101" pitchFamily="2" charset="-122"/>
                <a:cs typeface="宋体" panose="02010600030101010101" pitchFamily="2" charset="-122"/>
              </a:rPr>
              <a:t>：</a:t>
            </a:r>
            <a:r>
              <a:rPr lang="zh-CN" altLang="zh-CN" kern="0" dirty="0">
                <a:ea typeface="宋体" panose="02010600030101010101" pitchFamily="2" charset="-122"/>
                <a:cs typeface="宋体" panose="02010600030101010101" pitchFamily="2" charset="-122"/>
              </a:rPr>
              <a:t>我们没有显式的分配我们当前正在运行的线程，但是如果他试图放弃</a:t>
            </a:r>
            <a:r>
              <a:rPr lang="en-US" altLang="zh-CN" kern="0" dirty="0" err="1">
                <a:ea typeface="宋体" panose="02010600030101010101" pitchFamily="2" charset="-122"/>
                <a:cs typeface="宋体" panose="02010600030101010101" pitchFamily="2" charset="-122"/>
              </a:rPr>
              <a:t>cpu</a:t>
            </a:r>
            <a:r>
              <a:rPr lang="zh-CN" altLang="zh-CN" kern="0" dirty="0">
                <a:ea typeface="宋体" panose="02010600030101010101" pitchFamily="2" charset="-122"/>
                <a:cs typeface="宋体" panose="02010600030101010101" pitchFamily="2" charset="-122"/>
              </a:rPr>
              <a:t>，我们最好有一个线程对象来保存它的状态</a:t>
            </a:r>
            <a:endParaRPr lang="zh-CN" altLang="en-US" dirty="0"/>
          </a:p>
        </p:txBody>
      </p:sp>
      <p:sp>
        <p:nvSpPr>
          <p:cNvPr id="10" name="矩形 9">
            <a:extLst>
              <a:ext uri="{FF2B5EF4-FFF2-40B4-BE49-F238E27FC236}">
                <a16:creationId xmlns:a16="http://schemas.microsoft.com/office/drawing/2014/main" id="{DD3CBA98-A39E-4B32-9D3B-64A8C1210A1B}"/>
              </a:ext>
            </a:extLst>
          </p:cNvPr>
          <p:cNvSpPr/>
          <p:nvPr/>
        </p:nvSpPr>
        <p:spPr>
          <a:xfrm>
            <a:off x="651608" y="3535639"/>
            <a:ext cx="7388561" cy="369332"/>
          </a:xfrm>
          <a:prstGeom prst="rect">
            <a:avLst/>
          </a:prstGeom>
        </p:spPr>
        <p:txBody>
          <a:bodyPr wrap="none">
            <a:spAutoFit/>
          </a:bodyPr>
          <a:lstStyle/>
          <a:p>
            <a:r>
              <a:rPr lang="zh-CN" altLang="en-US" b="1" kern="0" dirty="0">
                <a:latin typeface="宋体" panose="02010600030101010101" pitchFamily="2" charset="-122"/>
                <a:cs typeface="宋体" panose="02010600030101010101" pitchFamily="2" charset="-122"/>
              </a:rPr>
              <a:t>线程类：</a:t>
            </a:r>
            <a:r>
              <a:rPr lang="en-US" altLang="zh-CN" b="1" kern="0" dirty="0" err="1">
                <a:latin typeface="宋体" panose="02010600030101010101" pitchFamily="2" charset="-122"/>
                <a:cs typeface="宋体" panose="02010600030101010101" pitchFamily="2" charset="-122"/>
              </a:rPr>
              <a:t>thread.h</a:t>
            </a:r>
            <a:r>
              <a:rPr lang="en-US" altLang="zh-CN" kern="0" dirty="0">
                <a:latin typeface="宋体" panose="02010600030101010101" pitchFamily="2" charset="-122"/>
                <a:cs typeface="宋体" panose="02010600030101010101" pitchFamily="2" charset="-122"/>
              </a:rPr>
              <a:t>  </a:t>
            </a:r>
            <a:r>
              <a:rPr lang="zh-CN" altLang="en-US" kern="0" dirty="0">
                <a:ea typeface="宋体" panose="02010600030101010101" pitchFamily="2" charset="-122"/>
              </a:rPr>
              <a:t>用于描述</a:t>
            </a:r>
            <a:r>
              <a:rPr lang="zh-CN" altLang="zh-CN" kern="0" dirty="0">
                <a:ea typeface="宋体" panose="02010600030101010101" pitchFamily="2" charset="-122"/>
              </a:rPr>
              <a:t>线程的数据结构</a:t>
            </a:r>
            <a:r>
              <a:rPr lang="zh-CN" altLang="zh-CN" kern="0" dirty="0">
                <a:ea typeface="宋体" panose="02010600030101010101" pitchFamily="2" charset="-122"/>
                <a:cs typeface="宋体" panose="02010600030101010101" pitchFamily="2" charset="-122"/>
              </a:rPr>
              <a:t>：</a:t>
            </a:r>
            <a:r>
              <a:rPr lang="en-US" altLang="zh-CN" kern="0" dirty="0">
                <a:ea typeface="宋体" panose="02010600030101010101" pitchFamily="2" charset="-122"/>
                <a:cs typeface="宋体" panose="02010600030101010101" pitchFamily="2" charset="-122"/>
              </a:rPr>
              <a:t>PC</a:t>
            </a:r>
            <a:r>
              <a:rPr lang="zh-CN" altLang="zh-CN" kern="0" dirty="0">
                <a:ea typeface="宋体" panose="02010600030101010101" pitchFamily="2" charset="-122"/>
                <a:cs typeface="宋体" panose="02010600030101010101" pitchFamily="2" charset="-122"/>
              </a:rPr>
              <a:t>，寄存器，运行堆栈</a:t>
            </a:r>
            <a:endParaRPr lang="zh-CN" altLang="en-US" dirty="0"/>
          </a:p>
        </p:txBody>
      </p:sp>
      <p:sp>
        <p:nvSpPr>
          <p:cNvPr id="14" name="矩形 13">
            <a:extLst>
              <a:ext uri="{FF2B5EF4-FFF2-40B4-BE49-F238E27FC236}">
                <a16:creationId xmlns:a16="http://schemas.microsoft.com/office/drawing/2014/main" id="{053F4CED-6AB7-49A6-A72E-C39A01818E18}"/>
              </a:ext>
            </a:extLst>
          </p:cNvPr>
          <p:cNvSpPr/>
          <p:nvPr/>
        </p:nvSpPr>
        <p:spPr>
          <a:xfrm>
            <a:off x="651608" y="4130675"/>
            <a:ext cx="8394981" cy="2308324"/>
          </a:xfrm>
          <a:prstGeom prst="rect">
            <a:avLst/>
          </a:prstGeom>
        </p:spPr>
        <p:txBody>
          <a:bodyPr wrap="square">
            <a:spAutoFit/>
          </a:bodyPr>
          <a:lstStyle/>
          <a:p>
            <a:r>
              <a:rPr lang="en-US" altLang="zh-CN" kern="0" dirty="0">
                <a:ea typeface="宋体" panose="02010600030101010101" pitchFamily="2" charset="-122"/>
                <a:cs typeface="宋体" panose="02010600030101010101" pitchFamily="2" charset="-122"/>
              </a:rPr>
              <a:t>note2</a:t>
            </a:r>
            <a:r>
              <a:rPr lang="zh-CN" altLang="en-US" kern="0" dirty="0">
                <a:ea typeface="宋体" panose="02010600030101010101" pitchFamily="2" charset="-122"/>
                <a:cs typeface="宋体" panose="02010600030101010101" pitchFamily="2" charset="-122"/>
              </a:rPr>
              <a:t>：我们为每一个线程分配固定大小的</a:t>
            </a:r>
            <a:r>
              <a:rPr lang="en-US" altLang="zh-CN" kern="0" dirty="0">
                <a:ea typeface="宋体" panose="02010600030101010101" pitchFamily="2" charset="-122"/>
                <a:cs typeface="宋体" panose="02010600030101010101" pitchFamily="2" charset="-122"/>
              </a:rPr>
              <a:t>stack</a:t>
            </a:r>
            <a:r>
              <a:rPr lang="zh-CN" altLang="en-US" kern="0" dirty="0">
                <a:ea typeface="宋体" panose="02010600030101010101" pitchFamily="2" charset="-122"/>
                <a:cs typeface="宋体" panose="02010600030101010101" pitchFamily="2" charset="-122"/>
              </a:rPr>
              <a:t>，这样就可以存在栈溢出的问题，发生这种情况的最可能的原因是分配大型数据结构，于是我们不建议使用：</a:t>
            </a:r>
          </a:p>
          <a:p>
            <a:pPr algn="ctr"/>
            <a:r>
              <a:rPr lang="en-US" altLang="zh-CN" kern="0" dirty="0">
                <a:ea typeface="宋体" panose="02010600030101010101" pitchFamily="2" charset="-122"/>
                <a:cs typeface="宋体" panose="02010600030101010101" pitchFamily="2" charset="-122"/>
              </a:rPr>
              <a:t>void foo() { int </a:t>
            </a:r>
            <a:r>
              <a:rPr lang="en-US" altLang="zh-CN" kern="0" dirty="0" err="1">
                <a:ea typeface="宋体" panose="02010600030101010101" pitchFamily="2" charset="-122"/>
                <a:cs typeface="宋体" panose="02010600030101010101" pitchFamily="2" charset="-122"/>
              </a:rPr>
              <a:t>buf</a:t>
            </a:r>
            <a:r>
              <a:rPr lang="en-US" altLang="zh-CN" kern="0" dirty="0">
                <a:ea typeface="宋体" panose="02010600030101010101" pitchFamily="2" charset="-122"/>
                <a:cs typeface="宋体" panose="02010600030101010101" pitchFamily="2" charset="-122"/>
              </a:rPr>
              <a:t>[1000]; ...}</a:t>
            </a:r>
          </a:p>
          <a:p>
            <a:r>
              <a:rPr lang="zh-CN" altLang="en-US" kern="0" dirty="0">
                <a:ea typeface="宋体" panose="02010600030101010101" pitchFamily="2" charset="-122"/>
                <a:cs typeface="宋体" panose="02010600030101010101" pitchFamily="2" charset="-122"/>
              </a:rPr>
              <a:t>的创建方式，而是应该使用动态申请空间：</a:t>
            </a:r>
          </a:p>
          <a:p>
            <a:pPr algn="ctr"/>
            <a:r>
              <a:rPr lang="en-US" altLang="zh-CN" kern="0" dirty="0">
                <a:ea typeface="宋体" panose="02010600030101010101" pitchFamily="2" charset="-122"/>
                <a:cs typeface="宋体" panose="02010600030101010101" pitchFamily="2" charset="-122"/>
              </a:rPr>
              <a:t>void foo() { int *</a:t>
            </a:r>
            <a:r>
              <a:rPr lang="en-US" altLang="zh-CN" kern="0" dirty="0" err="1">
                <a:ea typeface="宋体" panose="02010600030101010101" pitchFamily="2" charset="-122"/>
                <a:cs typeface="宋体" panose="02010600030101010101" pitchFamily="2" charset="-122"/>
              </a:rPr>
              <a:t>buf</a:t>
            </a:r>
            <a:r>
              <a:rPr lang="en-US" altLang="zh-CN" kern="0" dirty="0">
                <a:ea typeface="宋体" panose="02010600030101010101" pitchFamily="2" charset="-122"/>
                <a:cs typeface="宋体" panose="02010600030101010101" pitchFamily="2" charset="-122"/>
              </a:rPr>
              <a:t> = new int[1000]; ...}</a:t>
            </a:r>
          </a:p>
          <a:p>
            <a:r>
              <a:rPr lang="en-US" altLang="zh-CN" kern="0" dirty="0">
                <a:ea typeface="宋体" panose="02010600030101010101" pitchFamily="2" charset="-122"/>
                <a:cs typeface="宋体" panose="02010600030101010101" pitchFamily="2" charset="-122"/>
              </a:rPr>
              <a:t>	</a:t>
            </a:r>
            <a:r>
              <a:rPr lang="zh-CN" altLang="en-US" kern="0" dirty="0">
                <a:ea typeface="宋体" panose="02010600030101010101" pitchFamily="2" charset="-122"/>
                <a:cs typeface="宋体" panose="02010600030101010101" pitchFamily="2" charset="-122"/>
              </a:rPr>
              <a:t>前者是从栈中分配，很容易造成栈溢出，后者是从堆中分配，就能节约空间</a:t>
            </a:r>
          </a:p>
          <a:p>
            <a:r>
              <a:rPr lang="zh-CN" altLang="en-US" kern="0" dirty="0">
                <a:ea typeface="宋体" panose="02010600030101010101" pitchFamily="2" charset="-122"/>
                <a:cs typeface="宋体" panose="02010600030101010101" pitchFamily="2" charset="-122"/>
              </a:rPr>
              <a:t>（因为线程的栈是独有的，堆是共有的）</a:t>
            </a:r>
          </a:p>
          <a:p>
            <a:endParaRPr lang="zh-CN" altLang="en-US" dirty="0"/>
          </a:p>
        </p:txBody>
      </p:sp>
    </p:spTree>
    <p:extLst>
      <p:ext uri="{BB962C8B-B14F-4D97-AF65-F5344CB8AC3E}">
        <p14:creationId xmlns:p14="http://schemas.microsoft.com/office/powerpoint/2010/main" val="133248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6.</a:t>
            </a:r>
            <a:r>
              <a:rPr lang="en-US" altLang="zh-CN" sz="2800" kern="0" dirty="0">
                <a:latin typeface="宋体" panose="02010600030101010101" pitchFamily="2" charset="-122"/>
                <a:cs typeface="宋体" panose="02010600030101010101" pitchFamily="2" charset="-122"/>
              </a:rPr>
              <a:t> </a:t>
            </a:r>
            <a:r>
              <a:rPr lang="en-US" altLang="zh-CN" sz="2800" kern="0" dirty="0" err="1">
                <a:latin typeface="宋体" panose="02010600030101010101" pitchFamily="2" charset="-122"/>
                <a:cs typeface="宋体" panose="02010600030101010101" pitchFamily="2" charset="-122"/>
              </a:rPr>
              <a:t>Thread.h</a:t>
            </a:r>
            <a:r>
              <a:rPr lang="zh-CN" altLang="en-US" dirty="0"/>
              <a:t>：</a:t>
            </a: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B7C51F9F-3915-4D39-826B-1C3B17E4B273}"/>
              </a:ext>
            </a:extLst>
          </p:cNvPr>
          <p:cNvSpPr/>
          <p:nvPr/>
        </p:nvSpPr>
        <p:spPr>
          <a:xfrm>
            <a:off x="729006" y="1093689"/>
            <a:ext cx="8792066" cy="1200329"/>
          </a:xfrm>
          <a:prstGeom prst="rect">
            <a:avLst/>
          </a:prstGeom>
        </p:spPr>
        <p:txBody>
          <a:bodyPr wrap="square">
            <a:spAutoFit/>
          </a:bodyPr>
          <a:lstStyle/>
          <a:p>
            <a:r>
              <a:rPr lang="en-US" altLang="zh-CN" kern="0" dirty="0">
                <a:latin typeface="宋体" panose="02010600030101010101" pitchFamily="2" charset="-122"/>
                <a:ea typeface="等线" panose="02010600030101010101" pitchFamily="2" charset="-122"/>
                <a:cs typeface="宋体" panose="02010600030101010101" pitchFamily="2" charset="-122"/>
              </a:rPr>
              <a:t>#define MachineStateSize 18</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latin typeface="宋体" panose="02010600030101010101" pitchFamily="2" charset="-122"/>
                <a:ea typeface="等线" panose="02010600030101010101" pitchFamily="2" charset="-122"/>
                <a:cs typeface="宋体" panose="02010600030101010101" pitchFamily="2" charset="-122"/>
              </a:rPr>
              <a:t>#define </a:t>
            </a:r>
            <a:r>
              <a:rPr lang="en-US" altLang="zh-CN" kern="0" dirty="0" err="1">
                <a:latin typeface="宋体" panose="02010600030101010101" pitchFamily="2" charset="-122"/>
                <a:ea typeface="等线" panose="02010600030101010101" pitchFamily="2" charset="-122"/>
                <a:cs typeface="宋体" panose="02010600030101010101" pitchFamily="2" charset="-122"/>
              </a:rPr>
              <a:t>StackSize</a:t>
            </a:r>
            <a:r>
              <a:rPr lang="en-US" altLang="zh-CN" kern="0" dirty="0">
                <a:latin typeface="宋体" panose="02010600030101010101" pitchFamily="2" charset="-122"/>
                <a:ea typeface="等线" panose="02010600030101010101" pitchFamily="2" charset="-122"/>
                <a:cs typeface="宋体" panose="02010600030101010101" pitchFamily="2" charset="-122"/>
              </a:rPr>
              <a:t> (</a:t>
            </a:r>
            <a:r>
              <a:rPr lang="en-US" altLang="zh-CN" kern="0" dirty="0" err="1">
                <a:latin typeface="宋体" panose="02010600030101010101" pitchFamily="2" charset="-122"/>
                <a:ea typeface="等线" panose="02010600030101010101" pitchFamily="2" charset="-122"/>
                <a:cs typeface="宋体" panose="02010600030101010101" pitchFamily="2" charset="-122"/>
              </a:rPr>
              <a:t>sizeof</a:t>
            </a:r>
            <a:r>
              <a:rPr lang="en-US" altLang="zh-CN" kern="0" dirty="0">
                <a:latin typeface="宋体" panose="02010600030101010101" pitchFamily="2" charset="-122"/>
                <a:ea typeface="等线" panose="02010600030101010101" pitchFamily="2" charset="-122"/>
                <a:cs typeface="宋体" panose="02010600030101010101" pitchFamily="2" charset="-122"/>
              </a:rPr>
              <a:t>(_int) * 1024)</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err="1">
                <a:latin typeface="宋体" panose="02010600030101010101" pitchFamily="2" charset="-122"/>
                <a:ea typeface="等线" panose="02010600030101010101" pitchFamily="2" charset="-122"/>
                <a:cs typeface="宋体" panose="02010600030101010101" pitchFamily="2" charset="-122"/>
              </a:rPr>
              <a:t>enum</a:t>
            </a:r>
            <a:r>
              <a:rPr lang="en-US" altLang="zh-CN" kern="0" dirty="0">
                <a:latin typeface="宋体" panose="02010600030101010101" pitchFamily="2" charset="-122"/>
                <a:ea typeface="等线" panose="02010600030101010101" pitchFamily="2" charset="-122"/>
                <a:cs typeface="宋体" panose="02010600030101010101" pitchFamily="2" charset="-122"/>
              </a:rPr>
              <a:t> </a:t>
            </a:r>
            <a:r>
              <a:rPr lang="en-US" altLang="zh-CN" kern="0" dirty="0" err="1">
                <a:latin typeface="宋体" panose="02010600030101010101" pitchFamily="2" charset="-122"/>
                <a:ea typeface="等线" panose="02010600030101010101" pitchFamily="2" charset="-122"/>
                <a:cs typeface="宋体" panose="02010600030101010101" pitchFamily="2" charset="-122"/>
              </a:rPr>
              <a:t>ThreadStatus</a:t>
            </a:r>
            <a:r>
              <a:rPr lang="en-US" altLang="zh-CN" kern="0" dirty="0">
                <a:latin typeface="宋体" panose="02010600030101010101" pitchFamily="2" charset="-122"/>
                <a:ea typeface="等线" panose="02010600030101010101" pitchFamily="2" charset="-122"/>
                <a:cs typeface="宋体" panose="02010600030101010101" pitchFamily="2" charset="-122"/>
              </a:rPr>
              <a:t> { JUST_CREATED, RUNNING, READY, BLOCKED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zh-CN" altLang="zh-CN" kern="0" dirty="0">
                <a:latin typeface="等线" panose="02010600030101010101" pitchFamily="2" charset="-122"/>
                <a:ea typeface="宋体" panose="02010600030101010101" pitchFamily="2" charset="-122"/>
                <a:cs typeface="宋体" panose="02010600030101010101" pitchFamily="2" charset="-122"/>
              </a:rPr>
              <a:t>进程的四种状态保存在枚举类型中</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6CA473FB-BAB2-44AE-ADD9-AE1EF61A55CB}"/>
              </a:ext>
            </a:extLst>
          </p:cNvPr>
          <p:cNvPicPr/>
          <p:nvPr/>
        </p:nvPicPr>
        <p:blipFill>
          <a:blip r:embed="rId2"/>
          <a:stretch>
            <a:fillRect/>
          </a:stretch>
        </p:blipFill>
        <p:spPr>
          <a:xfrm>
            <a:off x="810704" y="2727325"/>
            <a:ext cx="5439267" cy="628610"/>
          </a:xfrm>
          <a:prstGeom prst="rect">
            <a:avLst/>
          </a:prstGeom>
        </p:spPr>
      </p:pic>
      <p:sp>
        <p:nvSpPr>
          <p:cNvPr id="8" name="文本框 7">
            <a:extLst>
              <a:ext uri="{FF2B5EF4-FFF2-40B4-BE49-F238E27FC236}">
                <a16:creationId xmlns:a16="http://schemas.microsoft.com/office/drawing/2014/main" id="{700E73EF-EDAB-4179-9085-AAF9206E2A18}"/>
              </a:ext>
            </a:extLst>
          </p:cNvPr>
          <p:cNvSpPr txBox="1"/>
          <p:nvPr/>
        </p:nvSpPr>
        <p:spPr>
          <a:xfrm>
            <a:off x="729006" y="2305292"/>
            <a:ext cx="6048866" cy="369332"/>
          </a:xfrm>
          <a:prstGeom prst="rect">
            <a:avLst/>
          </a:prstGeom>
          <a:noFill/>
        </p:spPr>
        <p:txBody>
          <a:bodyPr wrap="square" rtlCol="0">
            <a:spAutoFit/>
          </a:bodyPr>
          <a:lstStyle/>
          <a:p>
            <a:r>
              <a:rPr lang="en-US" altLang="zh-CN" dirty="0"/>
              <a:t>1.</a:t>
            </a:r>
            <a:r>
              <a:rPr lang="zh-CN" altLang="en-US" dirty="0"/>
              <a:t>一个线程的私有信息：</a:t>
            </a:r>
          </a:p>
        </p:txBody>
      </p:sp>
      <p:sp>
        <p:nvSpPr>
          <p:cNvPr id="9" name="矩形 8">
            <a:extLst>
              <a:ext uri="{FF2B5EF4-FFF2-40B4-BE49-F238E27FC236}">
                <a16:creationId xmlns:a16="http://schemas.microsoft.com/office/drawing/2014/main" id="{61812E53-23AC-4D24-A496-959E51357594}"/>
              </a:ext>
            </a:extLst>
          </p:cNvPr>
          <p:cNvSpPr/>
          <p:nvPr/>
        </p:nvSpPr>
        <p:spPr>
          <a:xfrm>
            <a:off x="422221" y="3507848"/>
            <a:ext cx="8504961" cy="307777"/>
          </a:xfrm>
          <a:prstGeom prst="rect">
            <a:avLst/>
          </a:prstGeom>
        </p:spPr>
        <p:txBody>
          <a:bodyPr wrap="square">
            <a:spAutoFit/>
          </a:bodyPr>
          <a:lstStyle/>
          <a:p>
            <a:pPr indent="281940"/>
            <a:r>
              <a:rPr lang="zh-CN" altLang="zh-CN" sz="1400" kern="0" dirty="0">
                <a:latin typeface="等线" panose="02010600030101010101" pitchFamily="2" charset="-122"/>
                <a:ea typeface="宋体" panose="02010600030101010101" pitchFamily="2" charset="-122"/>
                <a:cs typeface="宋体" panose="02010600030101010101" pitchFamily="2" charset="-122"/>
              </a:rPr>
              <a:t>第一个是当前栈</a:t>
            </a:r>
            <a:r>
              <a:rPr lang="zh-CN" altLang="en-US" sz="1400" kern="0" dirty="0">
                <a:latin typeface="等线" panose="02010600030101010101" pitchFamily="2" charset="-122"/>
                <a:ea typeface="宋体" panose="02010600030101010101" pitchFamily="2" charset="-122"/>
                <a:cs typeface="宋体" panose="02010600030101010101" pitchFamily="2" charset="-122"/>
              </a:rPr>
              <a:t>顶</a:t>
            </a:r>
            <a:r>
              <a:rPr lang="zh-CN" altLang="zh-CN" sz="1400" kern="0" dirty="0">
                <a:latin typeface="等线" panose="02010600030101010101" pitchFamily="2" charset="-122"/>
                <a:ea typeface="宋体" panose="02010600030101010101" pitchFamily="2" charset="-122"/>
                <a:cs typeface="宋体" panose="02010600030101010101" pitchFamily="2" charset="-122"/>
              </a:rPr>
              <a:t>指针</a:t>
            </a:r>
            <a:r>
              <a:rPr lang="en-US" altLang="zh-CN" sz="1400" kern="0" dirty="0" err="1">
                <a:latin typeface="等线" panose="02010600030101010101" pitchFamily="2" charset="-122"/>
                <a:ea typeface="宋体" panose="02010600030101010101" pitchFamily="2" charset="-122"/>
                <a:cs typeface="宋体" panose="02010600030101010101" pitchFamily="2" charset="-122"/>
              </a:rPr>
              <a:t>sp</a:t>
            </a:r>
            <a:r>
              <a:rPr lang="zh-CN" altLang="zh-CN" sz="1400" kern="0" dirty="0">
                <a:latin typeface="等线" panose="02010600030101010101" pitchFamily="2" charset="-122"/>
                <a:ea typeface="宋体" panose="02010600030101010101" pitchFamily="2" charset="-122"/>
                <a:cs typeface="宋体" panose="02010600030101010101" pitchFamily="2" charset="-122"/>
              </a:rPr>
              <a:t>，第二个是</a:t>
            </a:r>
            <a:r>
              <a:rPr lang="en-US" altLang="zh-CN" sz="1400" kern="0" dirty="0">
                <a:latin typeface="等线" panose="02010600030101010101" pitchFamily="2" charset="-122"/>
                <a:ea typeface="宋体" panose="02010600030101010101" pitchFamily="2" charset="-122"/>
                <a:cs typeface="宋体" panose="02010600030101010101" pitchFamily="2" charset="-122"/>
              </a:rPr>
              <a:t>CPU</a:t>
            </a:r>
            <a:r>
              <a:rPr lang="zh-CN" altLang="en-US" sz="1400" kern="0" dirty="0">
                <a:latin typeface="等线" panose="02010600030101010101" pitchFamily="2" charset="-122"/>
                <a:ea typeface="宋体" panose="02010600030101010101" pitchFamily="2" charset="-122"/>
                <a:cs typeface="宋体" panose="02010600030101010101" pitchFamily="2" charset="-122"/>
              </a:rPr>
              <a:t>的</a:t>
            </a:r>
            <a:r>
              <a:rPr lang="zh-CN" altLang="zh-CN" sz="1400" kern="0" dirty="0">
                <a:latin typeface="等线" panose="02010600030101010101" pitchFamily="2" charset="-122"/>
                <a:ea typeface="宋体" panose="02010600030101010101" pitchFamily="2" charset="-122"/>
                <a:cs typeface="宋体" panose="02010600030101010101" pitchFamily="2" charset="-122"/>
              </a:rPr>
              <a:t>所有的寄存器（除了</a:t>
            </a:r>
            <a:r>
              <a:rPr lang="en-US" altLang="zh-CN" sz="1400" kern="0" dirty="0" err="1">
                <a:latin typeface="等线" panose="02010600030101010101" pitchFamily="2" charset="-122"/>
                <a:ea typeface="宋体" panose="02010600030101010101" pitchFamily="2" charset="-122"/>
                <a:cs typeface="宋体" panose="02010600030101010101" pitchFamily="2" charset="-122"/>
              </a:rPr>
              <a:t>sp</a:t>
            </a:r>
            <a:r>
              <a:rPr lang="zh-CN" altLang="zh-CN" sz="1400" kern="0" dirty="0">
                <a:latin typeface="等线" panose="02010600030101010101" pitchFamily="2" charset="-122"/>
                <a:ea typeface="宋体" panose="02010600030101010101" pitchFamily="2" charset="-122"/>
                <a:cs typeface="宋体" panose="02010600030101010101" pitchFamily="2" charset="-122"/>
              </a:rPr>
              <a:t>寄存器）</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5B7D03D0-DC3D-4B86-9B62-04D8D90798C5}"/>
              </a:ext>
            </a:extLst>
          </p:cNvPr>
          <p:cNvPicPr/>
          <p:nvPr/>
        </p:nvPicPr>
        <p:blipFill>
          <a:blip r:embed="rId3"/>
          <a:stretch>
            <a:fillRect/>
          </a:stretch>
        </p:blipFill>
        <p:spPr>
          <a:xfrm>
            <a:off x="810704" y="3782764"/>
            <a:ext cx="5637229" cy="1626766"/>
          </a:xfrm>
          <a:prstGeom prst="rect">
            <a:avLst/>
          </a:prstGeom>
        </p:spPr>
      </p:pic>
      <p:sp>
        <p:nvSpPr>
          <p:cNvPr id="15" name="矩形 14">
            <a:extLst>
              <a:ext uri="{FF2B5EF4-FFF2-40B4-BE49-F238E27FC236}">
                <a16:creationId xmlns:a16="http://schemas.microsoft.com/office/drawing/2014/main" id="{AA147267-4405-4C25-ABD2-6CD2EE98DA58}"/>
              </a:ext>
            </a:extLst>
          </p:cNvPr>
          <p:cNvSpPr/>
          <p:nvPr/>
        </p:nvSpPr>
        <p:spPr>
          <a:xfrm>
            <a:off x="698741" y="5722236"/>
            <a:ext cx="7854513" cy="523220"/>
          </a:xfrm>
          <a:prstGeom prst="rect">
            <a:avLst/>
          </a:prstGeom>
        </p:spPr>
        <p:txBody>
          <a:bodyPr wrap="square">
            <a:spAutoFit/>
          </a:bodyPr>
          <a:lstStyle/>
          <a:p>
            <a:pPr indent="281940"/>
            <a:r>
              <a:rPr lang="en-US" altLang="zh-CN" sz="1400" kern="0" dirty="0">
                <a:latin typeface="宋体" panose="02010600030101010101" pitchFamily="2" charset="-122"/>
                <a:ea typeface="等线" panose="02010600030101010101" pitchFamily="2" charset="-122"/>
                <a:cs typeface="宋体" panose="02010600030101010101" pitchFamily="2" charset="-122"/>
              </a:rPr>
              <a:t>int </a:t>
            </a:r>
            <a:r>
              <a:rPr lang="en-US" altLang="zh-CN" sz="1400" kern="0" dirty="0" err="1">
                <a:latin typeface="宋体" panose="02010600030101010101" pitchFamily="2" charset="-122"/>
                <a:ea typeface="等线" panose="02010600030101010101" pitchFamily="2" charset="-122"/>
                <a:cs typeface="宋体" panose="02010600030101010101" pitchFamily="2" charset="-122"/>
              </a:rPr>
              <a:t>userRegisters</a:t>
            </a:r>
            <a:r>
              <a:rPr lang="en-US" altLang="zh-CN" sz="1400" kern="0" dirty="0">
                <a:latin typeface="宋体" panose="02010600030101010101" pitchFamily="2" charset="-122"/>
                <a:ea typeface="等线" panose="02010600030101010101" pitchFamily="2" charset="-122"/>
                <a:cs typeface="宋体" panose="02010600030101010101" pitchFamily="2" charset="-122"/>
              </a:rPr>
              <a:t>[</a:t>
            </a:r>
            <a:r>
              <a:rPr lang="en-US" altLang="zh-CN" sz="1400" kern="0" dirty="0" err="1">
                <a:latin typeface="宋体" panose="02010600030101010101" pitchFamily="2" charset="-122"/>
                <a:ea typeface="等线" panose="02010600030101010101" pitchFamily="2" charset="-122"/>
                <a:cs typeface="宋体" panose="02010600030101010101" pitchFamily="2" charset="-122"/>
              </a:rPr>
              <a:t>NumTotalRegs</a:t>
            </a:r>
            <a:r>
              <a:rPr lang="en-US" altLang="zh-CN" sz="1400" kern="0" dirty="0">
                <a:latin typeface="宋体" panose="02010600030101010101" pitchFamily="2" charset="-122"/>
                <a:ea typeface="等线" panose="02010600030101010101" pitchFamily="2" charset="-122"/>
                <a:cs typeface="宋体" panose="02010600030101010101" pitchFamily="2" charset="-122"/>
              </a:rPr>
              <a:t>];   // </a:t>
            </a:r>
            <a:r>
              <a:rPr lang="zh-CN" altLang="zh-CN" sz="1400" kern="0" dirty="0">
                <a:latin typeface="等线" panose="02010600030101010101" pitchFamily="2" charset="-122"/>
                <a:ea typeface="宋体" panose="02010600030101010101" pitchFamily="2" charset="-122"/>
                <a:cs typeface="宋体" panose="02010600030101010101" pitchFamily="2" charset="-122"/>
              </a:rPr>
              <a:t>用户级</a:t>
            </a:r>
            <a:r>
              <a:rPr lang="en-US" altLang="zh-CN" sz="1400" kern="0" dirty="0">
                <a:latin typeface="等线" panose="02010600030101010101" pitchFamily="2" charset="-122"/>
                <a:ea typeface="宋体" panose="02010600030101010101" pitchFamily="2" charset="-122"/>
                <a:cs typeface="宋体" panose="02010600030101010101" pitchFamily="2" charset="-122"/>
              </a:rPr>
              <a:t>CPU </a:t>
            </a:r>
            <a:r>
              <a:rPr lang="zh-CN" altLang="zh-CN" sz="1400" kern="0" dirty="0">
                <a:latin typeface="等线" panose="02010600030101010101" pitchFamily="2" charset="-122"/>
                <a:ea typeface="宋体" panose="02010600030101010101" pitchFamily="2" charset="-122"/>
                <a:cs typeface="宋体" panose="02010600030101010101" pitchFamily="2" charset="-122"/>
              </a:rPr>
              <a:t>寄存器状态（一个数组）</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indent="281940"/>
            <a:r>
              <a:rPr lang="en-US" altLang="zh-CN" sz="1400" kern="0" dirty="0" err="1">
                <a:latin typeface="宋体" panose="02010600030101010101" pitchFamily="2" charset="-122"/>
                <a:ea typeface="等线" panose="02010600030101010101" pitchFamily="2" charset="-122"/>
                <a:cs typeface="宋体" panose="02010600030101010101" pitchFamily="2" charset="-122"/>
              </a:rPr>
              <a:t>AddrSpace</a:t>
            </a:r>
            <a:r>
              <a:rPr lang="en-US" altLang="zh-CN" sz="1400" kern="0" dirty="0">
                <a:latin typeface="宋体" panose="02010600030101010101" pitchFamily="2" charset="-122"/>
                <a:ea typeface="等线" panose="02010600030101010101" pitchFamily="2" charset="-122"/>
                <a:cs typeface="宋体" panose="02010600030101010101" pitchFamily="2" charset="-122"/>
              </a:rPr>
              <a:t> *space;                  // </a:t>
            </a:r>
            <a:r>
              <a:rPr lang="zh-CN" altLang="zh-CN" sz="1400" kern="0" dirty="0">
                <a:latin typeface="等线" panose="02010600030101010101" pitchFamily="2" charset="-122"/>
                <a:ea typeface="宋体" panose="02010600030101010101" pitchFamily="2" charset="-122"/>
                <a:cs typeface="宋体" panose="02010600030101010101" pitchFamily="2" charset="-122"/>
              </a:rPr>
              <a:t>此线程正在运行的用户代码</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702E28F6-C9F7-4086-B91F-2CB94FC0A33B}"/>
              </a:ext>
            </a:extLst>
          </p:cNvPr>
          <p:cNvSpPr/>
          <p:nvPr/>
        </p:nvSpPr>
        <p:spPr>
          <a:xfrm>
            <a:off x="6651559" y="4326160"/>
            <a:ext cx="7854513" cy="307777"/>
          </a:xfrm>
          <a:prstGeom prst="rect">
            <a:avLst/>
          </a:prstGeom>
        </p:spPr>
        <p:txBody>
          <a:bodyPr wrap="square">
            <a:spAutoFit/>
          </a:bodyPr>
          <a:lstStyle/>
          <a:p>
            <a:pPr indent="281940"/>
            <a:r>
              <a:rPr lang="zh-CN" altLang="en-US" sz="1400" kern="0" dirty="0">
                <a:latin typeface="宋体" panose="02010600030101010101" pitchFamily="2" charset="-122"/>
                <a:ea typeface="等线" panose="02010600030101010101" pitchFamily="2" charset="-122"/>
                <a:cs typeface="宋体" panose="02010600030101010101" pitchFamily="2" charset="-122"/>
              </a:rPr>
              <a:t>注：如果是主线程，不分配</a:t>
            </a:r>
            <a:r>
              <a:rPr lang="en-US" altLang="zh-CN" sz="1400" kern="0" dirty="0">
                <a:latin typeface="宋体" panose="02010600030101010101" pitchFamily="2" charset="-122"/>
                <a:ea typeface="等线" panose="02010600030101010101" pitchFamily="2" charset="-122"/>
                <a:cs typeface="宋体" panose="02010600030101010101" pitchFamily="2" charset="-122"/>
              </a:rPr>
              <a:t>stack</a:t>
            </a:r>
            <a:r>
              <a:rPr lang="zh-CN" altLang="en-US" sz="1400" kern="0" dirty="0">
                <a:latin typeface="宋体" panose="02010600030101010101" pitchFamily="2" charset="-122"/>
                <a:ea typeface="等线" panose="02010600030101010101" pitchFamily="2" charset="-122"/>
                <a:cs typeface="宋体" panose="02010600030101010101" pitchFamily="2" charset="-122"/>
              </a:rPr>
              <a:t>空间</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9566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D00887-419B-482F-9AF9-FCB3C0D7FD70}"/>
              </a:ext>
            </a:extLst>
          </p:cNvPr>
          <p:cNvSpPr/>
          <p:nvPr/>
        </p:nvSpPr>
        <p:spPr>
          <a:xfrm>
            <a:off x="785566" y="544646"/>
            <a:ext cx="8546969" cy="615553"/>
          </a:xfrm>
          <a:prstGeom prst="rect">
            <a:avLst/>
          </a:prstGeom>
        </p:spPr>
        <p:txBody>
          <a:bodyPr wrap="square">
            <a:spAutoFit/>
          </a:bodyPr>
          <a:lstStyle/>
          <a:p>
            <a:pPr indent="281940"/>
            <a:r>
              <a:rPr lang="zh-CN" altLang="en-US" kern="0" dirty="0">
                <a:latin typeface="宋体" panose="02010600030101010101" pitchFamily="2" charset="-122"/>
                <a:ea typeface="等线" panose="02010600030101010101" pitchFamily="2" charset="-122"/>
                <a:cs typeface="宋体" panose="02010600030101010101" pitchFamily="2" charset="-122"/>
              </a:rPr>
              <a:t>补充：</a:t>
            </a:r>
            <a:r>
              <a:rPr lang="en-US" altLang="zh-CN" dirty="0" err="1"/>
              <a:t>AddrSpace</a:t>
            </a:r>
            <a:r>
              <a:rPr lang="zh-CN" altLang="zh-CN" dirty="0"/>
              <a:t>：是用于跟踪用户程序执行的数据结构（地址空间）</a:t>
            </a:r>
          </a:p>
          <a:p>
            <a:pPr indent="281940"/>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7F199121-9420-4C41-A85A-8D12DF42F10F}"/>
              </a:ext>
            </a:extLst>
          </p:cNvPr>
          <p:cNvPicPr/>
          <p:nvPr/>
        </p:nvPicPr>
        <p:blipFill>
          <a:blip r:embed="rId2"/>
          <a:stretch>
            <a:fillRect/>
          </a:stretch>
        </p:blipFill>
        <p:spPr>
          <a:xfrm>
            <a:off x="1064404" y="1326901"/>
            <a:ext cx="6033980" cy="982666"/>
          </a:xfrm>
          <a:prstGeom prst="rect">
            <a:avLst/>
          </a:prstGeom>
        </p:spPr>
      </p:pic>
      <p:sp>
        <p:nvSpPr>
          <p:cNvPr id="6" name="矩形 5">
            <a:extLst>
              <a:ext uri="{FF2B5EF4-FFF2-40B4-BE49-F238E27FC236}">
                <a16:creationId xmlns:a16="http://schemas.microsoft.com/office/drawing/2014/main" id="{521A1D96-3697-45F7-9020-E7E22B71EB41}"/>
              </a:ext>
            </a:extLst>
          </p:cNvPr>
          <p:cNvSpPr/>
          <p:nvPr/>
        </p:nvSpPr>
        <p:spPr>
          <a:xfrm>
            <a:off x="1064404" y="2631000"/>
            <a:ext cx="3300904" cy="369332"/>
          </a:xfrm>
          <a:prstGeom prst="rect">
            <a:avLst/>
          </a:prstGeom>
        </p:spPr>
        <p:txBody>
          <a:bodyPr wrap="none">
            <a:spAutoFit/>
          </a:bodyPr>
          <a:lstStyle/>
          <a:p>
            <a:r>
              <a:rPr lang="en-US" altLang="zh-CN" kern="0" dirty="0" err="1">
                <a:latin typeface="宋体" panose="02010600030101010101" pitchFamily="2" charset="-122"/>
                <a:cs typeface="宋体" panose="02010600030101010101" pitchFamily="2" charset="-122"/>
              </a:rPr>
              <a:t>TranslationEntry</a:t>
            </a:r>
            <a:r>
              <a:rPr lang="en-US" altLang="zh-CN" kern="0" dirty="0">
                <a:latin typeface="宋体" panose="02010600030101010101" pitchFamily="2" charset="-122"/>
                <a:ea typeface="宋体" panose="02010600030101010101" pitchFamily="2" charset="-122"/>
                <a:cs typeface="宋体" panose="02010600030101010101" pitchFamily="2" charset="-122"/>
              </a:rPr>
              <a:t> </a:t>
            </a:r>
            <a:r>
              <a:rPr lang="zh-CN" altLang="zh-CN" kern="0" dirty="0">
                <a:ea typeface="宋体" panose="02010600030101010101" pitchFamily="2" charset="-122"/>
                <a:cs typeface="宋体" panose="02010600030101010101" pitchFamily="2" charset="-122"/>
              </a:rPr>
              <a:t>页表结构</a:t>
            </a:r>
            <a:r>
              <a:rPr lang="zh-CN" altLang="en-US" kern="0" dirty="0">
                <a:ea typeface="宋体" panose="02010600030101010101" pitchFamily="2" charset="-122"/>
                <a:cs typeface="宋体" panose="02010600030101010101" pitchFamily="2" charset="-122"/>
              </a:rPr>
              <a:t>：</a:t>
            </a:r>
            <a:endParaRPr lang="zh-CN" altLang="en-US" dirty="0"/>
          </a:p>
        </p:txBody>
      </p:sp>
      <p:pic>
        <p:nvPicPr>
          <p:cNvPr id="7" name="图片 6">
            <a:extLst>
              <a:ext uri="{FF2B5EF4-FFF2-40B4-BE49-F238E27FC236}">
                <a16:creationId xmlns:a16="http://schemas.microsoft.com/office/drawing/2014/main" id="{9BDF9C7B-47D9-4C5A-B468-E7621EEDA61D}"/>
              </a:ext>
            </a:extLst>
          </p:cNvPr>
          <p:cNvPicPr/>
          <p:nvPr/>
        </p:nvPicPr>
        <p:blipFill>
          <a:blip r:embed="rId3"/>
          <a:stretch>
            <a:fillRect/>
          </a:stretch>
        </p:blipFill>
        <p:spPr>
          <a:xfrm>
            <a:off x="1247715" y="3234552"/>
            <a:ext cx="6972458" cy="2506372"/>
          </a:xfrm>
          <a:prstGeom prst="rect">
            <a:avLst/>
          </a:prstGeom>
        </p:spPr>
      </p:pic>
    </p:spTree>
    <p:extLst>
      <p:ext uri="{BB962C8B-B14F-4D97-AF65-F5344CB8AC3E}">
        <p14:creationId xmlns:p14="http://schemas.microsoft.com/office/powerpoint/2010/main" val="3337766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D9B63-AF91-4BB8-A4A4-8ABA4AB3E068}"/>
              </a:ext>
            </a:extLst>
          </p:cNvPr>
          <p:cNvSpPr>
            <a:spLocks noGrp="1"/>
          </p:cNvSpPr>
          <p:nvPr>
            <p:ph type="title"/>
          </p:nvPr>
        </p:nvSpPr>
        <p:spPr>
          <a:xfrm>
            <a:off x="620774" y="496479"/>
            <a:ext cx="8596668" cy="1320800"/>
          </a:xfrm>
        </p:spPr>
        <p:txBody>
          <a:bodyPr/>
          <a:lstStyle/>
          <a:p>
            <a:r>
              <a:rPr lang="zh-CN" altLang="en-US" dirty="0"/>
              <a:t>主线程的创建：</a:t>
            </a:r>
          </a:p>
        </p:txBody>
      </p:sp>
      <p:sp>
        <p:nvSpPr>
          <p:cNvPr id="4" name="矩形 3">
            <a:extLst>
              <a:ext uri="{FF2B5EF4-FFF2-40B4-BE49-F238E27FC236}">
                <a16:creationId xmlns:a16="http://schemas.microsoft.com/office/drawing/2014/main" id="{1EE8A528-5C63-4790-A2ED-2D5D0FE35240}"/>
              </a:ext>
            </a:extLst>
          </p:cNvPr>
          <p:cNvSpPr/>
          <p:nvPr/>
        </p:nvSpPr>
        <p:spPr>
          <a:xfrm>
            <a:off x="961421" y="1817279"/>
            <a:ext cx="7915373" cy="369332"/>
          </a:xfrm>
          <a:prstGeom prst="rect">
            <a:avLst/>
          </a:prstGeom>
        </p:spPr>
        <p:txBody>
          <a:bodyPr wrap="square">
            <a:spAutoFit/>
          </a:bodyPr>
          <a:lstStyle/>
          <a:p>
            <a:r>
              <a:rPr lang="en-US" altLang="zh-CN" kern="0" dirty="0">
                <a:latin typeface="宋体" panose="02010600030101010101" pitchFamily="2" charset="-122"/>
                <a:cs typeface="宋体" panose="02010600030101010101" pitchFamily="2" charset="-122"/>
              </a:rPr>
              <a:t> Thread::Thread(char* </a:t>
            </a:r>
            <a:r>
              <a:rPr lang="en-US" altLang="zh-CN" kern="0" dirty="0" err="1">
                <a:latin typeface="宋体" panose="02010600030101010101" pitchFamily="2" charset="-122"/>
                <a:cs typeface="宋体" panose="02010600030101010101" pitchFamily="2" charset="-122"/>
              </a:rPr>
              <a:t>threadName</a:t>
            </a:r>
            <a:r>
              <a:rPr lang="en-US" altLang="zh-CN" kern="0" dirty="0">
                <a:latin typeface="宋体" panose="02010600030101010101" pitchFamily="2" charset="-122"/>
                <a:cs typeface="宋体" panose="02010600030101010101" pitchFamily="2" charset="-122"/>
              </a:rPr>
              <a:t>) </a:t>
            </a:r>
            <a:endParaRPr lang="zh-CN" altLang="en-US" dirty="0"/>
          </a:p>
        </p:txBody>
      </p:sp>
      <p:pic>
        <p:nvPicPr>
          <p:cNvPr id="5" name="图片 4">
            <a:extLst>
              <a:ext uri="{FF2B5EF4-FFF2-40B4-BE49-F238E27FC236}">
                <a16:creationId xmlns:a16="http://schemas.microsoft.com/office/drawing/2014/main" id="{F8FE2226-9DC3-4B0D-B334-DFBE5C3CD382}"/>
              </a:ext>
            </a:extLst>
          </p:cNvPr>
          <p:cNvPicPr/>
          <p:nvPr/>
        </p:nvPicPr>
        <p:blipFill>
          <a:blip r:embed="rId2"/>
          <a:stretch>
            <a:fillRect/>
          </a:stretch>
        </p:blipFill>
        <p:spPr>
          <a:xfrm>
            <a:off x="1500032" y="2266776"/>
            <a:ext cx="2779737" cy="1496986"/>
          </a:xfrm>
          <a:prstGeom prst="rect">
            <a:avLst/>
          </a:prstGeom>
        </p:spPr>
      </p:pic>
      <p:sp>
        <p:nvSpPr>
          <p:cNvPr id="6" name="矩形 5">
            <a:extLst>
              <a:ext uri="{FF2B5EF4-FFF2-40B4-BE49-F238E27FC236}">
                <a16:creationId xmlns:a16="http://schemas.microsoft.com/office/drawing/2014/main" id="{F5F7651E-BFCC-4771-B749-B54178DA01C1}"/>
              </a:ext>
            </a:extLst>
          </p:cNvPr>
          <p:cNvSpPr/>
          <p:nvPr/>
        </p:nvSpPr>
        <p:spPr>
          <a:xfrm>
            <a:off x="463082" y="3968162"/>
            <a:ext cx="10509717" cy="461665"/>
          </a:xfrm>
          <a:prstGeom prst="rect">
            <a:avLst/>
          </a:prstGeom>
        </p:spPr>
        <p:txBody>
          <a:bodyPr wrap="square">
            <a:spAutoFit/>
          </a:bodyPr>
          <a:lstStyle/>
          <a:p>
            <a:r>
              <a:rPr lang="zh-CN" altLang="en-US" sz="2400" kern="0" dirty="0">
                <a:latin typeface="宋体" panose="02010600030101010101" pitchFamily="2" charset="-122"/>
                <a:cs typeface="宋体" panose="02010600030101010101" pitchFamily="2" charset="-122"/>
              </a:rPr>
              <a:t>线程在创建时不分配栈空间和用户代码地址空间，这些将在</a:t>
            </a:r>
            <a:r>
              <a:rPr lang="en-US" altLang="zh-CN" sz="2400" kern="0" dirty="0">
                <a:latin typeface="宋体" panose="02010600030101010101" pitchFamily="2" charset="-122"/>
                <a:cs typeface="宋体" panose="02010600030101010101" pitchFamily="2" charset="-122"/>
              </a:rPr>
              <a:t>fork</a:t>
            </a:r>
            <a:r>
              <a:rPr lang="zh-CN" altLang="en-US" sz="2400" kern="0" dirty="0">
                <a:latin typeface="宋体" panose="02010600030101010101" pitchFamily="2" charset="-122"/>
                <a:cs typeface="宋体" panose="02010600030101010101" pitchFamily="2" charset="-122"/>
              </a:rPr>
              <a:t>中进行创建</a:t>
            </a:r>
            <a:endParaRPr lang="zh-CN" altLang="en-US" sz="2400" dirty="0"/>
          </a:p>
        </p:txBody>
      </p:sp>
    </p:spTree>
    <p:extLst>
      <p:ext uri="{BB962C8B-B14F-4D97-AF65-F5344CB8AC3E}">
        <p14:creationId xmlns:p14="http://schemas.microsoft.com/office/powerpoint/2010/main" val="3090659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7.</a:t>
            </a:r>
            <a:r>
              <a:rPr lang="en-US" altLang="zh-CN" sz="2800" kern="0" dirty="0">
                <a:latin typeface="宋体" panose="02010600030101010101" pitchFamily="2" charset="-122"/>
                <a:cs typeface="宋体" panose="02010600030101010101" pitchFamily="2" charset="-122"/>
              </a:rPr>
              <a:t> </a:t>
            </a:r>
            <a:r>
              <a:rPr lang="zh-CN" altLang="en-US" sz="2800" kern="0" dirty="0">
                <a:latin typeface="宋体" panose="02010600030101010101" pitchFamily="2" charset="-122"/>
                <a:cs typeface="宋体" panose="02010600030101010101" pitchFamily="2" charset="-122"/>
              </a:rPr>
              <a:t>开中断：</a:t>
            </a:r>
            <a:r>
              <a:rPr lang="en-US" altLang="zh-CN" dirty="0"/>
              <a:t>interrupt-&gt;Enable();</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4FAF94CC-059E-450A-B2BC-F435D056D5FC}"/>
              </a:ext>
            </a:extLst>
          </p:cNvPr>
          <p:cNvPicPr/>
          <p:nvPr/>
        </p:nvPicPr>
        <p:blipFill>
          <a:blip r:embed="rId2"/>
          <a:stretch>
            <a:fillRect/>
          </a:stretch>
        </p:blipFill>
        <p:spPr>
          <a:xfrm>
            <a:off x="1252946" y="1772095"/>
            <a:ext cx="3965738" cy="1383527"/>
          </a:xfrm>
          <a:prstGeom prst="rect">
            <a:avLst/>
          </a:prstGeom>
        </p:spPr>
      </p:pic>
      <p:sp>
        <p:nvSpPr>
          <p:cNvPr id="11" name="矩形 10">
            <a:extLst>
              <a:ext uri="{FF2B5EF4-FFF2-40B4-BE49-F238E27FC236}">
                <a16:creationId xmlns:a16="http://schemas.microsoft.com/office/drawing/2014/main" id="{3B907A67-468D-4CB0-9787-0AE90AB5BC78}"/>
              </a:ext>
            </a:extLst>
          </p:cNvPr>
          <p:cNvSpPr/>
          <p:nvPr/>
        </p:nvSpPr>
        <p:spPr>
          <a:xfrm>
            <a:off x="1252946" y="3497890"/>
            <a:ext cx="7915373" cy="369332"/>
          </a:xfrm>
          <a:prstGeom prst="rect">
            <a:avLst/>
          </a:prstGeom>
        </p:spPr>
        <p:txBody>
          <a:bodyPr wrap="square">
            <a:spAutoFit/>
          </a:bodyPr>
          <a:lstStyle/>
          <a:p>
            <a:r>
              <a:rPr lang="zh-CN" altLang="en-US" kern="0" dirty="0">
                <a:latin typeface="宋体" panose="02010600030101010101" pitchFamily="2" charset="-122"/>
                <a:cs typeface="宋体" panose="02010600030101010101" pitchFamily="2" charset="-122"/>
              </a:rPr>
              <a:t>将中断标志位</a:t>
            </a:r>
            <a:r>
              <a:rPr lang="en-US" altLang="zh-CN" kern="0" dirty="0">
                <a:latin typeface="宋体" panose="02010600030101010101" pitchFamily="2" charset="-122"/>
                <a:cs typeface="宋体" panose="02010600030101010101" pitchFamily="2" charset="-122"/>
              </a:rPr>
              <a:t>level</a:t>
            </a:r>
            <a:r>
              <a:rPr lang="zh-CN" altLang="en-US" kern="0" dirty="0">
                <a:latin typeface="宋体" panose="02010600030101010101" pitchFamily="2" charset="-122"/>
                <a:cs typeface="宋体" panose="02010600030101010101" pitchFamily="2" charset="-122"/>
              </a:rPr>
              <a:t>设置为</a:t>
            </a:r>
            <a:r>
              <a:rPr lang="en-US" altLang="zh-CN" kern="0" dirty="0" err="1">
                <a:latin typeface="宋体" panose="02010600030101010101" pitchFamily="2" charset="-122"/>
                <a:cs typeface="宋体" panose="02010600030101010101" pitchFamily="2" charset="-122"/>
              </a:rPr>
              <a:t>IntOn</a:t>
            </a:r>
            <a:r>
              <a:rPr lang="en-US" altLang="zh-CN" kern="0" dirty="0">
                <a:latin typeface="宋体" panose="02010600030101010101" pitchFamily="2" charset="-122"/>
                <a:cs typeface="宋体" panose="02010600030101010101" pitchFamily="2" charset="-122"/>
              </a:rPr>
              <a:t>,</a:t>
            </a:r>
            <a:r>
              <a:rPr lang="zh-CN" altLang="en-US" kern="0" dirty="0">
                <a:latin typeface="宋体" panose="02010600030101010101" pitchFamily="2" charset="-122"/>
                <a:cs typeface="宋体" panose="02010600030101010101" pitchFamily="2" charset="-122"/>
              </a:rPr>
              <a:t>表示开中断。</a:t>
            </a:r>
            <a:r>
              <a:rPr lang="en-US" altLang="zh-CN" kern="0" dirty="0">
                <a:latin typeface="宋体" panose="02010600030101010101" pitchFamily="2" charset="-122"/>
                <a:cs typeface="宋体" panose="02010600030101010101" pitchFamily="2" charset="-122"/>
              </a:rPr>
              <a:t> </a:t>
            </a:r>
            <a:endParaRPr lang="zh-CN" altLang="en-US" dirty="0"/>
          </a:p>
        </p:txBody>
      </p:sp>
    </p:spTree>
    <p:extLst>
      <p:ext uri="{BB962C8B-B14F-4D97-AF65-F5344CB8AC3E}">
        <p14:creationId xmlns:p14="http://schemas.microsoft.com/office/powerpoint/2010/main" val="1169579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8.</a:t>
            </a:r>
            <a:r>
              <a:rPr lang="en-US" altLang="zh-CN" sz="2800" kern="0" dirty="0">
                <a:latin typeface="宋体" panose="02010600030101010101" pitchFamily="2" charset="-122"/>
                <a:cs typeface="宋体" panose="02010600030101010101" pitchFamily="2" charset="-122"/>
              </a:rPr>
              <a:t> </a:t>
            </a:r>
            <a:r>
              <a:rPr lang="en-US" altLang="zh-CN" dirty="0" err="1"/>
              <a:t>CallOnUserAbort</a:t>
            </a:r>
            <a:r>
              <a:rPr lang="en-US" altLang="zh-CN" dirty="0"/>
              <a:t>(Cleanup) </a:t>
            </a:r>
            <a:r>
              <a:rPr lang="zh-CN" altLang="en-US" dirty="0"/>
              <a:t>设置</a:t>
            </a:r>
            <a:r>
              <a:rPr lang="en-US" altLang="zh-CN" dirty="0"/>
              <a:t>Cleanup</a:t>
            </a:r>
            <a:r>
              <a:rPr lang="zh-CN" altLang="en-US" dirty="0"/>
              <a:t>函数：</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40B07744-0666-450C-8D0E-2AE7DDD09B9D}"/>
              </a:ext>
            </a:extLst>
          </p:cNvPr>
          <p:cNvSpPr/>
          <p:nvPr/>
        </p:nvSpPr>
        <p:spPr>
          <a:xfrm>
            <a:off x="681250" y="1183610"/>
            <a:ext cx="8283018" cy="646331"/>
          </a:xfrm>
          <a:prstGeom prst="rect">
            <a:avLst/>
          </a:prstGeom>
        </p:spPr>
        <p:txBody>
          <a:bodyPr wrap="square">
            <a:spAutoFit/>
          </a:bodyPr>
          <a:lstStyle/>
          <a:p>
            <a:r>
              <a:rPr lang="en-US" altLang="zh-CN" b="1" kern="0" dirty="0">
                <a:latin typeface="宋体" panose="02010600030101010101" pitchFamily="2" charset="-122"/>
                <a:ea typeface="等线" panose="02010600030101010101" pitchFamily="2" charset="-122"/>
                <a:cs typeface="宋体" panose="02010600030101010101" pitchFamily="2" charset="-122"/>
              </a:rPr>
              <a:t>void </a:t>
            </a:r>
            <a:r>
              <a:rPr lang="en-US" altLang="zh-CN" b="1" kern="0" dirty="0" err="1">
                <a:latin typeface="宋体" panose="02010600030101010101" pitchFamily="2" charset="-122"/>
                <a:ea typeface="等线" panose="02010600030101010101" pitchFamily="2" charset="-122"/>
                <a:cs typeface="宋体" panose="02010600030101010101" pitchFamily="2" charset="-122"/>
              </a:rPr>
              <a:t>CallOnUserAbort</a:t>
            </a:r>
            <a:r>
              <a:rPr lang="en-US" altLang="zh-CN" b="1" kern="0" dirty="0">
                <a:latin typeface="宋体" panose="02010600030101010101" pitchFamily="2" charset="-122"/>
                <a:ea typeface="等线" panose="02010600030101010101" pitchFamily="2" charset="-122"/>
                <a:cs typeface="宋体" panose="02010600030101010101" pitchFamily="2" charset="-122"/>
              </a:rPr>
              <a:t>(</a:t>
            </a:r>
            <a:r>
              <a:rPr lang="en-US" altLang="zh-CN" b="1" kern="0" dirty="0" err="1">
                <a:latin typeface="宋体" panose="02010600030101010101" pitchFamily="2" charset="-122"/>
                <a:ea typeface="等线" panose="02010600030101010101" pitchFamily="2" charset="-122"/>
                <a:cs typeface="宋体" panose="02010600030101010101" pitchFamily="2" charset="-122"/>
              </a:rPr>
              <a:t>VoidNoArgFunctionPtr</a:t>
            </a:r>
            <a:r>
              <a:rPr lang="en-US" altLang="zh-CN" b="1" kern="0" dirty="0">
                <a:latin typeface="宋体" panose="02010600030101010101" pitchFamily="2" charset="-122"/>
                <a:ea typeface="等线" panose="02010600030101010101" pitchFamily="2" charset="-122"/>
                <a:cs typeface="宋体" panose="02010600030101010101" pitchFamily="2" charset="-122"/>
              </a:rPr>
              <a:t> </a:t>
            </a:r>
            <a:r>
              <a:rPr lang="en-US" altLang="zh-CN" b="1" kern="0" dirty="0" err="1">
                <a:latin typeface="宋体" panose="02010600030101010101" pitchFamily="2" charset="-122"/>
                <a:ea typeface="等线" panose="02010600030101010101" pitchFamily="2" charset="-122"/>
                <a:cs typeface="宋体" panose="02010600030101010101" pitchFamily="2" charset="-122"/>
              </a:rPr>
              <a:t>func</a:t>
            </a:r>
            <a:r>
              <a:rPr lang="en-US" altLang="zh-CN" b="1" kern="0" dirty="0">
                <a:latin typeface="宋体" panose="02010600030101010101" pitchFamily="2" charset="-122"/>
                <a:ea typeface="等线" panose="02010600030101010101" pitchFamily="2" charset="-122"/>
                <a:cs typeface="宋体" panose="02010600030101010101" pitchFamily="2" charset="-122"/>
              </a:rPr>
              <a:t>)</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latin typeface="等线" panose="02010600030101010101" pitchFamily="2" charset="-122"/>
                <a:ea typeface="宋体" panose="02010600030101010101" pitchFamily="2" charset="-122"/>
                <a:cs typeface="宋体" panose="02010600030101010101" pitchFamily="2" charset="-122"/>
              </a:rPr>
              <a:t>作用：安排在用户终止程序时调用的</a:t>
            </a:r>
            <a:r>
              <a:rPr lang="en-US" altLang="zh-CN" kern="0" dirty="0" err="1">
                <a:latin typeface="等线" panose="02010600030101010101" pitchFamily="2" charset="-122"/>
                <a:ea typeface="宋体" panose="02010600030101010101" pitchFamily="2" charset="-122"/>
                <a:cs typeface="宋体" panose="02010600030101010101" pitchFamily="2" charset="-122"/>
              </a:rPr>
              <a:t>func</a:t>
            </a:r>
            <a:r>
              <a:rPr lang="zh-CN" altLang="zh-CN" kern="0" dirty="0">
                <a:latin typeface="等线" panose="02010600030101010101" pitchFamily="2" charset="-122"/>
                <a:ea typeface="宋体" panose="02010600030101010101" pitchFamily="2" charset="-122"/>
                <a:cs typeface="宋体" panose="02010600030101010101" pitchFamily="2" charset="-122"/>
              </a:rPr>
              <a:t>，如果用户使用</a:t>
            </a:r>
            <a:r>
              <a:rPr lang="en-US" altLang="zh-CN" kern="0" dirty="0" err="1">
                <a:latin typeface="等线" panose="02010600030101010101" pitchFamily="2" charset="-122"/>
                <a:ea typeface="宋体" panose="02010600030101010101" pitchFamily="2" charset="-122"/>
                <a:cs typeface="宋体" panose="02010600030101010101" pitchFamily="2" charset="-122"/>
              </a:rPr>
              <a:t>ctrl+c</a:t>
            </a:r>
            <a:r>
              <a:rPr lang="zh-CN" altLang="zh-CN" kern="0" dirty="0">
                <a:latin typeface="等线" panose="02010600030101010101" pitchFamily="2" charset="-122"/>
                <a:ea typeface="宋体" panose="02010600030101010101" pitchFamily="2" charset="-122"/>
                <a:cs typeface="宋体" panose="02010600030101010101" pitchFamily="2" charset="-122"/>
              </a:rPr>
              <a:t>，调用</a:t>
            </a:r>
            <a:r>
              <a:rPr lang="en-US" altLang="zh-CN" kern="0" dirty="0">
                <a:latin typeface="等线" panose="02010600030101010101" pitchFamily="2" charset="-122"/>
                <a:ea typeface="宋体" panose="02010600030101010101" pitchFamily="2" charset="-122"/>
                <a:cs typeface="宋体" panose="02010600030101010101" pitchFamily="2" charset="-122"/>
              </a:rPr>
              <a:t>Cleanup</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711A827A-200E-4A6E-8374-5889A8718D54}"/>
              </a:ext>
            </a:extLst>
          </p:cNvPr>
          <p:cNvPicPr/>
          <p:nvPr/>
        </p:nvPicPr>
        <p:blipFill>
          <a:blip r:embed="rId2"/>
          <a:stretch>
            <a:fillRect/>
          </a:stretch>
        </p:blipFill>
        <p:spPr>
          <a:xfrm>
            <a:off x="850414" y="1906318"/>
            <a:ext cx="4833947" cy="1642013"/>
          </a:xfrm>
          <a:prstGeom prst="rect">
            <a:avLst/>
          </a:prstGeom>
        </p:spPr>
      </p:pic>
      <p:sp>
        <p:nvSpPr>
          <p:cNvPr id="8" name="矩形 7">
            <a:extLst>
              <a:ext uri="{FF2B5EF4-FFF2-40B4-BE49-F238E27FC236}">
                <a16:creationId xmlns:a16="http://schemas.microsoft.com/office/drawing/2014/main" id="{C8EB32F4-5C57-40B6-9C25-98843C804F8F}"/>
              </a:ext>
            </a:extLst>
          </p:cNvPr>
          <p:cNvSpPr/>
          <p:nvPr/>
        </p:nvSpPr>
        <p:spPr>
          <a:xfrm>
            <a:off x="681250" y="3946009"/>
            <a:ext cx="6078908" cy="369332"/>
          </a:xfrm>
          <a:prstGeom prst="rect">
            <a:avLst/>
          </a:prstGeom>
        </p:spPr>
        <p:txBody>
          <a:bodyPr wrap="none">
            <a:spAutoFit/>
          </a:bodyPr>
          <a:lstStyle/>
          <a:p>
            <a:r>
              <a:rPr lang="en-US" altLang="zh-CN" kern="0" dirty="0">
                <a:latin typeface="宋体" panose="02010600030101010101" pitchFamily="2" charset="-122"/>
                <a:ea typeface="等线" panose="02010600030101010101" pitchFamily="2" charset="-122"/>
                <a:cs typeface="宋体" panose="02010600030101010101" pitchFamily="2" charset="-122"/>
              </a:rPr>
              <a:t>Cleanup</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en-US" altLang="zh-CN" kern="0" dirty="0">
                <a:latin typeface="等线" panose="02010600030101010101" pitchFamily="2" charset="-122"/>
                <a:ea typeface="宋体" panose="02010600030101010101" pitchFamily="2" charset="-122"/>
                <a:cs typeface="宋体" panose="02010600030101010101" pitchFamily="2" charset="-122"/>
              </a:rPr>
              <a:t>nachos</a:t>
            </a:r>
            <a:r>
              <a:rPr lang="zh-CN" altLang="zh-CN" kern="0" dirty="0">
                <a:latin typeface="等线" panose="02010600030101010101" pitchFamily="2" charset="-122"/>
                <a:ea typeface="宋体" panose="02010600030101010101" pitchFamily="2" charset="-122"/>
                <a:cs typeface="宋体" panose="02010600030101010101" pitchFamily="2" charset="-122"/>
              </a:rPr>
              <a:t>正在关机，回收之前分配的全局数据结构</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2A9A086E-3A1F-4C17-B399-2D2D92670355}"/>
              </a:ext>
            </a:extLst>
          </p:cNvPr>
          <p:cNvPicPr/>
          <p:nvPr/>
        </p:nvPicPr>
        <p:blipFill>
          <a:blip r:embed="rId3"/>
          <a:stretch>
            <a:fillRect/>
          </a:stretch>
        </p:blipFill>
        <p:spPr>
          <a:xfrm>
            <a:off x="7810892" y="2258867"/>
            <a:ext cx="3887771" cy="4292751"/>
          </a:xfrm>
          <a:prstGeom prst="rect">
            <a:avLst/>
          </a:prstGeom>
        </p:spPr>
      </p:pic>
    </p:spTree>
    <p:extLst>
      <p:ext uri="{BB962C8B-B14F-4D97-AF65-F5344CB8AC3E}">
        <p14:creationId xmlns:p14="http://schemas.microsoft.com/office/powerpoint/2010/main" val="931249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9.</a:t>
            </a:r>
            <a:r>
              <a:rPr lang="en-US" altLang="zh-CN" sz="2800" kern="0" dirty="0">
                <a:latin typeface="宋体" panose="02010600030101010101" pitchFamily="2" charset="-122"/>
                <a:cs typeface="宋体" panose="02010600030101010101" pitchFamily="2" charset="-122"/>
              </a:rPr>
              <a:t> </a:t>
            </a:r>
            <a:r>
              <a:rPr lang="en-US" altLang="zh-CN" dirty="0"/>
              <a:t>MIPS</a:t>
            </a:r>
            <a:r>
              <a:rPr lang="zh-CN" altLang="en-US" dirty="0"/>
              <a:t>虚拟机</a:t>
            </a:r>
            <a:r>
              <a:rPr lang="en-US" altLang="zh-CN" dirty="0"/>
              <a:t>machine</a:t>
            </a:r>
            <a:r>
              <a:rPr lang="zh-CN" altLang="en-US" dirty="0"/>
              <a:t>初始化：</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id="{8B89BD8C-BD3F-4F2D-A86F-2F73F6F5D85F}"/>
              </a:ext>
            </a:extLst>
          </p:cNvPr>
          <p:cNvSpPr/>
          <p:nvPr/>
        </p:nvSpPr>
        <p:spPr>
          <a:xfrm>
            <a:off x="906156" y="1234156"/>
            <a:ext cx="4685898"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machine</a:t>
            </a:r>
            <a:r>
              <a:rPr lang="zh-CN" altLang="zh-CN" kern="0" dirty="0">
                <a:ea typeface="宋体" panose="02010600030101010101" pitchFamily="2" charset="-122"/>
                <a:cs typeface="宋体" panose="02010600030101010101" pitchFamily="2" charset="-122"/>
              </a:rPr>
              <a:t>：用于模拟用户程序执行的数据结构</a:t>
            </a:r>
            <a:endParaRPr lang="zh-CN" altLang="en-US" dirty="0"/>
          </a:p>
        </p:txBody>
      </p:sp>
      <p:pic>
        <p:nvPicPr>
          <p:cNvPr id="10" name="图片 9">
            <a:extLst>
              <a:ext uri="{FF2B5EF4-FFF2-40B4-BE49-F238E27FC236}">
                <a16:creationId xmlns:a16="http://schemas.microsoft.com/office/drawing/2014/main" id="{EF28E2A4-A97F-4B42-B3BD-655FE0E54893}"/>
              </a:ext>
            </a:extLst>
          </p:cNvPr>
          <p:cNvPicPr/>
          <p:nvPr/>
        </p:nvPicPr>
        <p:blipFill>
          <a:blip r:embed="rId2"/>
          <a:stretch>
            <a:fillRect/>
          </a:stretch>
        </p:blipFill>
        <p:spPr>
          <a:xfrm>
            <a:off x="1410102" y="2107884"/>
            <a:ext cx="5377520" cy="1286083"/>
          </a:xfrm>
          <a:prstGeom prst="rect">
            <a:avLst/>
          </a:prstGeom>
        </p:spPr>
      </p:pic>
      <p:sp>
        <p:nvSpPr>
          <p:cNvPr id="11" name="矩形 10">
            <a:extLst>
              <a:ext uri="{FF2B5EF4-FFF2-40B4-BE49-F238E27FC236}">
                <a16:creationId xmlns:a16="http://schemas.microsoft.com/office/drawing/2014/main" id="{BF7103D9-1CBF-4ADE-B743-0F631555A9B0}"/>
              </a:ext>
            </a:extLst>
          </p:cNvPr>
          <p:cNvSpPr/>
          <p:nvPr/>
        </p:nvSpPr>
        <p:spPr>
          <a:xfrm>
            <a:off x="906156" y="1659936"/>
            <a:ext cx="3185487"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1.</a:t>
            </a:r>
            <a:r>
              <a:rPr lang="zh-CN" altLang="en-US" kern="0" dirty="0">
                <a:latin typeface="宋体" panose="02010600030101010101" pitchFamily="2" charset="-122"/>
                <a:cs typeface="宋体" panose="02010600030101010101" pitchFamily="2" charset="-122"/>
              </a:rPr>
              <a:t>首先定义了虚拟机的属性：</a:t>
            </a:r>
            <a:endParaRPr lang="zh-CN" altLang="en-US" dirty="0"/>
          </a:p>
        </p:txBody>
      </p:sp>
      <p:sp>
        <p:nvSpPr>
          <p:cNvPr id="4" name="矩形 3">
            <a:extLst>
              <a:ext uri="{FF2B5EF4-FFF2-40B4-BE49-F238E27FC236}">
                <a16:creationId xmlns:a16="http://schemas.microsoft.com/office/drawing/2014/main" id="{16693805-9A4E-4C54-838F-A21757B366F9}"/>
              </a:ext>
            </a:extLst>
          </p:cNvPr>
          <p:cNvSpPr/>
          <p:nvPr/>
        </p:nvSpPr>
        <p:spPr>
          <a:xfrm>
            <a:off x="1344058" y="3461085"/>
            <a:ext cx="6531592" cy="646331"/>
          </a:xfrm>
          <a:prstGeom prst="rect">
            <a:avLst/>
          </a:prstGeom>
        </p:spPr>
        <p:txBody>
          <a:bodyPr wrap="square">
            <a:spAutoFit/>
          </a:bodyPr>
          <a:lstStyle/>
          <a:p>
            <a:r>
              <a:rPr lang="zh-CN" altLang="zh-CN" kern="0" dirty="0">
                <a:latin typeface="等线" panose="02010600030101010101" pitchFamily="2" charset="-122"/>
                <a:ea typeface="宋体" panose="02010600030101010101" pitchFamily="2" charset="-122"/>
                <a:cs typeface="宋体" panose="02010600030101010101" pitchFamily="2" charset="-122"/>
              </a:rPr>
              <a:t>定义一页的大小为</a:t>
            </a:r>
            <a:r>
              <a:rPr lang="en-US" altLang="zh-CN" kern="0" dirty="0">
                <a:latin typeface="等线" panose="02010600030101010101" pitchFamily="2" charset="-122"/>
                <a:ea typeface="宋体" panose="02010600030101010101" pitchFamily="2" charset="-122"/>
                <a:cs typeface="宋体" panose="02010600030101010101" pitchFamily="2" charset="-122"/>
              </a:rPr>
              <a:t>128</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zh-CN" altLang="zh-CN" b="1" kern="0" dirty="0">
                <a:latin typeface="等线" panose="02010600030101010101" pitchFamily="2" charset="-122"/>
                <a:ea typeface="宋体" panose="02010600030101010101" pitchFamily="2" charset="-122"/>
                <a:cs typeface="宋体" panose="02010600030101010101" pitchFamily="2" charset="-122"/>
              </a:rPr>
              <a:t>在</a:t>
            </a:r>
            <a:r>
              <a:rPr lang="en-US" altLang="zh-CN" b="1" kern="0" dirty="0" err="1">
                <a:latin typeface="等线" panose="02010600030101010101" pitchFamily="2" charset="-122"/>
                <a:ea typeface="宋体" panose="02010600030101010101" pitchFamily="2" charset="-122"/>
                <a:cs typeface="宋体" panose="02010600030101010101" pitchFamily="2" charset="-122"/>
              </a:rPr>
              <a:t>disk.h</a:t>
            </a:r>
            <a:r>
              <a:rPr lang="zh-CN" altLang="zh-CN" b="1" kern="0" dirty="0">
                <a:latin typeface="等线" panose="02010600030101010101" pitchFamily="2" charset="-122"/>
                <a:ea typeface="宋体" panose="02010600030101010101" pitchFamily="2" charset="-122"/>
                <a:cs typeface="宋体" panose="02010600030101010101" pitchFamily="2" charset="-122"/>
              </a:rPr>
              <a:t>中定义</a:t>
            </a:r>
            <a:r>
              <a:rPr lang="en-US" altLang="zh-CN" b="1" kern="0" dirty="0" err="1">
                <a:latin typeface="等线" panose="02010600030101010101" pitchFamily="2" charset="-122"/>
                <a:ea typeface="宋体" panose="02010600030101010101" pitchFamily="2" charset="-122"/>
                <a:cs typeface="宋体" panose="02010600030101010101" pitchFamily="2" charset="-122"/>
              </a:rPr>
              <a:t>SectorSize</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latin typeface="等线" panose="02010600030101010101" pitchFamily="2" charset="-122"/>
                <a:ea typeface="宋体" panose="02010600030101010101" pitchFamily="2" charset="-122"/>
                <a:cs typeface="宋体" panose="02010600030101010101" pitchFamily="2" charset="-122"/>
              </a:rPr>
              <a:t>定义物理页框的数目为</a:t>
            </a:r>
            <a:r>
              <a:rPr lang="en-US" altLang="zh-CN" kern="0" dirty="0">
                <a:latin typeface="等线" panose="02010600030101010101" pitchFamily="2" charset="-122"/>
                <a:ea typeface="宋体" panose="02010600030101010101" pitchFamily="2" charset="-122"/>
                <a:cs typeface="宋体" panose="02010600030101010101" pitchFamily="2" charset="-122"/>
              </a:rPr>
              <a:t>32</a:t>
            </a:r>
            <a:r>
              <a:rPr lang="zh-CN" altLang="zh-CN" kern="0" dirty="0">
                <a:latin typeface="等线" panose="02010600030101010101" pitchFamily="2" charset="-122"/>
                <a:ea typeface="宋体" panose="02010600030101010101" pitchFamily="2" charset="-122"/>
                <a:cs typeface="宋体" panose="02010600030101010101" pitchFamily="2" charset="-122"/>
              </a:rPr>
              <a:t>，定义</a:t>
            </a:r>
            <a:r>
              <a:rPr lang="en-US" altLang="zh-CN" kern="0" dirty="0">
                <a:latin typeface="等线" panose="02010600030101010101" pitchFamily="2" charset="-122"/>
                <a:ea typeface="宋体" panose="02010600030101010101" pitchFamily="2" charset="-122"/>
                <a:cs typeface="宋体" panose="02010600030101010101" pitchFamily="2" charset="-122"/>
              </a:rPr>
              <a:t>TLB</a:t>
            </a:r>
            <a:r>
              <a:rPr lang="zh-CN" altLang="zh-CN" kern="0" dirty="0">
                <a:latin typeface="等线" panose="02010600030101010101" pitchFamily="2" charset="-122"/>
                <a:ea typeface="宋体" panose="02010600030101010101" pitchFamily="2" charset="-122"/>
                <a:cs typeface="宋体" panose="02010600030101010101" pitchFamily="2" charset="-122"/>
              </a:rPr>
              <a:t>的大小为</a:t>
            </a:r>
            <a:r>
              <a:rPr lang="en-US" altLang="zh-CN" kern="0" dirty="0">
                <a:latin typeface="等线" panose="02010600030101010101" pitchFamily="2" charset="-122"/>
                <a:ea typeface="宋体" panose="02010600030101010101" pitchFamily="2" charset="-122"/>
                <a:cs typeface="宋体" panose="02010600030101010101" pitchFamily="2" charset="-122"/>
              </a:rPr>
              <a:t>4</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71DD67F9-0033-47A6-9D94-B9CA123723FE}"/>
              </a:ext>
            </a:extLst>
          </p:cNvPr>
          <p:cNvPicPr/>
          <p:nvPr/>
        </p:nvPicPr>
        <p:blipFill>
          <a:blip r:embed="rId3"/>
          <a:stretch>
            <a:fillRect/>
          </a:stretch>
        </p:blipFill>
        <p:spPr>
          <a:xfrm>
            <a:off x="1410102" y="4747168"/>
            <a:ext cx="6136261" cy="1848611"/>
          </a:xfrm>
          <a:prstGeom prst="rect">
            <a:avLst/>
          </a:prstGeom>
        </p:spPr>
      </p:pic>
      <p:sp>
        <p:nvSpPr>
          <p:cNvPr id="15" name="矩形 14">
            <a:extLst>
              <a:ext uri="{FF2B5EF4-FFF2-40B4-BE49-F238E27FC236}">
                <a16:creationId xmlns:a16="http://schemas.microsoft.com/office/drawing/2014/main" id="{A472716C-8C99-4025-8A45-92D739F12484}"/>
              </a:ext>
            </a:extLst>
          </p:cNvPr>
          <p:cNvSpPr/>
          <p:nvPr/>
        </p:nvSpPr>
        <p:spPr>
          <a:xfrm>
            <a:off x="906156" y="4242626"/>
            <a:ext cx="3647152" cy="369332"/>
          </a:xfrm>
          <a:prstGeom prst="rect">
            <a:avLst/>
          </a:prstGeom>
        </p:spPr>
        <p:txBody>
          <a:bodyPr wrap="none">
            <a:spAutoFit/>
          </a:bodyPr>
          <a:lstStyle/>
          <a:p>
            <a:r>
              <a:rPr lang="en-US" altLang="zh-CN" kern="0" dirty="0">
                <a:latin typeface="宋体" panose="02010600030101010101" pitchFamily="2" charset="-122"/>
                <a:cs typeface="宋体" panose="02010600030101010101" pitchFamily="2" charset="-122"/>
              </a:rPr>
              <a:t>2.</a:t>
            </a:r>
            <a:r>
              <a:rPr lang="zh-CN" altLang="en-US" kern="0" dirty="0">
                <a:latin typeface="宋体" panose="02010600030101010101" pitchFamily="2" charset="-122"/>
                <a:cs typeface="宋体" panose="02010600030101010101" pitchFamily="2" charset="-122"/>
              </a:rPr>
              <a:t>然后定义了一系列寄存器代号：</a:t>
            </a:r>
            <a:endParaRPr lang="zh-CN" altLang="en-US" dirty="0"/>
          </a:p>
        </p:txBody>
      </p:sp>
    </p:spTree>
    <p:extLst>
      <p:ext uri="{BB962C8B-B14F-4D97-AF65-F5344CB8AC3E}">
        <p14:creationId xmlns:p14="http://schemas.microsoft.com/office/powerpoint/2010/main" val="3437437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115680-432A-42E7-BDB1-16F4215AA679}"/>
              </a:ext>
            </a:extLst>
          </p:cNvPr>
          <p:cNvPicPr/>
          <p:nvPr/>
        </p:nvPicPr>
        <p:blipFill>
          <a:blip r:embed="rId3"/>
          <a:stretch>
            <a:fillRect/>
          </a:stretch>
        </p:blipFill>
        <p:spPr>
          <a:xfrm>
            <a:off x="920408" y="697897"/>
            <a:ext cx="6771863" cy="800965"/>
          </a:xfrm>
          <a:prstGeom prst="rect">
            <a:avLst/>
          </a:prstGeom>
        </p:spPr>
      </p:pic>
      <p:sp>
        <p:nvSpPr>
          <p:cNvPr id="5" name="矩形 4">
            <a:extLst>
              <a:ext uri="{FF2B5EF4-FFF2-40B4-BE49-F238E27FC236}">
                <a16:creationId xmlns:a16="http://schemas.microsoft.com/office/drawing/2014/main" id="{16B590A0-C4CB-42D0-A686-8F98D992A810}"/>
              </a:ext>
            </a:extLst>
          </p:cNvPr>
          <p:cNvSpPr/>
          <p:nvPr/>
        </p:nvSpPr>
        <p:spPr>
          <a:xfrm>
            <a:off x="687496" y="293744"/>
            <a:ext cx="4192173" cy="307777"/>
          </a:xfrm>
          <a:prstGeom prst="rect">
            <a:avLst/>
          </a:prstGeom>
        </p:spPr>
        <p:txBody>
          <a:bodyPr wrap="none">
            <a:spAutoFit/>
          </a:bodyPr>
          <a:lstStyle/>
          <a:p>
            <a:r>
              <a:rPr lang="en-US" altLang="zh-CN" sz="1400" kern="0" dirty="0">
                <a:ea typeface="宋体" panose="02010600030101010101" pitchFamily="2" charset="-122"/>
                <a:cs typeface="宋体" panose="02010600030101010101" pitchFamily="2" charset="-122"/>
              </a:rPr>
              <a:t>3.</a:t>
            </a:r>
            <a:r>
              <a:rPr lang="zh-CN" altLang="zh-CN" sz="1400" kern="0" dirty="0">
                <a:ea typeface="宋体" panose="02010600030101010101" pitchFamily="2" charset="-122"/>
                <a:cs typeface="宋体" panose="02010600030101010101" pitchFamily="2" charset="-122"/>
              </a:rPr>
              <a:t>定义了物理内存</a:t>
            </a:r>
            <a:r>
              <a:rPr lang="zh-CN" altLang="en-US" sz="1400" kern="0" dirty="0">
                <a:ea typeface="宋体" panose="02010600030101010101" pitchFamily="2" charset="-122"/>
                <a:cs typeface="宋体" panose="02010600030101010101" pitchFamily="2" charset="-122"/>
              </a:rPr>
              <a:t>（</a:t>
            </a:r>
            <a:r>
              <a:rPr lang="en-US" altLang="zh-CN" sz="1400" kern="0" dirty="0">
                <a:ea typeface="宋体" panose="02010600030101010101" pitchFamily="2" charset="-122"/>
                <a:cs typeface="宋体" panose="02010600030101010101" pitchFamily="2" charset="-122"/>
              </a:rPr>
              <a:t>char* </a:t>
            </a:r>
            <a:r>
              <a:rPr lang="zh-CN" altLang="en-US" sz="1400" kern="0" dirty="0">
                <a:ea typeface="宋体" panose="02010600030101010101" pitchFamily="2" charset="-122"/>
                <a:cs typeface="宋体" panose="02010600030101010101" pitchFamily="2" charset="-122"/>
              </a:rPr>
              <a:t>数组）</a:t>
            </a:r>
            <a:r>
              <a:rPr lang="zh-CN" altLang="zh-CN" sz="1400" kern="0" dirty="0">
                <a:ea typeface="宋体" panose="02010600030101010101" pitchFamily="2" charset="-122"/>
                <a:cs typeface="宋体" panose="02010600030101010101" pitchFamily="2" charset="-122"/>
              </a:rPr>
              <a:t>和</a:t>
            </a:r>
            <a:r>
              <a:rPr lang="en-US" altLang="zh-CN" sz="1400" kern="0" dirty="0">
                <a:ea typeface="宋体" panose="02010600030101010101" pitchFamily="2" charset="-122"/>
                <a:cs typeface="宋体" panose="02010600030101010101" pitchFamily="2" charset="-122"/>
              </a:rPr>
              <a:t>CPU</a:t>
            </a:r>
            <a:r>
              <a:rPr lang="zh-CN" altLang="zh-CN" sz="1400" kern="0" dirty="0">
                <a:ea typeface="宋体" panose="02010600030101010101" pitchFamily="2" charset="-122"/>
                <a:cs typeface="宋体" panose="02010600030101010101" pitchFamily="2" charset="-122"/>
              </a:rPr>
              <a:t>的寄存器</a:t>
            </a:r>
            <a:r>
              <a:rPr lang="zh-CN" altLang="en-US" sz="1400" kern="0" dirty="0">
                <a:ea typeface="宋体" panose="02010600030101010101" pitchFamily="2" charset="-122"/>
                <a:cs typeface="宋体" panose="02010600030101010101" pitchFamily="2" charset="-122"/>
              </a:rPr>
              <a:t>：</a:t>
            </a:r>
            <a:endParaRPr lang="zh-CN" altLang="en-US" sz="1400" dirty="0"/>
          </a:p>
        </p:txBody>
      </p:sp>
      <p:sp>
        <p:nvSpPr>
          <p:cNvPr id="6" name="矩形 5">
            <a:extLst>
              <a:ext uri="{FF2B5EF4-FFF2-40B4-BE49-F238E27FC236}">
                <a16:creationId xmlns:a16="http://schemas.microsoft.com/office/drawing/2014/main" id="{DD414560-F7D6-4490-BEFA-941FB8FF20E5}"/>
              </a:ext>
            </a:extLst>
          </p:cNvPr>
          <p:cNvSpPr/>
          <p:nvPr/>
        </p:nvSpPr>
        <p:spPr>
          <a:xfrm>
            <a:off x="687496" y="1776272"/>
            <a:ext cx="2140330" cy="307777"/>
          </a:xfrm>
          <a:prstGeom prst="rect">
            <a:avLst/>
          </a:prstGeom>
        </p:spPr>
        <p:txBody>
          <a:bodyPr wrap="none">
            <a:spAutoFit/>
          </a:bodyPr>
          <a:lstStyle/>
          <a:p>
            <a:r>
              <a:rPr lang="en-US" altLang="zh-CN" sz="1400" kern="0" dirty="0">
                <a:ea typeface="宋体" panose="02010600030101010101" pitchFamily="2" charset="-122"/>
                <a:cs typeface="宋体" panose="02010600030101010101" pitchFamily="2" charset="-122"/>
              </a:rPr>
              <a:t>4.</a:t>
            </a:r>
            <a:r>
              <a:rPr lang="zh-CN" altLang="en-US" sz="1400" kern="0" dirty="0">
                <a:ea typeface="宋体" panose="02010600030101010101" pitchFamily="2" charset="-122"/>
                <a:cs typeface="宋体" panose="02010600030101010101" pitchFamily="2" charset="-122"/>
              </a:rPr>
              <a:t>定义了虚拟内存机制：</a:t>
            </a:r>
            <a:endParaRPr lang="zh-CN" altLang="en-US" sz="1400" dirty="0"/>
          </a:p>
        </p:txBody>
      </p:sp>
      <p:sp>
        <p:nvSpPr>
          <p:cNvPr id="7" name="矩形 6">
            <a:extLst>
              <a:ext uri="{FF2B5EF4-FFF2-40B4-BE49-F238E27FC236}">
                <a16:creationId xmlns:a16="http://schemas.microsoft.com/office/drawing/2014/main" id="{859EDE2A-7EDC-4B26-AAAB-0959A0AF78EA}"/>
              </a:ext>
            </a:extLst>
          </p:cNvPr>
          <p:cNvSpPr/>
          <p:nvPr/>
        </p:nvSpPr>
        <p:spPr>
          <a:xfrm>
            <a:off x="1134359" y="2224589"/>
            <a:ext cx="6096000" cy="923330"/>
          </a:xfrm>
          <a:prstGeom prst="rect">
            <a:avLst/>
          </a:prstGeom>
        </p:spPr>
        <p:txBody>
          <a:bodyPr>
            <a:spAutoFit/>
          </a:bodyPr>
          <a:lstStyle/>
          <a:p>
            <a:r>
              <a:rPr lang="zh-CN" altLang="zh-CN" sz="1200" b="1" kern="0" dirty="0">
                <a:latin typeface="等线" panose="02010600030101010101" pitchFamily="2" charset="-122"/>
                <a:ea typeface="宋体" panose="02010600030101010101" pitchFamily="2" charset="-122"/>
                <a:cs typeface="宋体" panose="02010600030101010101" pitchFamily="2" charset="-122"/>
              </a:rPr>
              <a:t>处理机制：</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zh-CN" altLang="zh-CN" sz="1400" kern="0" dirty="0">
                <a:latin typeface="等线" panose="02010600030101010101" pitchFamily="2" charset="-122"/>
                <a:ea typeface="宋体" panose="02010600030101010101" pitchFamily="2" charset="-122"/>
              </a:rPr>
              <a:t>如果</a:t>
            </a:r>
            <a:r>
              <a:rPr lang="en-US" altLang="zh-CN" sz="1400" kern="0" dirty="0">
                <a:latin typeface="等线" panose="02010600030101010101" pitchFamily="2" charset="-122"/>
                <a:ea typeface="宋体" panose="02010600030101010101" pitchFamily="2" charset="-122"/>
              </a:rPr>
              <a:t>TLB</a:t>
            </a:r>
            <a:r>
              <a:rPr lang="zh-CN" altLang="zh-CN" sz="1400" kern="0" dirty="0">
                <a:latin typeface="等线" panose="02010600030101010101" pitchFamily="2" charset="-122"/>
                <a:ea typeface="宋体" panose="02010600030101010101" pitchFamily="2" charset="-122"/>
              </a:rPr>
              <a:t>为</a:t>
            </a:r>
            <a:r>
              <a:rPr lang="en-US" altLang="zh-CN" sz="1400" kern="0" dirty="0">
                <a:latin typeface="等线" panose="02010600030101010101" pitchFamily="2" charset="-122"/>
                <a:ea typeface="宋体" panose="02010600030101010101" pitchFamily="2" charset="-122"/>
              </a:rPr>
              <a:t>NULL</a:t>
            </a:r>
            <a:r>
              <a:rPr lang="zh-CN" altLang="zh-CN" sz="1400" kern="0" dirty="0">
                <a:latin typeface="等线" panose="02010600030101010101" pitchFamily="2" charset="-122"/>
                <a:ea typeface="宋体" panose="02010600030101010101" pitchFamily="2" charset="-122"/>
              </a:rPr>
              <a:t>，则使用线性页表</a:t>
            </a:r>
          </a:p>
          <a:p>
            <a:r>
              <a:rPr lang="en-US" altLang="zh-CN" sz="1400" kern="0" dirty="0">
                <a:latin typeface="等线" panose="02010600030101010101" pitchFamily="2" charset="-122"/>
                <a:ea typeface="宋体" panose="02010600030101010101" pitchFamily="2" charset="-122"/>
              </a:rPr>
              <a:t>      </a:t>
            </a:r>
            <a:r>
              <a:rPr lang="zh-CN" altLang="zh-CN" sz="1400" kern="0" dirty="0">
                <a:latin typeface="等线" panose="02010600030101010101" pitchFamily="2" charset="-122"/>
                <a:ea typeface="宋体" panose="02010600030101010101" pitchFamily="2" charset="-122"/>
              </a:rPr>
              <a:t>如果</a:t>
            </a:r>
            <a:r>
              <a:rPr lang="en-US" altLang="zh-CN" sz="1400" kern="0" dirty="0">
                <a:latin typeface="等线" panose="02010600030101010101" pitchFamily="2" charset="-122"/>
                <a:ea typeface="宋体" panose="02010600030101010101" pitchFamily="2" charset="-122"/>
              </a:rPr>
              <a:t>TLB</a:t>
            </a:r>
            <a:r>
              <a:rPr lang="zh-CN" altLang="zh-CN" sz="1400" kern="0" dirty="0">
                <a:latin typeface="等线" panose="02010600030101010101" pitchFamily="2" charset="-122"/>
                <a:ea typeface="宋体" panose="02010600030101010101" pitchFamily="2" charset="-122"/>
              </a:rPr>
              <a:t>非</a:t>
            </a:r>
            <a:r>
              <a:rPr lang="en-US" altLang="zh-CN" sz="1400" kern="0" dirty="0">
                <a:latin typeface="等线" panose="02010600030101010101" pitchFamily="2" charset="-122"/>
                <a:ea typeface="宋体" panose="02010600030101010101" pitchFamily="2" charset="-122"/>
              </a:rPr>
              <a:t>NULL</a:t>
            </a:r>
            <a:r>
              <a:rPr lang="zh-CN" altLang="zh-CN" sz="1400" kern="0" dirty="0">
                <a:latin typeface="等线" panose="02010600030101010101" pitchFamily="2" charset="-122"/>
                <a:ea typeface="宋体" panose="02010600030101010101" pitchFamily="2" charset="-122"/>
              </a:rPr>
              <a:t>，则</a:t>
            </a:r>
            <a:r>
              <a:rPr lang="en-US" altLang="zh-CN" sz="1400" kern="0" dirty="0">
                <a:latin typeface="等线" panose="02010600030101010101" pitchFamily="2" charset="-122"/>
                <a:ea typeface="宋体" panose="02010600030101010101" pitchFamily="2" charset="-122"/>
              </a:rPr>
              <a:t>Nachos</a:t>
            </a:r>
            <a:r>
              <a:rPr lang="zh-CN" altLang="zh-CN" sz="1400" kern="0" dirty="0">
                <a:latin typeface="等线" panose="02010600030101010101" pitchFamily="2" charset="-122"/>
                <a:ea typeface="宋体" panose="02010600030101010101" pitchFamily="2" charset="-122"/>
              </a:rPr>
              <a:t>内核负责管理</a:t>
            </a:r>
            <a:r>
              <a:rPr lang="en-US" altLang="zh-CN" sz="1400" kern="0" dirty="0">
                <a:latin typeface="等线" panose="02010600030101010101" pitchFamily="2" charset="-122"/>
                <a:ea typeface="宋体" panose="02010600030101010101" pitchFamily="2" charset="-122"/>
              </a:rPr>
              <a:t>TLB</a:t>
            </a:r>
            <a:r>
              <a:rPr lang="zh-CN" altLang="zh-CN" sz="1400" kern="0" dirty="0">
                <a:latin typeface="等线" panose="02010600030101010101" pitchFamily="2" charset="-122"/>
                <a:ea typeface="宋体" panose="02010600030101010101" pitchFamily="2" charset="-122"/>
              </a:rPr>
              <a:t>的内容。 但是内核可以使用它想要的任何数据结构（例如，分段分页）来处理</a:t>
            </a:r>
            <a:r>
              <a:rPr lang="en-US" altLang="zh-CN" sz="1400" kern="0" dirty="0">
                <a:latin typeface="等线" panose="02010600030101010101" pitchFamily="2" charset="-122"/>
                <a:ea typeface="宋体" panose="02010600030101010101" pitchFamily="2" charset="-122"/>
              </a:rPr>
              <a:t>TLB</a:t>
            </a:r>
            <a:r>
              <a:rPr lang="zh-CN" altLang="zh-CN" sz="1400" kern="0" dirty="0">
                <a:latin typeface="等线" panose="02010600030101010101" pitchFamily="2" charset="-122"/>
                <a:ea typeface="宋体" panose="02010600030101010101" pitchFamily="2" charset="-122"/>
              </a:rPr>
              <a:t>缓存未命中。</a:t>
            </a:r>
            <a:endParaRPr lang="zh-CN" altLang="en-US" sz="1400" kern="0" dirty="0">
              <a:latin typeface="等线"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695E5A76-D731-48B5-812D-F230B2853295}"/>
              </a:ext>
            </a:extLst>
          </p:cNvPr>
          <p:cNvPicPr/>
          <p:nvPr/>
        </p:nvPicPr>
        <p:blipFill>
          <a:blip r:embed="rId4"/>
          <a:stretch>
            <a:fillRect/>
          </a:stretch>
        </p:blipFill>
        <p:spPr>
          <a:xfrm>
            <a:off x="1052738" y="3428999"/>
            <a:ext cx="5677999" cy="822489"/>
          </a:xfrm>
          <a:prstGeom prst="rect">
            <a:avLst/>
          </a:prstGeom>
        </p:spPr>
      </p:pic>
      <p:sp>
        <p:nvSpPr>
          <p:cNvPr id="9" name="矩形 8">
            <a:extLst>
              <a:ext uri="{FF2B5EF4-FFF2-40B4-BE49-F238E27FC236}">
                <a16:creationId xmlns:a16="http://schemas.microsoft.com/office/drawing/2014/main" id="{2840DFF6-B2F6-431E-A078-CEAC6506B0F3}"/>
              </a:ext>
            </a:extLst>
          </p:cNvPr>
          <p:cNvSpPr/>
          <p:nvPr/>
        </p:nvSpPr>
        <p:spPr>
          <a:xfrm>
            <a:off x="687496" y="4378679"/>
            <a:ext cx="1960793" cy="307777"/>
          </a:xfrm>
          <a:prstGeom prst="rect">
            <a:avLst/>
          </a:prstGeom>
        </p:spPr>
        <p:txBody>
          <a:bodyPr wrap="none">
            <a:spAutoFit/>
          </a:bodyPr>
          <a:lstStyle/>
          <a:p>
            <a:r>
              <a:rPr lang="en-US" altLang="zh-CN" sz="1400" kern="0" dirty="0">
                <a:ea typeface="宋体" panose="02010600030101010101" pitchFamily="2" charset="-122"/>
                <a:cs typeface="宋体" panose="02010600030101010101" pitchFamily="2" charset="-122"/>
              </a:rPr>
              <a:t>5.</a:t>
            </a:r>
            <a:r>
              <a:rPr lang="zh-CN" altLang="en-US" sz="1400" kern="0" dirty="0">
                <a:ea typeface="宋体" panose="02010600030101010101" pitchFamily="2" charset="-122"/>
                <a:cs typeface="宋体" panose="02010600030101010101" pitchFamily="2" charset="-122"/>
              </a:rPr>
              <a:t>定义了两个控制位：</a:t>
            </a:r>
            <a:endParaRPr lang="zh-CN" altLang="en-US" sz="1400" dirty="0"/>
          </a:p>
        </p:txBody>
      </p:sp>
      <p:pic>
        <p:nvPicPr>
          <p:cNvPr id="10" name="图片 9">
            <a:extLst>
              <a:ext uri="{FF2B5EF4-FFF2-40B4-BE49-F238E27FC236}">
                <a16:creationId xmlns:a16="http://schemas.microsoft.com/office/drawing/2014/main" id="{25202331-970F-47AE-A72F-1B8B8E89AC7C}"/>
              </a:ext>
            </a:extLst>
          </p:cNvPr>
          <p:cNvPicPr/>
          <p:nvPr/>
        </p:nvPicPr>
        <p:blipFill>
          <a:blip r:embed="rId5"/>
          <a:stretch>
            <a:fillRect/>
          </a:stretch>
        </p:blipFill>
        <p:spPr>
          <a:xfrm>
            <a:off x="1258339" y="4743423"/>
            <a:ext cx="5450539" cy="1038678"/>
          </a:xfrm>
          <a:prstGeom prst="rect">
            <a:avLst/>
          </a:prstGeom>
        </p:spPr>
      </p:pic>
      <p:sp>
        <p:nvSpPr>
          <p:cNvPr id="11" name="矩形 10">
            <a:extLst>
              <a:ext uri="{FF2B5EF4-FFF2-40B4-BE49-F238E27FC236}">
                <a16:creationId xmlns:a16="http://schemas.microsoft.com/office/drawing/2014/main" id="{F9B58F85-A029-40BA-87E3-0DECFB752CF2}"/>
              </a:ext>
            </a:extLst>
          </p:cNvPr>
          <p:cNvSpPr/>
          <p:nvPr/>
        </p:nvSpPr>
        <p:spPr>
          <a:xfrm>
            <a:off x="1258339" y="5839068"/>
            <a:ext cx="6096000" cy="523220"/>
          </a:xfrm>
          <a:prstGeom prst="rect">
            <a:avLst/>
          </a:prstGeom>
        </p:spPr>
        <p:txBody>
          <a:bodyPr>
            <a:spAutoFit/>
          </a:bodyPr>
          <a:lstStyle/>
          <a:p>
            <a:r>
              <a:rPr lang="en-US" altLang="zh-CN" sz="1400" kern="0" dirty="0" err="1">
                <a:latin typeface="等线" panose="02010600030101010101" pitchFamily="2" charset="-122"/>
                <a:ea typeface="宋体" panose="02010600030101010101" pitchFamily="2" charset="-122"/>
              </a:rPr>
              <a:t>singleStep</a:t>
            </a:r>
            <a:r>
              <a:rPr lang="zh-CN" altLang="zh-CN" sz="1400" kern="0" dirty="0">
                <a:latin typeface="等线" panose="02010600030101010101" pitchFamily="2" charset="-122"/>
                <a:ea typeface="宋体" panose="02010600030101010101" pitchFamily="2" charset="-122"/>
              </a:rPr>
              <a:t>：单步跟踪，每条指令执行完后返回</a:t>
            </a:r>
            <a:r>
              <a:rPr lang="en-US" altLang="zh-CN" sz="1400" kern="0" dirty="0">
                <a:latin typeface="等线" panose="02010600030101010101" pitchFamily="2" charset="-122"/>
                <a:ea typeface="宋体" panose="02010600030101010101" pitchFamily="2" charset="-122"/>
              </a:rPr>
              <a:t>debugger</a:t>
            </a:r>
            <a:endParaRPr lang="zh-CN" altLang="zh-CN" sz="1400" kern="0" dirty="0">
              <a:latin typeface="等线" panose="02010600030101010101" pitchFamily="2" charset="-122"/>
              <a:ea typeface="宋体" panose="02010600030101010101" pitchFamily="2" charset="-122"/>
            </a:endParaRPr>
          </a:p>
          <a:p>
            <a:r>
              <a:rPr lang="en-US" altLang="zh-CN" sz="1400" kern="0" dirty="0" err="1">
                <a:latin typeface="等线" panose="02010600030101010101" pitchFamily="2" charset="-122"/>
                <a:ea typeface="宋体" panose="02010600030101010101" pitchFamily="2" charset="-122"/>
              </a:rPr>
              <a:t>runUntilTime</a:t>
            </a:r>
            <a:r>
              <a:rPr lang="zh-CN" altLang="zh-CN" sz="1400" kern="0" dirty="0">
                <a:latin typeface="等线" panose="02010600030101010101" pitchFamily="2" charset="-122"/>
                <a:ea typeface="宋体" panose="02010600030101010101" pitchFamily="2" charset="-122"/>
              </a:rPr>
              <a:t>：当模拟时间达到此值时返回</a:t>
            </a:r>
            <a:r>
              <a:rPr lang="en-US" altLang="zh-CN" sz="1400" kern="0" dirty="0">
                <a:latin typeface="等线" panose="02010600030101010101" pitchFamily="2" charset="-122"/>
                <a:ea typeface="宋体" panose="02010600030101010101" pitchFamily="2" charset="-122"/>
              </a:rPr>
              <a:t>debugger</a:t>
            </a:r>
            <a:endParaRPr lang="zh-CN" altLang="en-US" sz="1400" kern="0" dirty="0">
              <a:latin typeface="等线"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40036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9.</a:t>
            </a:r>
            <a:r>
              <a:rPr lang="en-US" altLang="zh-CN" sz="2800" kern="0" dirty="0">
                <a:latin typeface="宋体" panose="02010600030101010101" pitchFamily="2" charset="-122"/>
                <a:cs typeface="宋体" panose="02010600030101010101" pitchFamily="2" charset="-122"/>
              </a:rPr>
              <a:t> </a:t>
            </a:r>
            <a:r>
              <a:rPr lang="en-US" altLang="zh-CN" dirty="0"/>
              <a:t>Machine</a:t>
            </a:r>
            <a:r>
              <a:rPr lang="zh-CN" altLang="en-US" dirty="0"/>
              <a:t>初始化：</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45C2DEBD-3207-40B2-B61E-F529BD73F285}"/>
              </a:ext>
            </a:extLst>
          </p:cNvPr>
          <p:cNvSpPr/>
          <p:nvPr/>
        </p:nvSpPr>
        <p:spPr>
          <a:xfrm>
            <a:off x="889262" y="1147962"/>
            <a:ext cx="8235884" cy="615553"/>
          </a:xfrm>
          <a:prstGeom prst="rect">
            <a:avLst/>
          </a:prstGeom>
        </p:spPr>
        <p:txBody>
          <a:bodyPr wrap="square">
            <a:spAutoFit/>
          </a:bodyPr>
          <a:lstStyle/>
          <a:p>
            <a:r>
              <a:rPr lang="en-US" altLang="zh-CN" b="1" kern="0" dirty="0">
                <a:latin typeface="宋体" panose="02010600030101010101" pitchFamily="2" charset="-122"/>
                <a:ea typeface="等线" panose="02010600030101010101" pitchFamily="2" charset="-122"/>
                <a:cs typeface="宋体" panose="02010600030101010101" pitchFamily="2" charset="-122"/>
              </a:rPr>
              <a:t>Machine::Machine(bool debug) </a:t>
            </a:r>
          </a:p>
          <a:p>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传入的参数</a:t>
            </a:r>
            <a:r>
              <a:rPr lang="en-US" altLang="zh-CN" sz="1600" kern="0" dirty="0">
                <a:latin typeface="等线" panose="02010600030101010101" pitchFamily="2" charset="-122"/>
                <a:ea typeface="宋体" panose="02010600030101010101" pitchFamily="2" charset="-122"/>
                <a:cs typeface="宋体" panose="02010600030101010101" pitchFamily="2" charset="-122"/>
              </a:rPr>
              <a:t>bool  debug</a:t>
            </a:r>
            <a:r>
              <a:rPr lang="zh-CN" altLang="zh-CN" sz="1600" kern="0" dirty="0">
                <a:latin typeface="等线" panose="02010600030101010101" pitchFamily="2" charset="-122"/>
                <a:ea typeface="宋体" panose="02010600030101010101" pitchFamily="2" charset="-122"/>
                <a:cs typeface="宋体" panose="02010600030101010101" pitchFamily="2" charset="-122"/>
              </a:rPr>
              <a:t>，如果是</a:t>
            </a:r>
            <a:r>
              <a:rPr lang="en-US" altLang="zh-CN" sz="1600" kern="0" dirty="0">
                <a:latin typeface="等线" panose="02010600030101010101" pitchFamily="2" charset="-122"/>
                <a:ea typeface="宋体" panose="02010600030101010101" pitchFamily="2" charset="-122"/>
                <a:cs typeface="宋体" panose="02010600030101010101" pitchFamily="2" charset="-122"/>
              </a:rPr>
              <a:t>true</a:t>
            </a:r>
            <a:r>
              <a:rPr lang="zh-CN" altLang="zh-CN" sz="1600" kern="0" dirty="0">
                <a:latin typeface="等线" panose="02010600030101010101" pitchFamily="2" charset="-122"/>
                <a:ea typeface="宋体" panose="02010600030101010101" pitchFamily="2" charset="-122"/>
                <a:cs typeface="宋体" panose="02010600030101010101" pitchFamily="2" charset="-122"/>
              </a:rPr>
              <a:t>，每条指令执行结束后都进入</a:t>
            </a:r>
            <a:r>
              <a:rPr lang="en-US" altLang="zh-CN" sz="1600" kern="0" dirty="0">
                <a:latin typeface="等线" panose="02010600030101010101" pitchFamily="2" charset="-122"/>
                <a:ea typeface="宋体" panose="02010600030101010101" pitchFamily="2" charset="-122"/>
                <a:cs typeface="宋体" panose="02010600030101010101" pitchFamily="2" charset="-122"/>
              </a:rPr>
              <a:t>debugger</a:t>
            </a:r>
            <a:r>
              <a:rPr lang="zh-CN" altLang="zh-CN" sz="1600" kern="0" dirty="0">
                <a:latin typeface="等线" panose="02010600030101010101" pitchFamily="2" charset="-122"/>
                <a:ea typeface="宋体" panose="02010600030101010101" pitchFamily="2" charset="-122"/>
                <a:cs typeface="宋体" panose="02010600030101010101" pitchFamily="2" charset="-122"/>
              </a:rPr>
              <a:t>调试程序</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C678DF8-902F-440D-95E5-D8EE8A22DF96}"/>
              </a:ext>
            </a:extLst>
          </p:cNvPr>
          <p:cNvPicPr/>
          <p:nvPr/>
        </p:nvPicPr>
        <p:blipFill>
          <a:blip r:embed="rId2"/>
          <a:stretch>
            <a:fillRect/>
          </a:stretch>
        </p:blipFill>
        <p:spPr>
          <a:xfrm>
            <a:off x="808426" y="2062492"/>
            <a:ext cx="3254527" cy="2047594"/>
          </a:xfrm>
          <a:prstGeom prst="rect">
            <a:avLst/>
          </a:prstGeom>
        </p:spPr>
      </p:pic>
      <p:pic>
        <p:nvPicPr>
          <p:cNvPr id="13" name="图片 12">
            <a:extLst>
              <a:ext uri="{FF2B5EF4-FFF2-40B4-BE49-F238E27FC236}">
                <a16:creationId xmlns:a16="http://schemas.microsoft.com/office/drawing/2014/main" id="{7D18CDB1-A802-403C-A6C2-885B7C9C0E1F}"/>
              </a:ext>
            </a:extLst>
          </p:cNvPr>
          <p:cNvPicPr/>
          <p:nvPr/>
        </p:nvPicPr>
        <p:blipFill>
          <a:blip r:embed="rId3"/>
          <a:stretch>
            <a:fillRect/>
          </a:stretch>
        </p:blipFill>
        <p:spPr>
          <a:xfrm>
            <a:off x="808426" y="4217295"/>
            <a:ext cx="3484146" cy="2047593"/>
          </a:xfrm>
          <a:prstGeom prst="rect">
            <a:avLst/>
          </a:prstGeom>
        </p:spPr>
      </p:pic>
      <p:sp>
        <p:nvSpPr>
          <p:cNvPr id="8" name="矩形 7">
            <a:extLst>
              <a:ext uri="{FF2B5EF4-FFF2-40B4-BE49-F238E27FC236}">
                <a16:creationId xmlns:a16="http://schemas.microsoft.com/office/drawing/2014/main" id="{3DD5DC8D-2099-40C5-82AE-13F04278EB9A}"/>
              </a:ext>
            </a:extLst>
          </p:cNvPr>
          <p:cNvSpPr/>
          <p:nvPr/>
        </p:nvSpPr>
        <p:spPr>
          <a:xfrm>
            <a:off x="4292572" y="2297549"/>
            <a:ext cx="6671035" cy="2677656"/>
          </a:xfrm>
          <a:prstGeom prst="rect">
            <a:avLst/>
          </a:prstGeom>
        </p:spPr>
        <p:txBody>
          <a:bodyPr wrap="square">
            <a:spAutoFit/>
          </a:bodyPr>
          <a:lstStyle/>
          <a:p>
            <a:r>
              <a:rPr lang="zh-CN" altLang="zh-CN" sz="1600" kern="0" dirty="0">
                <a:latin typeface="等线" panose="02010600030101010101" pitchFamily="2" charset="-122"/>
                <a:ea typeface="宋体" panose="02010600030101010101" pitchFamily="2" charset="-122"/>
                <a:cs typeface="宋体" panose="02010600030101010101" pitchFamily="2" charset="-122"/>
              </a:rPr>
              <a:t>首先，对每一个寄存器中的值都初始化为</a:t>
            </a:r>
            <a:r>
              <a:rPr lang="en-US" altLang="zh-CN" sz="1600" kern="0" dirty="0">
                <a:latin typeface="等线" panose="02010600030101010101" pitchFamily="2" charset="-122"/>
                <a:ea typeface="宋体" panose="02010600030101010101" pitchFamily="2" charset="-122"/>
                <a:cs typeface="宋体" panose="02010600030101010101" pitchFamily="2" charset="-122"/>
              </a:rPr>
              <a:t>0</a:t>
            </a:r>
          </a:p>
          <a:p>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600" kern="0" dirty="0">
                <a:latin typeface="等线" panose="02010600030101010101" pitchFamily="2" charset="-122"/>
                <a:ea typeface="宋体" panose="02010600030101010101" pitchFamily="2" charset="-122"/>
                <a:cs typeface="宋体" panose="02010600030101010101" pitchFamily="2" charset="-122"/>
              </a:rPr>
              <a:t>然后，对所有的物理内存单元的值都初始化为</a:t>
            </a:r>
            <a:r>
              <a:rPr lang="en-US" altLang="zh-CN" sz="1600" kern="0" dirty="0">
                <a:latin typeface="等线" panose="02010600030101010101" pitchFamily="2" charset="-122"/>
                <a:ea typeface="宋体" panose="02010600030101010101" pitchFamily="2" charset="-122"/>
                <a:cs typeface="宋体" panose="02010600030101010101" pitchFamily="2" charset="-122"/>
              </a:rPr>
              <a:t>0</a:t>
            </a:r>
          </a:p>
          <a:p>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600" kern="0" dirty="0">
                <a:latin typeface="等线" panose="02010600030101010101" pitchFamily="2" charset="-122"/>
                <a:ea typeface="宋体" panose="02010600030101010101" pitchFamily="2" charset="-122"/>
                <a:cs typeface="宋体" panose="02010600030101010101" pitchFamily="2" charset="-122"/>
              </a:rPr>
              <a:t>如果使用</a:t>
            </a:r>
            <a:r>
              <a:rPr lang="en-US" altLang="zh-CN" sz="1600" kern="0" dirty="0">
                <a:latin typeface="等线" panose="02010600030101010101" pitchFamily="2" charset="-122"/>
                <a:ea typeface="宋体" panose="02010600030101010101" pitchFamily="2" charset="-122"/>
                <a:cs typeface="宋体" panose="02010600030101010101" pitchFamily="2" charset="-122"/>
              </a:rPr>
              <a:t>TLB</a:t>
            </a:r>
            <a:r>
              <a:rPr lang="zh-CN" altLang="zh-CN" sz="1600" kern="0" dirty="0">
                <a:latin typeface="等线" panose="02010600030101010101" pitchFamily="2" charset="-122"/>
                <a:ea typeface="宋体" panose="02010600030101010101" pitchFamily="2" charset="-122"/>
                <a:cs typeface="宋体" panose="02010600030101010101" pitchFamily="2" charset="-122"/>
              </a:rPr>
              <a:t>，就新建一个</a:t>
            </a:r>
            <a:r>
              <a:rPr lang="en-US" altLang="zh-CN" sz="1600" kern="0" dirty="0">
                <a:latin typeface="等线" panose="02010600030101010101" pitchFamily="2" charset="-122"/>
                <a:ea typeface="宋体" panose="02010600030101010101" pitchFamily="2" charset="-122"/>
                <a:cs typeface="宋体" panose="02010600030101010101" pitchFamily="2" charset="-122"/>
              </a:rPr>
              <a:t>TLB</a:t>
            </a:r>
            <a:r>
              <a:rPr lang="zh-CN" altLang="zh-CN" sz="1600" kern="0" dirty="0">
                <a:latin typeface="等线" panose="02010600030101010101" pitchFamily="2" charset="-122"/>
                <a:ea typeface="宋体" panose="02010600030101010101" pitchFamily="2" charset="-122"/>
                <a:cs typeface="宋体" panose="02010600030101010101" pitchFamily="2" charset="-122"/>
              </a:rPr>
              <a:t>对象（是一个页表对象数组），然后将有效位置为</a:t>
            </a:r>
            <a:r>
              <a:rPr lang="en-US" altLang="zh-CN" sz="1600" kern="0" dirty="0">
                <a:latin typeface="等线" panose="02010600030101010101" pitchFamily="2" charset="-122"/>
                <a:ea typeface="宋体" panose="02010600030101010101" pitchFamily="2" charset="-122"/>
                <a:cs typeface="宋体" panose="02010600030101010101" pitchFamily="2" charset="-122"/>
              </a:rPr>
              <a:t>false</a:t>
            </a:r>
          </a:p>
          <a:p>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600" kern="0" dirty="0">
                <a:latin typeface="等线" panose="02010600030101010101" pitchFamily="2" charset="-122"/>
                <a:ea typeface="宋体" panose="02010600030101010101" pitchFamily="2" charset="-122"/>
                <a:cs typeface="宋体" panose="02010600030101010101" pitchFamily="2" charset="-122"/>
              </a:rPr>
              <a:t>并且创建的页表项设为</a:t>
            </a:r>
            <a:r>
              <a:rPr lang="en-US" altLang="zh-CN" sz="1600" kern="0" dirty="0">
                <a:latin typeface="等线" panose="02010600030101010101" pitchFamily="2" charset="-122"/>
                <a:ea typeface="宋体" panose="02010600030101010101" pitchFamily="2" charset="-122"/>
                <a:cs typeface="宋体" panose="02010600030101010101" pitchFamily="2" charset="-122"/>
              </a:rPr>
              <a:t>NULL</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，然后将单步跟踪位</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singleStep</a:t>
            </a:r>
            <a:r>
              <a:rPr lang="zh-CN" altLang="zh-CN" sz="1600" kern="0" dirty="0">
                <a:latin typeface="等线" panose="02010600030101010101" pitchFamily="2" charset="-122"/>
                <a:ea typeface="宋体" panose="02010600030101010101" pitchFamily="2" charset="-122"/>
                <a:cs typeface="宋体" panose="02010600030101010101" pitchFamily="2" charset="-122"/>
              </a:rPr>
              <a:t>设为</a:t>
            </a:r>
            <a:r>
              <a:rPr lang="en-US" altLang="zh-CN" sz="1600" kern="0" dirty="0">
                <a:latin typeface="等线" panose="02010600030101010101" pitchFamily="2" charset="-122"/>
                <a:ea typeface="宋体" panose="02010600030101010101" pitchFamily="2" charset="-122"/>
                <a:cs typeface="宋体" panose="02010600030101010101" pitchFamily="2" charset="-122"/>
              </a:rPr>
              <a:t>debug</a:t>
            </a:r>
          </a:p>
          <a:p>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600" kern="0" dirty="0">
                <a:latin typeface="等线" panose="02010600030101010101" pitchFamily="2" charset="-122"/>
                <a:ea typeface="宋体" panose="02010600030101010101" pitchFamily="2" charset="-122"/>
                <a:cs typeface="宋体" panose="02010600030101010101" pitchFamily="2" charset="-122"/>
              </a:rPr>
              <a:t>然后调用函数</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checkEndian</a:t>
            </a:r>
            <a:r>
              <a:rPr lang="en-US"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en-US" sz="1600" kern="0" dirty="0">
                <a:latin typeface="等线"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确保主机确实以规定的格式存储整数字节（主要检测是大端存放还是小端存放）</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664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D88CA-34D7-4DB7-A45F-D4E150FA716A}"/>
              </a:ext>
            </a:extLst>
          </p:cNvPr>
          <p:cNvSpPr>
            <a:spLocks noGrp="1"/>
          </p:cNvSpPr>
          <p:nvPr>
            <p:ph type="title"/>
          </p:nvPr>
        </p:nvSpPr>
        <p:spPr/>
        <p:txBody>
          <a:bodyPr>
            <a:normAutofit/>
          </a:bodyPr>
          <a:lstStyle/>
          <a:p>
            <a:r>
              <a:rPr lang="en-US" altLang="zh-CN" sz="2800" dirty="0" err="1"/>
              <a:t>CheckEndian</a:t>
            </a:r>
            <a:r>
              <a:rPr lang="en-US" altLang="zh-CN" sz="2800" dirty="0"/>
              <a:t>()</a:t>
            </a:r>
            <a:r>
              <a:rPr lang="zh-CN" altLang="en-US" sz="2800" dirty="0"/>
              <a:t>函数：</a:t>
            </a:r>
          </a:p>
        </p:txBody>
      </p:sp>
      <p:pic>
        <p:nvPicPr>
          <p:cNvPr id="4" name="图片 3">
            <a:extLst>
              <a:ext uri="{FF2B5EF4-FFF2-40B4-BE49-F238E27FC236}">
                <a16:creationId xmlns:a16="http://schemas.microsoft.com/office/drawing/2014/main" id="{9E8D6BC3-F9A4-4A2A-8ECE-354DB93C4457}"/>
              </a:ext>
            </a:extLst>
          </p:cNvPr>
          <p:cNvPicPr/>
          <p:nvPr/>
        </p:nvPicPr>
        <p:blipFill>
          <a:blip r:embed="rId2"/>
          <a:stretch>
            <a:fillRect/>
          </a:stretch>
        </p:blipFill>
        <p:spPr>
          <a:xfrm>
            <a:off x="1513709" y="1930400"/>
            <a:ext cx="4582291" cy="3852709"/>
          </a:xfrm>
          <a:prstGeom prst="rect">
            <a:avLst/>
          </a:prstGeom>
        </p:spPr>
      </p:pic>
      <p:sp>
        <p:nvSpPr>
          <p:cNvPr id="5" name="文本框 4">
            <a:extLst>
              <a:ext uri="{FF2B5EF4-FFF2-40B4-BE49-F238E27FC236}">
                <a16:creationId xmlns:a16="http://schemas.microsoft.com/office/drawing/2014/main" id="{87BF2C36-0004-4CC0-B406-33B549D268A4}"/>
              </a:ext>
            </a:extLst>
          </p:cNvPr>
          <p:cNvSpPr txBox="1"/>
          <p:nvPr/>
        </p:nvSpPr>
        <p:spPr>
          <a:xfrm>
            <a:off x="1159496" y="1385740"/>
            <a:ext cx="7211505" cy="369332"/>
          </a:xfrm>
          <a:prstGeom prst="rect">
            <a:avLst/>
          </a:prstGeom>
          <a:noFill/>
        </p:spPr>
        <p:txBody>
          <a:bodyPr wrap="square" rtlCol="0">
            <a:spAutoFit/>
          </a:bodyPr>
          <a:lstStyle/>
          <a:p>
            <a:r>
              <a:rPr lang="zh-CN" altLang="en-US" dirty="0"/>
              <a:t>用于检测系统中是否按照规定的格式存储整数字节（大端</a:t>
            </a:r>
            <a:r>
              <a:rPr lang="en-US" altLang="zh-CN" dirty="0"/>
              <a:t>or</a:t>
            </a:r>
            <a:r>
              <a:rPr lang="zh-CN" altLang="en-US" dirty="0"/>
              <a:t>小端存放）</a:t>
            </a:r>
          </a:p>
        </p:txBody>
      </p:sp>
    </p:spTree>
    <p:extLst>
      <p:ext uri="{BB962C8B-B14F-4D97-AF65-F5344CB8AC3E}">
        <p14:creationId xmlns:p14="http://schemas.microsoft.com/office/powerpoint/2010/main" val="148348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70AFE8-A6F9-4E9B-83C7-A9B096974AC0}"/>
              </a:ext>
            </a:extLst>
          </p:cNvPr>
          <p:cNvSpPr>
            <a:spLocks noGrp="1"/>
          </p:cNvSpPr>
          <p:nvPr>
            <p:ph type="title"/>
          </p:nvPr>
        </p:nvSpPr>
        <p:spPr>
          <a:xfrm>
            <a:off x="1205783" y="2255279"/>
            <a:ext cx="8596668" cy="1320800"/>
          </a:xfrm>
        </p:spPr>
        <p:txBody>
          <a:bodyPr>
            <a:normAutofit fontScale="90000"/>
          </a:bodyPr>
          <a:lstStyle/>
          <a:p>
            <a:pPr algn="ctr"/>
            <a:r>
              <a:rPr lang="zh-CN" altLang="en-US" dirty="0"/>
              <a:t>第一部分：代码总览</a:t>
            </a:r>
            <a:br>
              <a:rPr lang="en-US" altLang="zh-CN" dirty="0"/>
            </a:br>
            <a:br>
              <a:rPr lang="en-US" altLang="zh-CN" dirty="0"/>
            </a:br>
            <a:br>
              <a:rPr lang="en-US" altLang="zh-CN" dirty="0"/>
            </a:br>
            <a:r>
              <a:rPr lang="zh-CN" altLang="en-US" sz="2000" dirty="0"/>
              <a:t>总揽全局，系统分析</a:t>
            </a:r>
            <a:endParaRPr lang="zh-CN" altLang="en-US" dirty="0"/>
          </a:p>
        </p:txBody>
      </p:sp>
      <p:sp>
        <p:nvSpPr>
          <p:cNvPr id="2" name="矩形 1">
            <a:extLst>
              <a:ext uri="{FF2B5EF4-FFF2-40B4-BE49-F238E27FC236}">
                <a16:creationId xmlns:a16="http://schemas.microsoft.com/office/drawing/2014/main" id="{06214AD0-9CC6-40FA-91A3-B451B0DCA2DB}"/>
              </a:ext>
            </a:extLst>
          </p:cNvPr>
          <p:cNvSpPr/>
          <p:nvPr/>
        </p:nvSpPr>
        <p:spPr>
          <a:xfrm>
            <a:off x="1536106" y="4824416"/>
            <a:ext cx="2954656" cy="461665"/>
          </a:xfrm>
          <a:prstGeom prst="rect">
            <a:avLst/>
          </a:prstGeom>
          <a:noFill/>
        </p:spPr>
        <p:txBody>
          <a:bodyPr wrap="squar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变量声明</a:t>
            </a:r>
          </a:p>
        </p:txBody>
      </p:sp>
      <p:sp>
        <p:nvSpPr>
          <p:cNvPr id="4" name="矩形 3">
            <a:extLst>
              <a:ext uri="{FF2B5EF4-FFF2-40B4-BE49-F238E27FC236}">
                <a16:creationId xmlns:a16="http://schemas.microsoft.com/office/drawing/2014/main" id="{B7272DAC-C983-43B4-A9A2-6FB4651F744E}"/>
              </a:ext>
            </a:extLst>
          </p:cNvPr>
          <p:cNvSpPr/>
          <p:nvPr/>
        </p:nvSpPr>
        <p:spPr>
          <a:xfrm>
            <a:off x="4356291" y="4824416"/>
            <a:ext cx="2954656" cy="461665"/>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rPr>
              <a:t>命令行处理</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E5A9AF28-5AE8-45CF-A70E-D7285D32C264}"/>
              </a:ext>
            </a:extLst>
          </p:cNvPr>
          <p:cNvSpPr/>
          <p:nvPr/>
        </p:nvSpPr>
        <p:spPr>
          <a:xfrm>
            <a:off x="7479391" y="4824415"/>
            <a:ext cx="2954656" cy="461665"/>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rPr>
              <a:t>数据结构初始化</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8986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10.</a:t>
            </a:r>
            <a:r>
              <a:rPr lang="en-US" altLang="zh-CN" sz="2800" kern="0" dirty="0">
                <a:latin typeface="宋体" panose="02010600030101010101" pitchFamily="2" charset="-122"/>
                <a:cs typeface="宋体" panose="02010600030101010101" pitchFamily="2" charset="-122"/>
              </a:rPr>
              <a:t> </a:t>
            </a:r>
            <a:r>
              <a:rPr lang="zh-CN" altLang="en-US" dirty="0"/>
              <a:t>信号量磁盘</a:t>
            </a:r>
            <a:r>
              <a:rPr lang="en-US" altLang="zh-CN" dirty="0" err="1"/>
              <a:t>SynchDisk</a:t>
            </a:r>
            <a:r>
              <a:rPr lang="zh-CN" altLang="en-US" dirty="0"/>
              <a:t>创建：</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E1FA7176-BF31-4E72-A723-D2267D0BBA79}"/>
              </a:ext>
            </a:extLst>
          </p:cNvPr>
          <p:cNvSpPr/>
          <p:nvPr/>
        </p:nvSpPr>
        <p:spPr>
          <a:xfrm>
            <a:off x="785567" y="1175667"/>
            <a:ext cx="6840718" cy="369332"/>
          </a:xfrm>
          <a:prstGeom prst="rect">
            <a:avLst/>
          </a:prstGeom>
        </p:spPr>
        <p:txBody>
          <a:bodyPr wrap="square">
            <a:spAutoFit/>
          </a:bodyPr>
          <a:lstStyle/>
          <a:p>
            <a:r>
              <a:rPr lang="en-US" altLang="zh-CN" kern="0" dirty="0" err="1">
                <a:latin typeface="宋体" panose="02010600030101010101" pitchFamily="2" charset="-122"/>
                <a:ea typeface="等线" panose="02010600030101010101" pitchFamily="2" charset="-122"/>
                <a:cs typeface="宋体" panose="02010600030101010101" pitchFamily="2" charset="-122"/>
              </a:rPr>
              <a:t>Synchdisk.h</a:t>
            </a:r>
            <a:r>
              <a:rPr lang="en-US" altLang="zh-CN" kern="0" dirty="0">
                <a:latin typeface="宋体" panose="02010600030101010101" pitchFamily="2" charset="-122"/>
                <a:ea typeface="等线" panose="02010600030101010101" pitchFamily="2" charset="-122"/>
                <a:cs typeface="宋体" panose="02010600030101010101" pitchFamily="2" charset="-122"/>
              </a:rPr>
              <a:t> </a:t>
            </a:r>
            <a:r>
              <a:rPr lang="zh-CN" altLang="zh-CN" kern="0" dirty="0">
                <a:latin typeface="等线" panose="02010600030101010101" pitchFamily="2" charset="-122"/>
                <a:ea typeface="宋体" panose="02010600030101010101" pitchFamily="2" charset="-122"/>
                <a:cs typeface="宋体" panose="02010600030101010101" pitchFamily="2" charset="-122"/>
              </a:rPr>
              <a:t>：用于将同步接口导出到原始磁盘设备的数据结构</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0FD69BDD-2BFC-46F8-8459-FD7E472E63CB}"/>
              </a:ext>
            </a:extLst>
          </p:cNvPr>
          <p:cNvSpPr/>
          <p:nvPr/>
        </p:nvSpPr>
        <p:spPr>
          <a:xfrm>
            <a:off x="785567" y="1781317"/>
            <a:ext cx="8292445" cy="369332"/>
          </a:xfrm>
          <a:prstGeom prst="rect">
            <a:avLst/>
          </a:prstGeom>
        </p:spPr>
        <p:txBody>
          <a:bodyPr wrap="square">
            <a:spAutoFit/>
          </a:bodyPr>
          <a:lstStyle/>
          <a:p>
            <a:r>
              <a:rPr lang="en-US" altLang="zh-CN" b="1" kern="0" dirty="0">
                <a:latin typeface="等线" panose="02010600030101010101" pitchFamily="2" charset="-122"/>
                <a:ea typeface="宋体" panose="02010600030101010101" pitchFamily="2" charset="-122"/>
              </a:rPr>
              <a:t>Nachos</a:t>
            </a:r>
            <a:r>
              <a:rPr lang="zh-CN" altLang="en-US" b="1" kern="0" dirty="0">
                <a:latin typeface="等线" panose="02010600030101010101" pitchFamily="2" charset="-122"/>
                <a:ea typeface="宋体" panose="02010600030101010101" pitchFamily="2" charset="-122"/>
              </a:rPr>
              <a:t>初始化磁盘</a:t>
            </a:r>
            <a:r>
              <a:rPr lang="zh-CN" altLang="en-US" kern="0" dirty="0">
                <a:latin typeface="等线" panose="02010600030101010101" pitchFamily="2" charset="-122"/>
                <a:ea typeface="宋体" panose="02010600030101010101" pitchFamily="2" charset="-122"/>
              </a:rPr>
              <a:t>不是直接创建一个磁盘，而是通过</a:t>
            </a:r>
            <a:r>
              <a:rPr lang="en-US" altLang="zh-CN" kern="0" dirty="0" err="1">
                <a:latin typeface="等线" panose="02010600030101010101" pitchFamily="2" charset="-122"/>
                <a:ea typeface="宋体" panose="02010600030101010101" pitchFamily="2" charset="-122"/>
              </a:rPr>
              <a:t>SynchDisk</a:t>
            </a:r>
            <a:r>
              <a:rPr lang="zh-CN" altLang="en-US" kern="0" dirty="0">
                <a:latin typeface="等线" panose="02010600030101010101" pitchFamily="2" charset="-122"/>
                <a:ea typeface="宋体" panose="02010600030101010101" pitchFamily="2" charset="-122"/>
              </a:rPr>
              <a:t>来初始化磁盘</a:t>
            </a:r>
            <a:endParaRPr lang="zh-CN" altLang="zh-CN" kern="0" dirty="0">
              <a:latin typeface="等线"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94298DC0-FE5A-4EC0-B130-AC886791610B}"/>
              </a:ext>
            </a:extLst>
          </p:cNvPr>
          <p:cNvPicPr/>
          <p:nvPr/>
        </p:nvPicPr>
        <p:blipFill>
          <a:blip r:embed="rId2"/>
          <a:stretch>
            <a:fillRect/>
          </a:stretch>
        </p:blipFill>
        <p:spPr>
          <a:xfrm>
            <a:off x="1238051" y="2840832"/>
            <a:ext cx="5662367" cy="1176335"/>
          </a:xfrm>
          <a:prstGeom prst="rect">
            <a:avLst/>
          </a:prstGeom>
        </p:spPr>
      </p:pic>
      <p:sp>
        <p:nvSpPr>
          <p:cNvPr id="8" name="矩形 7">
            <a:extLst>
              <a:ext uri="{FF2B5EF4-FFF2-40B4-BE49-F238E27FC236}">
                <a16:creationId xmlns:a16="http://schemas.microsoft.com/office/drawing/2014/main" id="{47FF2831-DB2A-424F-A9E4-161803E3AA90}"/>
              </a:ext>
            </a:extLst>
          </p:cNvPr>
          <p:cNvSpPr/>
          <p:nvPr/>
        </p:nvSpPr>
        <p:spPr>
          <a:xfrm>
            <a:off x="785567" y="2377258"/>
            <a:ext cx="2577950" cy="369332"/>
          </a:xfrm>
          <a:prstGeom prst="rect">
            <a:avLst/>
          </a:prstGeom>
        </p:spPr>
        <p:txBody>
          <a:bodyPr wrap="none">
            <a:spAutoFit/>
          </a:bodyPr>
          <a:lstStyle/>
          <a:p>
            <a:r>
              <a:rPr lang="en-US" altLang="zh-CN" dirty="0" err="1"/>
              <a:t>SynchDisk</a:t>
            </a:r>
            <a:r>
              <a:rPr lang="zh-CN" altLang="en-US" dirty="0"/>
              <a:t>对象的属性：</a:t>
            </a:r>
          </a:p>
        </p:txBody>
      </p:sp>
      <p:pic>
        <p:nvPicPr>
          <p:cNvPr id="16" name="图片 15">
            <a:extLst>
              <a:ext uri="{FF2B5EF4-FFF2-40B4-BE49-F238E27FC236}">
                <a16:creationId xmlns:a16="http://schemas.microsoft.com/office/drawing/2014/main" id="{54583C03-6307-4302-8F9A-5A5317B7CCC5}"/>
              </a:ext>
            </a:extLst>
          </p:cNvPr>
          <p:cNvPicPr/>
          <p:nvPr/>
        </p:nvPicPr>
        <p:blipFill>
          <a:blip r:embed="rId3"/>
          <a:stretch>
            <a:fillRect/>
          </a:stretch>
        </p:blipFill>
        <p:spPr>
          <a:xfrm>
            <a:off x="1077014" y="4689868"/>
            <a:ext cx="5228021" cy="1176334"/>
          </a:xfrm>
          <a:prstGeom prst="rect">
            <a:avLst/>
          </a:prstGeom>
        </p:spPr>
      </p:pic>
      <p:sp>
        <p:nvSpPr>
          <p:cNvPr id="17" name="矩形 16">
            <a:extLst>
              <a:ext uri="{FF2B5EF4-FFF2-40B4-BE49-F238E27FC236}">
                <a16:creationId xmlns:a16="http://schemas.microsoft.com/office/drawing/2014/main" id="{5492474E-C093-4689-AC22-F60B93B99710}"/>
              </a:ext>
            </a:extLst>
          </p:cNvPr>
          <p:cNvSpPr/>
          <p:nvPr/>
        </p:nvSpPr>
        <p:spPr>
          <a:xfrm>
            <a:off x="785567" y="4168851"/>
            <a:ext cx="8292445" cy="369332"/>
          </a:xfrm>
          <a:prstGeom prst="rect">
            <a:avLst/>
          </a:prstGeom>
        </p:spPr>
        <p:txBody>
          <a:bodyPr wrap="square">
            <a:spAutoFit/>
          </a:bodyPr>
          <a:lstStyle/>
          <a:p>
            <a:r>
              <a:rPr lang="en-US" altLang="zh-CN" b="1" kern="0" dirty="0" err="1">
                <a:latin typeface="等线" panose="02010600030101010101" pitchFamily="2" charset="-122"/>
                <a:ea typeface="宋体" panose="02010600030101010101" pitchFamily="2" charset="-122"/>
              </a:rPr>
              <a:t>SynchDisk</a:t>
            </a:r>
            <a:r>
              <a:rPr lang="zh-CN" altLang="en-US" b="1" kern="0" dirty="0">
                <a:latin typeface="等线" panose="02010600030101010101" pitchFamily="2" charset="-122"/>
                <a:ea typeface="宋体" panose="02010600030101010101" pitchFamily="2" charset="-122"/>
              </a:rPr>
              <a:t>构造函数：</a:t>
            </a:r>
            <a:endParaRPr lang="zh-CN" altLang="zh-CN" b="1" kern="0" dirty="0">
              <a:latin typeface="等线"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EC2FA6F9-5710-4EC0-BF6D-039B30487EA4}"/>
              </a:ext>
            </a:extLst>
          </p:cNvPr>
          <p:cNvSpPr/>
          <p:nvPr/>
        </p:nvSpPr>
        <p:spPr>
          <a:xfrm>
            <a:off x="6818718" y="432862"/>
            <a:ext cx="4801314" cy="369332"/>
          </a:xfrm>
          <a:prstGeom prst="rect">
            <a:avLst/>
          </a:prstGeom>
        </p:spPr>
        <p:txBody>
          <a:bodyPr wrap="none">
            <a:spAutoFit/>
          </a:bodyPr>
          <a:lstStyle/>
          <a:p>
            <a:r>
              <a:rPr lang="zh-CN" altLang="en-US" kern="0" dirty="0">
                <a:latin typeface="宋体" panose="02010600030101010101" pitchFamily="2" charset="-122"/>
                <a:cs typeface="宋体" panose="02010600030101010101" pitchFamily="2" charset="-122"/>
              </a:rPr>
              <a:t>代码：</a:t>
            </a:r>
            <a:r>
              <a:rPr lang="en-US" altLang="zh-CN" kern="0" dirty="0" err="1">
                <a:latin typeface="宋体" panose="02010600030101010101" pitchFamily="2" charset="-122"/>
                <a:cs typeface="宋体" panose="02010600030101010101" pitchFamily="2" charset="-122"/>
              </a:rPr>
              <a:t>synchDisk</a:t>
            </a:r>
            <a:r>
              <a:rPr lang="en-US" altLang="zh-CN" kern="0" dirty="0">
                <a:latin typeface="宋体" panose="02010600030101010101" pitchFamily="2" charset="-122"/>
                <a:cs typeface="宋体" panose="02010600030101010101" pitchFamily="2" charset="-122"/>
              </a:rPr>
              <a:t> = new </a:t>
            </a:r>
            <a:r>
              <a:rPr lang="en-US" altLang="zh-CN" kern="0" dirty="0" err="1">
                <a:latin typeface="宋体" panose="02010600030101010101" pitchFamily="2" charset="-122"/>
                <a:cs typeface="宋体" panose="02010600030101010101" pitchFamily="2" charset="-122"/>
              </a:rPr>
              <a:t>SynchDisk</a:t>
            </a:r>
            <a:r>
              <a:rPr lang="en-US" altLang="zh-CN" kern="0" dirty="0">
                <a:latin typeface="宋体" panose="02010600030101010101" pitchFamily="2" charset="-122"/>
                <a:cs typeface="宋体" panose="02010600030101010101" pitchFamily="2" charset="-122"/>
              </a:rPr>
              <a:t>("DISK");</a:t>
            </a:r>
            <a:endParaRPr lang="zh-CN" altLang="en-US" dirty="0"/>
          </a:p>
        </p:txBody>
      </p:sp>
      <p:sp>
        <p:nvSpPr>
          <p:cNvPr id="18" name="文本框 17">
            <a:extLst>
              <a:ext uri="{FF2B5EF4-FFF2-40B4-BE49-F238E27FC236}">
                <a16:creationId xmlns:a16="http://schemas.microsoft.com/office/drawing/2014/main" id="{C861D248-CFF8-480D-8EE6-F6252C177E72}"/>
              </a:ext>
            </a:extLst>
          </p:cNvPr>
          <p:cNvSpPr txBox="1"/>
          <p:nvPr/>
        </p:nvSpPr>
        <p:spPr>
          <a:xfrm>
            <a:off x="1395166" y="6055806"/>
            <a:ext cx="6042581" cy="369332"/>
          </a:xfrm>
          <a:prstGeom prst="rect">
            <a:avLst/>
          </a:prstGeom>
          <a:noFill/>
        </p:spPr>
        <p:txBody>
          <a:bodyPr wrap="square" rtlCol="0">
            <a:spAutoFit/>
          </a:bodyPr>
          <a:lstStyle/>
          <a:p>
            <a:r>
              <a:rPr lang="zh-CN" altLang="en-US" dirty="0"/>
              <a:t>同步机制：</a:t>
            </a:r>
            <a:r>
              <a:rPr lang="zh-CN" altLang="zh-CN" dirty="0"/>
              <a:t>规定同一时刻磁盘只能处理一个读</a:t>
            </a:r>
            <a:r>
              <a:rPr lang="en-US" altLang="zh-CN" dirty="0"/>
              <a:t>/</a:t>
            </a:r>
            <a:r>
              <a:rPr lang="zh-CN" altLang="zh-CN" dirty="0"/>
              <a:t>写请求</a:t>
            </a:r>
            <a:endParaRPr lang="zh-CN" altLang="en-US" dirty="0"/>
          </a:p>
        </p:txBody>
      </p:sp>
    </p:spTree>
    <p:extLst>
      <p:ext uri="{BB962C8B-B14F-4D97-AF65-F5344CB8AC3E}">
        <p14:creationId xmlns:p14="http://schemas.microsoft.com/office/powerpoint/2010/main" val="2454215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87F49-9F61-4FAD-B717-E484D226E34E}"/>
              </a:ext>
            </a:extLst>
          </p:cNvPr>
          <p:cNvSpPr>
            <a:spLocks noGrp="1"/>
          </p:cNvSpPr>
          <p:nvPr>
            <p:ph type="title"/>
          </p:nvPr>
        </p:nvSpPr>
        <p:spPr>
          <a:xfrm>
            <a:off x="677334" y="439918"/>
            <a:ext cx="8476093" cy="672445"/>
          </a:xfrm>
        </p:spPr>
        <p:txBody>
          <a:bodyPr>
            <a:normAutofit/>
          </a:bodyPr>
          <a:lstStyle/>
          <a:p>
            <a:r>
              <a:rPr lang="en-US" altLang="zh-CN" sz="2800" dirty="0"/>
              <a:t>Disk</a:t>
            </a:r>
            <a:r>
              <a:rPr lang="zh-CN" altLang="en-US" sz="2800" dirty="0"/>
              <a:t>初始化：</a:t>
            </a:r>
          </a:p>
        </p:txBody>
      </p:sp>
      <p:sp>
        <p:nvSpPr>
          <p:cNvPr id="5" name="矩形 4">
            <a:extLst>
              <a:ext uri="{FF2B5EF4-FFF2-40B4-BE49-F238E27FC236}">
                <a16:creationId xmlns:a16="http://schemas.microsoft.com/office/drawing/2014/main" id="{6AD83D6C-56C8-492C-ABC5-92D3C23E3309}"/>
              </a:ext>
            </a:extLst>
          </p:cNvPr>
          <p:cNvSpPr/>
          <p:nvPr/>
        </p:nvSpPr>
        <p:spPr>
          <a:xfrm>
            <a:off x="677334" y="1203891"/>
            <a:ext cx="8165008" cy="861774"/>
          </a:xfrm>
          <a:prstGeom prst="rect">
            <a:avLst/>
          </a:prstGeom>
        </p:spPr>
        <p:txBody>
          <a:bodyPr wrap="square">
            <a:spAutoFit/>
          </a:bodyPr>
          <a:lstStyle/>
          <a:p>
            <a:pPr indent="279400"/>
            <a:r>
              <a:rPr lang="en-US" altLang="zh-CN" b="1" kern="0" dirty="0" err="1">
                <a:latin typeface="等线" panose="02010600030101010101" pitchFamily="2" charset="-122"/>
                <a:ea typeface="宋体" panose="02010600030101010101" pitchFamily="2" charset="-122"/>
                <a:cs typeface="宋体" panose="02010600030101010101" pitchFamily="2" charset="-122"/>
              </a:rPr>
              <a:t>Disk.h</a:t>
            </a:r>
            <a:r>
              <a:rPr lang="zh-CN" altLang="en-US" b="1" kern="0" dirty="0">
                <a:latin typeface="等线" panose="02010600030101010101" pitchFamily="2" charset="-122"/>
                <a:ea typeface="宋体" panose="02010600030101010101" pitchFamily="2" charset="-122"/>
                <a:cs typeface="宋体" panose="02010600030101010101" pitchFamily="2" charset="-122"/>
              </a:rPr>
              <a:t>：</a:t>
            </a:r>
            <a:endParaRPr lang="en-US" altLang="zh-CN" b="1" kern="0" dirty="0">
              <a:latin typeface="等线" panose="02010600030101010101" pitchFamily="2" charset="-122"/>
              <a:ea typeface="宋体" panose="02010600030101010101" pitchFamily="2" charset="-122"/>
              <a:cs typeface="宋体" panose="02010600030101010101" pitchFamily="2" charset="-122"/>
            </a:endParaRPr>
          </a:p>
          <a:p>
            <a:pPr indent="279400"/>
            <a:r>
              <a:rPr lang="zh-CN" altLang="zh-CN" sz="1600" kern="0" dirty="0">
                <a:latin typeface="等线" panose="02010600030101010101" pitchFamily="2" charset="-122"/>
                <a:ea typeface="宋体" panose="02010600030101010101" pitchFamily="2" charset="-122"/>
                <a:cs typeface="宋体" panose="02010600030101010101" pitchFamily="2" charset="-122"/>
              </a:rPr>
              <a:t>用于模拟物理磁盘的数据结构。 物理磁盘可以接受（一次一个）读取</a:t>
            </a:r>
            <a:r>
              <a:rPr lang="en-US"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写入磁盘扇区的请求</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当请求满足时，</a:t>
            </a:r>
            <a:r>
              <a:rPr lang="en-US" altLang="zh-CN" sz="1600" kern="0" dirty="0">
                <a:latin typeface="等线" panose="02010600030101010101" pitchFamily="2" charset="-122"/>
                <a:ea typeface="宋体" panose="02010600030101010101" pitchFamily="2" charset="-122"/>
                <a:cs typeface="宋体" panose="02010600030101010101" pitchFamily="2" charset="-122"/>
              </a:rPr>
              <a:t>CPU</a:t>
            </a:r>
            <a:r>
              <a:rPr lang="zh-CN" altLang="zh-CN" sz="1600" kern="0" dirty="0">
                <a:latin typeface="等线" panose="02010600030101010101" pitchFamily="2" charset="-122"/>
                <a:ea typeface="宋体" panose="02010600030101010101" pitchFamily="2" charset="-122"/>
                <a:cs typeface="宋体" panose="02010600030101010101" pitchFamily="2" charset="-122"/>
              </a:rPr>
              <a:t>获得中断，下一个请求可以发送到磁盘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8616FD3-B438-4E68-AEF9-FF3E51E3C170}"/>
              </a:ext>
            </a:extLst>
          </p:cNvPr>
          <p:cNvPicPr/>
          <p:nvPr/>
        </p:nvPicPr>
        <p:blipFill>
          <a:blip r:embed="rId2"/>
          <a:stretch>
            <a:fillRect/>
          </a:stretch>
        </p:blipFill>
        <p:spPr>
          <a:xfrm>
            <a:off x="1300861" y="2665829"/>
            <a:ext cx="6334851" cy="1163778"/>
          </a:xfrm>
          <a:prstGeom prst="rect">
            <a:avLst/>
          </a:prstGeom>
        </p:spPr>
      </p:pic>
      <p:sp>
        <p:nvSpPr>
          <p:cNvPr id="7" name="矩形 6">
            <a:extLst>
              <a:ext uri="{FF2B5EF4-FFF2-40B4-BE49-F238E27FC236}">
                <a16:creationId xmlns:a16="http://schemas.microsoft.com/office/drawing/2014/main" id="{9F1B1CD2-17A9-44F4-A1BB-C2F0F9E9F46F}"/>
              </a:ext>
            </a:extLst>
          </p:cNvPr>
          <p:cNvSpPr/>
          <p:nvPr/>
        </p:nvSpPr>
        <p:spPr>
          <a:xfrm>
            <a:off x="1539712" y="4192171"/>
            <a:ext cx="6096000" cy="1200329"/>
          </a:xfrm>
          <a:prstGeom prst="rect">
            <a:avLst/>
          </a:prstGeom>
        </p:spPr>
        <p:txBody>
          <a:bodyPr>
            <a:spAutoFit/>
          </a:bodyPr>
          <a:lstStyle/>
          <a:p>
            <a:r>
              <a:rPr lang="zh-CN" altLang="zh-CN" kern="0" dirty="0">
                <a:latin typeface="等线" panose="02010600030101010101" pitchFamily="2" charset="-122"/>
                <a:ea typeface="宋体" panose="02010600030101010101" pitchFamily="2" charset="-122"/>
                <a:cs typeface="宋体" panose="02010600030101010101" pitchFamily="2" charset="-122"/>
              </a:rPr>
              <a:t>第一个表示每个磁盘扇区的字节数目</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latin typeface="等线" panose="02010600030101010101" pitchFamily="2" charset="-122"/>
                <a:ea typeface="宋体" panose="02010600030101010101" pitchFamily="2" charset="-122"/>
                <a:cs typeface="宋体" panose="02010600030101010101" pitchFamily="2" charset="-122"/>
              </a:rPr>
              <a:t>第二个表示每个磁盘磁道的扇区数目</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latin typeface="等线" panose="02010600030101010101" pitchFamily="2" charset="-122"/>
                <a:ea typeface="宋体" panose="02010600030101010101" pitchFamily="2" charset="-122"/>
                <a:cs typeface="宋体" panose="02010600030101010101" pitchFamily="2" charset="-122"/>
              </a:rPr>
              <a:t>第三个表示每个磁盘的磁道数目</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kern="0" dirty="0">
                <a:latin typeface="等线" panose="02010600030101010101" pitchFamily="2" charset="-122"/>
                <a:ea typeface="宋体" panose="02010600030101010101" pitchFamily="2" charset="-122"/>
                <a:cs typeface="宋体" panose="02010600030101010101" pitchFamily="2" charset="-122"/>
              </a:rPr>
              <a:t>最后一个表示磁盘的扇区总数（缺省为</a:t>
            </a:r>
            <a:r>
              <a:rPr lang="en-US" altLang="zh-CN" kern="0" dirty="0">
                <a:latin typeface="等线" panose="02010600030101010101" pitchFamily="2" charset="-122"/>
                <a:ea typeface="宋体" panose="02010600030101010101" pitchFamily="2" charset="-122"/>
                <a:cs typeface="宋体" panose="02010600030101010101" pitchFamily="2" charset="-122"/>
              </a:rPr>
              <a:t>32*32</a:t>
            </a:r>
            <a:r>
              <a:rPr lang="zh-CN"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868554A-646A-477B-98D0-05D3795B5459}"/>
              </a:ext>
            </a:extLst>
          </p:cNvPr>
          <p:cNvSpPr txBox="1"/>
          <p:nvPr/>
        </p:nvSpPr>
        <p:spPr>
          <a:xfrm>
            <a:off x="677334" y="2262433"/>
            <a:ext cx="3676492" cy="369332"/>
          </a:xfrm>
          <a:prstGeom prst="rect">
            <a:avLst/>
          </a:prstGeom>
          <a:noFill/>
        </p:spPr>
        <p:txBody>
          <a:bodyPr wrap="square" rtlCol="0">
            <a:spAutoFit/>
          </a:bodyPr>
          <a:lstStyle/>
          <a:p>
            <a:r>
              <a:rPr lang="en-US" altLang="zh-CN" dirty="0"/>
              <a:t>1.</a:t>
            </a:r>
            <a:r>
              <a:rPr lang="zh-CN" altLang="en-US" dirty="0"/>
              <a:t>缺省定义磁盘的属性：</a:t>
            </a:r>
          </a:p>
        </p:txBody>
      </p:sp>
    </p:spTree>
    <p:extLst>
      <p:ext uri="{BB962C8B-B14F-4D97-AF65-F5344CB8AC3E}">
        <p14:creationId xmlns:p14="http://schemas.microsoft.com/office/powerpoint/2010/main" val="528886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87F49-9F61-4FAD-B717-E484D226E34E}"/>
              </a:ext>
            </a:extLst>
          </p:cNvPr>
          <p:cNvSpPr>
            <a:spLocks noGrp="1"/>
          </p:cNvSpPr>
          <p:nvPr>
            <p:ph type="title"/>
          </p:nvPr>
        </p:nvSpPr>
        <p:spPr>
          <a:xfrm>
            <a:off x="677334" y="439918"/>
            <a:ext cx="8476093" cy="672445"/>
          </a:xfrm>
        </p:spPr>
        <p:txBody>
          <a:bodyPr>
            <a:normAutofit/>
          </a:bodyPr>
          <a:lstStyle/>
          <a:p>
            <a:r>
              <a:rPr lang="en-US" altLang="zh-CN" sz="2800" dirty="0"/>
              <a:t>Disk</a:t>
            </a:r>
            <a:r>
              <a:rPr lang="zh-CN" altLang="en-US" sz="2800" dirty="0"/>
              <a:t>初始化：</a:t>
            </a:r>
          </a:p>
        </p:txBody>
      </p:sp>
      <p:sp>
        <p:nvSpPr>
          <p:cNvPr id="8" name="文本框 7">
            <a:extLst>
              <a:ext uri="{FF2B5EF4-FFF2-40B4-BE49-F238E27FC236}">
                <a16:creationId xmlns:a16="http://schemas.microsoft.com/office/drawing/2014/main" id="{A868554A-646A-477B-98D0-05D3795B5459}"/>
              </a:ext>
            </a:extLst>
          </p:cNvPr>
          <p:cNvSpPr txBox="1"/>
          <p:nvPr/>
        </p:nvSpPr>
        <p:spPr>
          <a:xfrm>
            <a:off x="677334" y="1391400"/>
            <a:ext cx="3676492" cy="369332"/>
          </a:xfrm>
          <a:prstGeom prst="rect">
            <a:avLst/>
          </a:prstGeom>
          <a:noFill/>
        </p:spPr>
        <p:txBody>
          <a:bodyPr wrap="square" rtlCol="0">
            <a:spAutoFit/>
          </a:bodyPr>
          <a:lstStyle/>
          <a:p>
            <a:r>
              <a:rPr lang="en-US" altLang="zh-CN" dirty="0"/>
              <a:t>2.disk</a:t>
            </a:r>
            <a:r>
              <a:rPr lang="zh-CN" altLang="en-US" dirty="0"/>
              <a:t>的数据结构：</a:t>
            </a:r>
          </a:p>
        </p:txBody>
      </p:sp>
      <p:pic>
        <p:nvPicPr>
          <p:cNvPr id="9" name="图片 8">
            <a:extLst>
              <a:ext uri="{FF2B5EF4-FFF2-40B4-BE49-F238E27FC236}">
                <a16:creationId xmlns:a16="http://schemas.microsoft.com/office/drawing/2014/main" id="{E87EFD87-4368-4BED-BAAB-FB681725C3FF}"/>
              </a:ext>
            </a:extLst>
          </p:cNvPr>
          <p:cNvPicPr/>
          <p:nvPr/>
        </p:nvPicPr>
        <p:blipFill>
          <a:blip r:embed="rId2"/>
          <a:stretch>
            <a:fillRect/>
          </a:stretch>
        </p:blipFill>
        <p:spPr>
          <a:xfrm>
            <a:off x="918798" y="1865957"/>
            <a:ext cx="6207865" cy="2196995"/>
          </a:xfrm>
          <a:prstGeom prst="rect">
            <a:avLst/>
          </a:prstGeom>
        </p:spPr>
      </p:pic>
      <p:sp>
        <p:nvSpPr>
          <p:cNvPr id="3" name="矩形 2">
            <a:extLst>
              <a:ext uri="{FF2B5EF4-FFF2-40B4-BE49-F238E27FC236}">
                <a16:creationId xmlns:a16="http://schemas.microsoft.com/office/drawing/2014/main" id="{01CB7C2F-8412-46B0-A4E5-C771E002487E}"/>
              </a:ext>
            </a:extLst>
          </p:cNvPr>
          <p:cNvSpPr/>
          <p:nvPr/>
        </p:nvSpPr>
        <p:spPr>
          <a:xfrm>
            <a:off x="1899187" y="4531466"/>
            <a:ext cx="6801226" cy="1323439"/>
          </a:xfrm>
          <a:prstGeom prst="rect">
            <a:avLst/>
          </a:prstGeom>
        </p:spPr>
        <p:txBody>
          <a:bodyPr wrap="square">
            <a:spAutoFit/>
          </a:bodyPr>
          <a:lstStyle/>
          <a:p>
            <a:r>
              <a:rPr lang="en-US" altLang="zh-CN" sz="1600" kern="0" dirty="0" err="1">
                <a:latin typeface="等线" panose="02010600030101010101" pitchFamily="2" charset="-122"/>
                <a:ea typeface="宋体" panose="02010600030101010101" pitchFamily="2" charset="-122"/>
              </a:rPr>
              <a:t>fileno</a:t>
            </a:r>
            <a:r>
              <a:rPr lang="en-US" altLang="zh-CN" sz="1600" kern="0" dirty="0">
                <a:latin typeface="等线" panose="02010600030101010101" pitchFamily="2" charset="-122"/>
                <a:ea typeface="宋体" panose="02010600030101010101" pitchFamily="2" charset="-122"/>
              </a:rPr>
              <a:t>   </a:t>
            </a:r>
            <a:r>
              <a:rPr lang="zh-CN" altLang="zh-CN" sz="1600" kern="0" dirty="0">
                <a:latin typeface="等线" panose="02010600030101010101" pitchFamily="2" charset="-122"/>
                <a:ea typeface="宋体" panose="02010600030101010101" pitchFamily="2" charset="-122"/>
              </a:rPr>
              <a:t>模拟磁盘的</a:t>
            </a:r>
            <a:r>
              <a:rPr lang="en-US" altLang="zh-CN" sz="1600" kern="0" dirty="0" err="1">
                <a:latin typeface="等线" panose="02010600030101010101" pitchFamily="2" charset="-122"/>
                <a:ea typeface="宋体" panose="02010600030101010101" pitchFamily="2" charset="-122"/>
              </a:rPr>
              <a:t>unix</a:t>
            </a:r>
            <a:r>
              <a:rPr lang="zh-CN" altLang="zh-CN" sz="1600" kern="0" dirty="0">
                <a:latin typeface="等线" panose="02010600030101010101" pitchFamily="2" charset="-122"/>
                <a:ea typeface="宋体" panose="02010600030101010101" pitchFamily="2" charset="-122"/>
              </a:rPr>
              <a:t>文件编号</a:t>
            </a:r>
          </a:p>
          <a:p>
            <a:r>
              <a:rPr lang="en-US" altLang="zh-CN" sz="1600" kern="0" dirty="0">
                <a:latin typeface="等线" panose="02010600030101010101" pitchFamily="2" charset="-122"/>
                <a:ea typeface="宋体" panose="02010600030101010101" pitchFamily="2" charset="-122"/>
              </a:rPr>
              <a:t>handler   </a:t>
            </a:r>
            <a:r>
              <a:rPr lang="zh-CN" altLang="zh-CN" sz="1600" kern="0" dirty="0">
                <a:latin typeface="等线" panose="02010600030101010101" pitchFamily="2" charset="-122"/>
                <a:ea typeface="宋体" panose="02010600030101010101" pitchFamily="2" charset="-122"/>
              </a:rPr>
              <a:t>磁盘中断的中断处理程序  </a:t>
            </a:r>
            <a:r>
              <a:rPr lang="en-US" altLang="zh-CN" sz="1600" kern="0" dirty="0" err="1">
                <a:latin typeface="等线" panose="02010600030101010101" pitchFamily="2" charset="-122"/>
                <a:ea typeface="宋体" panose="02010600030101010101" pitchFamily="2" charset="-122"/>
              </a:rPr>
              <a:t>handlerArg</a:t>
            </a:r>
            <a:r>
              <a:rPr lang="zh-CN" altLang="zh-CN" sz="1600" kern="0" dirty="0">
                <a:latin typeface="等线" panose="02010600030101010101" pitchFamily="2" charset="-122"/>
                <a:ea typeface="宋体" panose="02010600030101010101" pitchFamily="2" charset="-122"/>
              </a:rPr>
              <a:t>是参数</a:t>
            </a:r>
          </a:p>
          <a:p>
            <a:r>
              <a:rPr lang="en-US" altLang="zh-CN" sz="1600" kern="0" dirty="0">
                <a:latin typeface="等线" panose="02010600030101010101" pitchFamily="2" charset="-122"/>
                <a:ea typeface="宋体" panose="02010600030101010101" pitchFamily="2" charset="-122"/>
              </a:rPr>
              <a:t>active   bool</a:t>
            </a:r>
            <a:r>
              <a:rPr lang="zh-CN" altLang="zh-CN" sz="1600" kern="0" dirty="0">
                <a:latin typeface="等线" panose="02010600030101010101" pitchFamily="2" charset="-122"/>
                <a:ea typeface="宋体" panose="02010600030101010101" pitchFamily="2" charset="-122"/>
              </a:rPr>
              <a:t>变量，为</a:t>
            </a:r>
            <a:r>
              <a:rPr lang="en-US" altLang="zh-CN" sz="1600" kern="0" dirty="0">
                <a:latin typeface="等线" panose="02010600030101010101" pitchFamily="2" charset="-122"/>
                <a:ea typeface="宋体" panose="02010600030101010101" pitchFamily="2" charset="-122"/>
              </a:rPr>
              <a:t>true</a:t>
            </a:r>
            <a:r>
              <a:rPr lang="zh-CN" altLang="zh-CN" sz="1600" kern="0" dirty="0">
                <a:latin typeface="等线" panose="02010600030101010101" pitchFamily="2" charset="-122"/>
                <a:ea typeface="宋体" panose="02010600030101010101" pitchFamily="2" charset="-122"/>
              </a:rPr>
              <a:t>表明磁盘正在执行操作，用于互斥</a:t>
            </a:r>
          </a:p>
          <a:p>
            <a:r>
              <a:rPr lang="en-US" altLang="zh-CN" sz="1600" kern="0" dirty="0" err="1">
                <a:latin typeface="等线" panose="02010600030101010101" pitchFamily="2" charset="-122"/>
                <a:ea typeface="宋体" panose="02010600030101010101" pitchFamily="2" charset="-122"/>
              </a:rPr>
              <a:t>lastSector</a:t>
            </a:r>
            <a:r>
              <a:rPr lang="en-US" altLang="zh-CN" sz="1600" kern="0" dirty="0">
                <a:latin typeface="等线" panose="02010600030101010101" pitchFamily="2" charset="-122"/>
                <a:ea typeface="宋体" panose="02010600030101010101" pitchFamily="2" charset="-122"/>
              </a:rPr>
              <a:t>  </a:t>
            </a:r>
            <a:r>
              <a:rPr lang="zh-CN" altLang="zh-CN" sz="1600" kern="0" dirty="0">
                <a:latin typeface="等线" panose="02010600030101010101" pitchFamily="2" charset="-122"/>
                <a:ea typeface="宋体" panose="02010600030101010101" pitchFamily="2" charset="-122"/>
              </a:rPr>
              <a:t>上一个磁盘请求号</a:t>
            </a:r>
          </a:p>
          <a:p>
            <a:r>
              <a:rPr lang="en-US" altLang="zh-CN" sz="1600" kern="0" dirty="0" err="1">
                <a:latin typeface="等线" panose="02010600030101010101" pitchFamily="2" charset="-122"/>
                <a:ea typeface="宋体" panose="02010600030101010101" pitchFamily="2" charset="-122"/>
              </a:rPr>
              <a:t>bufferInit</a:t>
            </a:r>
            <a:r>
              <a:rPr lang="en-US" altLang="zh-CN" sz="1600" kern="0" dirty="0">
                <a:latin typeface="等线" panose="02010600030101010101" pitchFamily="2" charset="-122"/>
                <a:ea typeface="宋体" panose="02010600030101010101" pitchFamily="2" charset="-122"/>
              </a:rPr>
              <a:t>   </a:t>
            </a:r>
            <a:r>
              <a:rPr lang="zh-CN" altLang="en-US" sz="1600" kern="0" dirty="0">
                <a:latin typeface="等线" panose="02010600030101010101" pitchFamily="2" charset="-122"/>
                <a:ea typeface="宋体" panose="02010600030101010101" pitchFamily="2" charset="-122"/>
              </a:rPr>
              <a:t>缓冲区</a:t>
            </a:r>
            <a:endParaRPr lang="zh-CN" altLang="zh-CN" sz="2400" kern="0" dirty="0">
              <a:latin typeface="等线"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65856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6F4610-B584-4F75-A85F-05E2E0457DF4}"/>
              </a:ext>
            </a:extLst>
          </p:cNvPr>
          <p:cNvSpPr txBox="1"/>
          <p:nvPr/>
        </p:nvSpPr>
        <p:spPr>
          <a:xfrm>
            <a:off x="523167" y="341102"/>
            <a:ext cx="3676492" cy="369332"/>
          </a:xfrm>
          <a:prstGeom prst="rect">
            <a:avLst/>
          </a:prstGeom>
          <a:noFill/>
        </p:spPr>
        <p:txBody>
          <a:bodyPr wrap="square" rtlCol="0">
            <a:spAutoFit/>
          </a:bodyPr>
          <a:lstStyle/>
          <a:p>
            <a:r>
              <a:rPr lang="en-US" altLang="zh-CN" dirty="0"/>
              <a:t>3.Disk</a:t>
            </a:r>
            <a:r>
              <a:rPr lang="zh-CN" altLang="en-US" dirty="0"/>
              <a:t>初始化</a:t>
            </a:r>
            <a:r>
              <a:rPr lang="en-US" altLang="zh-CN" dirty="0"/>
              <a:t>**</a:t>
            </a:r>
            <a:r>
              <a:rPr lang="zh-CN" altLang="en-US" dirty="0"/>
              <a:t>：</a:t>
            </a:r>
          </a:p>
        </p:txBody>
      </p:sp>
      <p:pic>
        <p:nvPicPr>
          <p:cNvPr id="5" name="图片 4">
            <a:extLst>
              <a:ext uri="{FF2B5EF4-FFF2-40B4-BE49-F238E27FC236}">
                <a16:creationId xmlns:a16="http://schemas.microsoft.com/office/drawing/2014/main" id="{9081D139-2BC9-41A8-8118-BC83F93702D5}"/>
              </a:ext>
            </a:extLst>
          </p:cNvPr>
          <p:cNvPicPr/>
          <p:nvPr/>
        </p:nvPicPr>
        <p:blipFill rotWithShape="1">
          <a:blip r:embed="rId2"/>
          <a:srcRect t="25686" b="1"/>
          <a:stretch/>
        </p:blipFill>
        <p:spPr>
          <a:xfrm>
            <a:off x="1041858" y="2072190"/>
            <a:ext cx="2722641" cy="158872"/>
          </a:xfrm>
          <a:prstGeom prst="rect">
            <a:avLst/>
          </a:prstGeom>
        </p:spPr>
      </p:pic>
      <p:pic>
        <p:nvPicPr>
          <p:cNvPr id="6" name="图片 5">
            <a:extLst>
              <a:ext uri="{FF2B5EF4-FFF2-40B4-BE49-F238E27FC236}">
                <a16:creationId xmlns:a16="http://schemas.microsoft.com/office/drawing/2014/main" id="{DC3ACEB2-3715-44B6-A03B-F1283A4ED0E2}"/>
              </a:ext>
            </a:extLst>
          </p:cNvPr>
          <p:cNvPicPr/>
          <p:nvPr/>
        </p:nvPicPr>
        <p:blipFill>
          <a:blip r:embed="rId3"/>
          <a:stretch>
            <a:fillRect/>
          </a:stretch>
        </p:blipFill>
        <p:spPr>
          <a:xfrm>
            <a:off x="1041858" y="2377577"/>
            <a:ext cx="4124031" cy="478745"/>
          </a:xfrm>
          <a:prstGeom prst="rect">
            <a:avLst/>
          </a:prstGeom>
        </p:spPr>
      </p:pic>
      <p:sp>
        <p:nvSpPr>
          <p:cNvPr id="7" name="文本框 6">
            <a:extLst>
              <a:ext uri="{FF2B5EF4-FFF2-40B4-BE49-F238E27FC236}">
                <a16:creationId xmlns:a16="http://schemas.microsoft.com/office/drawing/2014/main" id="{66BF5E06-7926-46D5-9404-019C42FB4A16}"/>
              </a:ext>
            </a:extLst>
          </p:cNvPr>
          <p:cNvSpPr txBox="1"/>
          <p:nvPr/>
        </p:nvSpPr>
        <p:spPr>
          <a:xfrm>
            <a:off x="744717" y="1552069"/>
            <a:ext cx="3959258" cy="369332"/>
          </a:xfrm>
          <a:prstGeom prst="rect">
            <a:avLst/>
          </a:prstGeom>
          <a:noFill/>
        </p:spPr>
        <p:txBody>
          <a:bodyPr wrap="square" rtlCol="0">
            <a:spAutoFit/>
          </a:bodyPr>
          <a:lstStyle/>
          <a:p>
            <a:r>
              <a:rPr lang="en-US" altLang="zh-CN" dirty="0"/>
              <a:t>3.1.</a:t>
            </a:r>
            <a:r>
              <a:rPr lang="zh-CN" altLang="en-US" dirty="0"/>
              <a:t>定义幻数</a:t>
            </a:r>
            <a:r>
              <a:rPr lang="zh-CN" altLang="en-US" dirty="0">
                <a:sym typeface="Wingdings" panose="05000000000000000000" pitchFamily="2" charset="2"/>
              </a:rPr>
              <a:t>： （即没有意义的数）</a:t>
            </a:r>
            <a:endParaRPr lang="zh-CN" altLang="en-US" dirty="0"/>
          </a:p>
        </p:txBody>
      </p:sp>
      <p:sp>
        <p:nvSpPr>
          <p:cNvPr id="8" name="文本框 7">
            <a:extLst>
              <a:ext uri="{FF2B5EF4-FFF2-40B4-BE49-F238E27FC236}">
                <a16:creationId xmlns:a16="http://schemas.microsoft.com/office/drawing/2014/main" id="{E3ACBAD3-BEA2-4BAC-9624-F4E07BD1C80C}"/>
              </a:ext>
            </a:extLst>
          </p:cNvPr>
          <p:cNvSpPr txBox="1"/>
          <p:nvPr/>
        </p:nvSpPr>
        <p:spPr>
          <a:xfrm>
            <a:off x="405352" y="946585"/>
            <a:ext cx="9228843" cy="369332"/>
          </a:xfrm>
          <a:prstGeom prst="rect">
            <a:avLst/>
          </a:prstGeom>
          <a:noFill/>
        </p:spPr>
        <p:txBody>
          <a:bodyPr wrap="square" rtlCol="0">
            <a:spAutoFit/>
          </a:bodyPr>
          <a:lstStyle/>
          <a:p>
            <a:r>
              <a:rPr lang="zh-CN" altLang="en-US" dirty="0"/>
              <a:t>原理：打开</a:t>
            </a:r>
            <a:r>
              <a:rPr lang="en-US" altLang="zh-CN" dirty="0" err="1"/>
              <a:t>unix</a:t>
            </a:r>
            <a:r>
              <a:rPr lang="zh-CN" altLang="en-US" dirty="0"/>
              <a:t>系统中的一个文件，</a:t>
            </a:r>
            <a:r>
              <a:rPr lang="zh-CN" altLang="zh-CN" dirty="0"/>
              <a:t>并检查幻数以确保将其视为</a:t>
            </a:r>
            <a:r>
              <a:rPr lang="en-US" altLang="zh-CN" dirty="0"/>
              <a:t>Nachos</a:t>
            </a:r>
            <a:r>
              <a:rPr lang="zh-CN" altLang="zh-CN" dirty="0"/>
              <a:t>磁盘存储。</a:t>
            </a:r>
            <a:endParaRPr lang="zh-CN" altLang="en-US" dirty="0"/>
          </a:p>
        </p:txBody>
      </p:sp>
      <p:sp>
        <p:nvSpPr>
          <p:cNvPr id="11" name="文本框 10">
            <a:extLst>
              <a:ext uri="{FF2B5EF4-FFF2-40B4-BE49-F238E27FC236}">
                <a16:creationId xmlns:a16="http://schemas.microsoft.com/office/drawing/2014/main" id="{5ED100B5-48D2-439D-966A-FDF4BB99F773}"/>
              </a:ext>
            </a:extLst>
          </p:cNvPr>
          <p:cNvSpPr txBox="1"/>
          <p:nvPr/>
        </p:nvSpPr>
        <p:spPr>
          <a:xfrm>
            <a:off x="523167" y="3312498"/>
            <a:ext cx="9228843" cy="1477328"/>
          </a:xfrm>
          <a:prstGeom prst="rect">
            <a:avLst/>
          </a:prstGeom>
          <a:noFill/>
        </p:spPr>
        <p:txBody>
          <a:bodyPr wrap="square" rtlCol="0">
            <a:spAutoFit/>
          </a:bodyPr>
          <a:lstStyle/>
          <a:p>
            <a:r>
              <a:rPr lang="zh-CN" altLang="en-US" dirty="0"/>
              <a:t>幻数的作用，避免丢失有用的文件信息：</a:t>
            </a:r>
            <a:endParaRPr lang="en-US" altLang="zh-CN" dirty="0"/>
          </a:p>
          <a:p>
            <a:r>
              <a:rPr lang="en-US" altLang="zh-CN" dirty="0"/>
              <a:t>       </a:t>
            </a:r>
            <a:r>
              <a:rPr lang="zh-CN" altLang="en-US" dirty="0"/>
              <a:t>打开</a:t>
            </a:r>
            <a:r>
              <a:rPr lang="en-US" altLang="zh-CN" dirty="0" err="1"/>
              <a:t>unix</a:t>
            </a:r>
            <a:r>
              <a:rPr lang="zh-CN" altLang="en-US" dirty="0"/>
              <a:t>系统下的一个文件</a:t>
            </a:r>
            <a:endParaRPr lang="en-US" altLang="zh-CN" dirty="0"/>
          </a:p>
          <a:p>
            <a:r>
              <a:rPr lang="en-US" altLang="zh-CN" dirty="0"/>
              <a:t>	</a:t>
            </a:r>
            <a:r>
              <a:rPr lang="zh-CN" altLang="en-US" dirty="0"/>
              <a:t>检查文件开头的第一个</a:t>
            </a:r>
            <a:r>
              <a:rPr lang="en-US" altLang="zh-CN" dirty="0"/>
              <a:t>int</a:t>
            </a:r>
            <a:r>
              <a:rPr lang="zh-CN" altLang="en-US" dirty="0"/>
              <a:t>是否等于幻数，这样可以避免将有用的文件设置为</a:t>
            </a:r>
            <a:r>
              <a:rPr lang="en-US" altLang="zh-CN" dirty="0"/>
              <a:t>nachos</a:t>
            </a:r>
            <a:r>
              <a:rPr lang="zh-CN" altLang="en-US" dirty="0"/>
              <a:t>磁盘以便避免丢失信息</a:t>
            </a:r>
            <a:endParaRPr lang="en-US" altLang="zh-CN" dirty="0"/>
          </a:p>
          <a:p>
            <a:r>
              <a:rPr lang="en-US" altLang="zh-CN" dirty="0"/>
              <a:t>	</a:t>
            </a:r>
            <a:r>
              <a:rPr lang="zh-CN" altLang="en-US" dirty="0"/>
              <a:t>如果没有就创建一个新的文件，然后将幻数写入开头</a:t>
            </a:r>
          </a:p>
        </p:txBody>
      </p:sp>
    </p:spTree>
    <p:extLst>
      <p:ext uri="{BB962C8B-B14F-4D97-AF65-F5344CB8AC3E}">
        <p14:creationId xmlns:p14="http://schemas.microsoft.com/office/powerpoint/2010/main" val="384010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3454942" cy="369333"/>
          </a:xfrm>
          <a:prstGeom prst="rect">
            <a:avLst/>
          </a:prstGeom>
          <a:noFill/>
        </p:spPr>
        <p:txBody>
          <a:bodyPr wrap="square" rtlCol="0">
            <a:spAutoFit/>
          </a:bodyPr>
          <a:lstStyle/>
          <a:p>
            <a:r>
              <a:rPr lang="en-US" altLang="zh-CN" dirty="0"/>
              <a:t>3.2.</a:t>
            </a:r>
            <a:r>
              <a:rPr lang="zh-CN" altLang="en-US" dirty="0"/>
              <a:t> </a:t>
            </a:r>
            <a:r>
              <a:rPr lang="zh-CN" altLang="en-US" dirty="0">
                <a:sym typeface="Wingdings" panose="05000000000000000000" pitchFamily="2" charset="2"/>
              </a:rPr>
              <a:t>初始化磁盘：</a:t>
            </a:r>
            <a:endParaRPr lang="zh-CN" altLang="en-US" dirty="0"/>
          </a:p>
        </p:txBody>
      </p:sp>
      <p:pic>
        <p:nvPicPr>
          <p:cNvPr id="5" name="图片 4">
            <a:extLst>
              <a:ext uri="{FF2B5EF4-FFF2-40B4-BE49-F238E27FC236}">
                <a16:creationId xmlns:a16="http://schemas.microsoft.com/office/drawing/2014/main" id="{23569E87-284B-4BF3-A189-51FC2574A80B}"/>
              </a:ext>
            </a:extLst>
          </p:cNvPr>
          <p:cNvPicPr/>
          <p:nvPr/>
        </p:nvPicPr>
        <p:blipFill>
          <a:blip r:embed="rId2"/>
          <a:stretch>
            <a:fillRect/>
          </a:stretch>
        </p:blipFill>
        <p:spPr>
          <a:xfrm>
            <a:off x="735290" y="1478913"/>
            <a:ext cx="7592071" cy="4840264"/>
          </a:xfrm>
          <a:prstGeom prst="rect">
            <a:avLst/>
          </a:prstGeom>
        </p:spPr>
      </p:pic>
      <p:sp>
        <p:nvSpPr>
          <p:cNvPr id="7" name="矩形 6">
            <a:extLst>
              <a:ext uri="{FF2B5EF4-FFF2-40B4-BE49-F238E27FC236}">
                <a16:creationId xmlns:a16="http://schemas.microsoft.com/office/drawing/2014/main" id="{140A42CD-BE8A-4DC7-BB2E-519B8F008AF8}"/>
              </a:ext>
            </a:extLst>
          </p:cNvPr>
          <p:cNvSpPr/>
          <p:nvPr/>
        </p:nvSpPr>
        <p:spPr>
          <a:xfrm>
            <a:off x="3368512" y="280846"/>
            <a:ext cx="7396898" cy="923330"/>
          </a:xfrm>
          <a:prstGeom prst="rect">
            <a:avLst/>
          </a:prstGeom>
        </p:spPr>
        <p:txBody>
          <a:bodyPr wrap="square">
            <a:spAutoFit/>
          </a:bodyPr>
          <a:lstStyle/>
          <a:p>
            <a:r>
              <a:rPr lang="zh-CN" altLang="en-US" dirty="0"/>
              <a:t>    “</a:t>
            </a:r>
            <a:r>
              <a:rPr lang="en-US" altLang="zh-CN" dirty="0"/>
              <a:t>name” - </a:t>
            </a:r>
            <a:r>
              <a:rPr lang="zh-CN" altLang="en-US" dirty="0"/>
              <a:t>模拟</a:t>
            </a:r>
            <a:r>
              <a:rPr lang="en-US" altLang="zh-CN" dirty="0"/>
              <a:t>Nachos</a:t>
            </a:r>
            <a:r>
              <a:rPr lang="zh-CN" altLang="en-US" dirty="0"/>
              <a:t>磁盘的文件的文本名称</a:t>
            </a:r>
          </a:p>
          <a:p>
            <a:r>
              <a:rPr lang="zh-CN" altLang="en-US" dirty="0"/>
              <a:t>    “</a:t>
            </a:r>
            <a:r>
              <a:rPr lang="en-US" altLang="zh-CN" dirty="0" err="1"/>
              <a:t>callWhenDone</a:t>
            </a:r>
            <a:r>
              <a:rPr lang="en-US" altLang="zh-CN" dirty="0"/>
              <a:t>” - </a:t>
            </a:r>
            <a:r>
              <a:rPr lang="zh-CN" altLang="en-US" dirty="0"/>
              <a:t>磁盘读</a:t>
            </a:r>
            <a:r>
              <a:rPr lang="en-US" altLang="zh-CN" dirty="0"/>
              <a:t>/</a:t>
            </a:r>
            <a:r>
              <a:rPr lang="zh-CN" altLang="en-US" dirty="0"/>
              <a:t>写请求完成时要调用的中断处理程序</a:t>
            </a:r>
          </a:p>
          <a:p>
            <a:r>
              <a:rPr lang="zh-CN" altLang="en-US" dirty="0"/>
              <a:t>    “</a:t>
            </a:r>
            <a:r>
              <a:rPr lang="en-US" altLang="zh-CN" dirty="0" err="1"/>
              <a:t>callArg</a:t>
            </a:r>
            <a:r>
              <a:rPr lang="en-US" altLang="zh-CN" dirty="0"/>
              <a:t>” - </a:t>
            </a:r>
            <a:r>
              <a:rPr lang="zh-CN" altLang="en-US" dirty="0"/>
              <a:t>传递中断处理程序的参数</a:t>
            </a:r>
          </a:p>
        </p:txBody>
      </p:sp>
      <p:sp>
        <p:nvSpPr>
          <p:cNvPr id="2" name="矩形 1">
            <a:extLst>
              <a:ext uri="{FF2B5EF4-FFF2-40B4-BE49-F238E27FC236}">
                <a16:creationId xmlns:a16="http://schemas.microsoft.com/office/drawing/2014/main" id="{B597E438-D1D3-4380-87FF-87F984473672}"/>
              </a:ext>
            </a:extLst>
          </p:cNvPr>
          <p:cNvSpPr/>
          <p:nvPr/>
        </p:nvSpPr>
        <p:spPr>
          <a:xfrm>
            <a:off x="3048000" y="5930823"/>
            <a:ext cx="6096000" cy="646331"/>
          </a:xfrm>
          <a:prstGeom prst="rect">
            <a:avLst/>
          </a:prstGeom>
        </p:spPr>
        <p:txBody>
          <a:bodyPr>
            <a:spAutoFit/>
          </a:bodyPr>
          <a:lstStyle/>
          <a:p>
            <a:pPr indent="279400"/>
            <a:r>
              <a:rPr lang="zh-CN" altLang="zh-CN" kern="0" dirty="0">
                <a:latin typeface="等线" panose="02010600030101010101" pitchFamily="2" charset="-122"/>
                <a:ea typeface="宋体" panose="02010600030101010101" pitchFamily="2" charset="-122"/>
                <a:cs typeface="宋体" panose="02010600030101010101" pitchFamily="2" charset="-122"/>
              </a:rPr>
              <a:t>需要在文件末尾写</a:t>
            </a:r>
            <a:r>
              <a:rPr lang="zh-CN" altLang="en-US" kern="0" dirty="0">
                <a:latin typeface="等线" panose="02010600030101010101" pitchFamily="2" charset="-122"/>
                <a:ea typeface="宋体" panose="02010600030101010101" pitchFamily="2" charset="-122"/>
                <a:cs typeface="宋体" panose="02010600030101010101" pitchFamily="2" charset="-122"/>
              </a:rPr>
              <a:t>入</a:t>
            </a:r>
            <a:r>
              <a:rPr lang="en-US" altLang="zh-CN" kern="0" dirty="0">
                <a:latin typeface="等线" panose="02010600030101010101" pitchFamily="2" charset="-122"/>
                <a:ea typeface="宋体" panose="02010600030101010101" pitchFamily="2" charset="-122"/>
                <a:cs typeface="宋体" panose="02010600030101010101" pitchFamily="2" charset="-122"/>
              </a:rPr>
              <a:t>(char *)&amp;</a:t>
            </a:r>
            <a:r>
              <a:rPr lang="en-US" altLang="zh-CN" kern="0" dirty="0" err="1">
                <a:latin typeface="等线" panose="02010600030101010101" pitchFamily="2" charset="-122"/>
                <a:ea typeface="宋体" panose="02010600030101010101" pitchFamily="2" charset="-122"/>
                <a:cs typeface="宋体" panose="02010600030101010101" pitchFamily="2" charset="-122"/>
              </a:rPr>
              <a:t>tmp</a:t>
            </a:r>
            <a:r>
              <a:rPr lang="zh-CN" altLang="zh-CN" kern="0" dirty="0">
                <a:latin typeface="等线" panose="02010600030101010101" pitchFamily="2" charset="-122"/>
                <a:ea typeface="宋体" panose="02010600030101010101" pitchFamily="2" charset="-122"/>
                <a:cs typeface="宋体" panose="02010600030101010101" pitchFamily="2" charset="-122"/>
              </a:rPr>
              <a:t>，防止</a:t>
            </a:r>
            <a:r>
              <a:rPr lang="en-US" altLang="zh-CN" kern="0" dirty="0">
                <a:latin typeface="等线" panose="02010600030101010101" pitchFamily="2" charset="-122"/>
                <a:ea typeface="宋体" panose="02010600030101010101" pitchFamily="2" charset="-122"/>
                <a:cs typeface="宋体" panose="02010600030101010101" pitchFamily="2" charset="-122"/>
              </a:rPr>
              <a:t>return EOF</a:t>
            </a:r>
            <a:r>
              <a:rPr lang="zh-CN" altLang="zh-CN" kern="0" dirty="0">
                <a:latin typeface="等线" panose="02010600030101010101" pitchFamily="2" charset="-122"/>
                <a:ea typeface="宋体" panose="02010600030101010101" pitchFamily="2" charset="-122"/>
                <a:cs typeface="宋体" panose="02010600030101010101" pitchFamily="2" charset="-122"/>
              </a:rPr>
              <a:t>错误</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ea typeface="宋体" panose="02010600030101010101" pitchFamily="2" charset="-122"/>
                <a:cs typeface="宋体" panose="02010600030101010101" pitchFamily="2" charset="-122"/>
              </a:rPr>
              <a:t>    </a:t>
            </a:r>
            <a:r>
              <a:rPr lang="zh-CN" altLang="zh-CN" kern="0" dirty="0">
                <a:ea typeface="宋体" panose="02010600030101010101" pitchFamily="2" charset="-122"/>
                <a:cs typeface="宋体" panose="02010600030101010101" pitchFamily="2" charset="-122"/>
              </a:rPr>
              <a:t>最后将</a:t>
            </a:r>
            <a:r>
              <a:rPr lang="en-US" altLang="zh-CN" kern="0" dirty="0">
                <a:ea typeface="宋体" panose="02010600030101010101" pitchFamily="2" charset="-122"/>
                <a:cs typeface="宋体" panose="02010600030101010101" pitchFamily="2" charset="-122"/>
              </a:rPr>
              <a:t>active</a:t>
            </a:r>
            <a:r>
              <a:rPr lang="zh-CN" altLang="zh-CN" kern="0" dirty="0">
                <a:ea typeface="宋体" panose="02010600030101010101" pitchFamily="2" charset="-122"/>
                <a:cs typeface="宋体" panose="02010600030101010101" pitchFamily="2" charset="-122"/>
              </a:rPr>
              <a:t>设置为</a:t>
            </a:r>
            <a:r>
              <a:rPr lang="en-US" altLang="zh-CN" kern="0" dirty="0">
                <a:ea typeface="宋体" panose="02010600030101010101" pitchFamily="2" charset="-122"/>
                <a:cs typeface="宋体" panose="02010600030101010101" pitchFamily="2" charset="-122"/>
              </a:rPr>
              <a:t>false</a:t>
            </a:r>
            <a:r>
              <a:rPr lang="zh-CN" altLang="zh-CN" kern="0" dirty="0">
                <a:ea typeface="宋体" panose="02010600030101010101" pitchFamily="2" charset="-122"/>
                <a:cs typeface="宋体" panose="02010600030101010101" pitchFamily="2" charset="-122"/>
              </a:rPr>
              <a:t>，表明当前磁盘没有被使用。</a:t>
            </a:r>
            <a:endParaRPr lang="zh-CN" altLang="en-US" dirty="0"/>
          </a:p>
        </p:txBody>
      </p:sp>
    </p:spTree>
    <p:extLst>
      <p:ext uri="{BB962C8B-B14F-4D97-AF65-F5344CB8AC3E}">
        <p14:creationId xmlns:p14="http://schemas.microsoft.com/office/powerpoint/2010/main" val="145963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  </a:t>
            </a:r>
            <a:r>
              <a:rPr lang="en-US" altLang="zh-CN" dirty="0" err="1"/>
              <a:t>OpenForReadWrite</a:t>
            </a:r>
            <a:r>
              <a:rPr lang="en-US" altLang="zh-CN" dirty="0"/>
              <a:t>(</a:t>
            </a:r>
            <a:r>
              <a:rPr lang="en-US" altLang="zh-CN" dirty="0" err="1"/>
              <a:t>name,FALSE</a:t>
            </a:r>
            <a:r>
              <a:rPr lang="en-US" altLang="zh-CN" dirty="0"/>
              <a:t>)</a:t>
            </a:r>
            <a:r>
              <a:rPr lang="zh-CN" altLang="en-US" dirty="0"/>
              <a:t>函数：</a:t>
            </a:r>
          </a:p>
        </p:txBody>
      </p:sp>
      <p:pic>
        <p:nvPicPr>
          <p:cNvPr id="8" name="图片 7">
            <a:extLst>
              <a:ext uri="{FF2B5EF4-FFF2-40B4-BE49-F238E27FC236}">
                <a16:creationId xmlns:a16="http://schemas.microsoft.com/office/drawing/2014/main" id="{5AE3E1C1-F774-4567-ADAD-D552AAB01485}"/>
              </a:ext>
            </a:extLst>
          </p:cNvPr>
          <p:cNvPicPr/>
          <p:nvPr/>
        </p:nvPicPr>
        <p:blipFill>
          <a:blip r:embed="rId2"/>
          <a:stretch>
            <a:fillRect/>
          </a:stretch>
        </p:blipFill>
        <p:spPr>
          <a:xfrm>
            <a:off x="827987" y="1396148"/>
            <a:ext cx="5093618" cy="1620428"/>
          </a:xfrm>
          <a:prstGeom prst="rect">
            <a:avLst/>
          </a:prstGeom>
        </p:spPr>
      </p:pic>
      <p:sp>
        <p:nvSpPr>
          <p:cNvPr id="9" name="矩形 8">
            <a:extLst>
              <a:ext uri="{FF2B5EF4-FFF2-40B4-BE49-F238E27FC236}">
                <a16:creationId xmlns:a16="http://schemas.microsoft.com/office/drawing/2014/main" id="{0E1896C4-6357-44C8-B4B2-9BC2351D3B66}"/>
              </a:ext>
            </a:extLst>
          </p:cNvPr>
          <p:cNvSpPr/>
          <p:nvPr/>
        </p:nvSpPr>
        <p:spPr>
          <a:xfrm>
            <a:off x="620597" y="1006643"/>
            <a:ext cx="7852529" cy="307777"/>
          </a:xfrm>
          <a:prstGeom prst="rect">
            <a:avLst/>
          </a:prstGeom>
        </p:spPr>
        <p:txBody>
          <a:bodyPr wrap="square">
            <a:spAutoFit/>
          </a:bodyPr>
          <a:lstStyle/>
          <a:p>
            <a:r>
              <a:rPr lang="zh-CN" altLang="zh-CN" sz="1400" kern="0" dirty="0">
                <a:latin typeface="宋体" panose="02010600030101010101" pitchFamily="2" charset="-122"/>
                <a:ea typeface="宋体" panose="02010600030101010101" pitchFamily="2" charset="-122"/>
                <a:cs typeface="宋体" panose="02010600030101010101" pitchFamily="2" charset="-122"/>
              </a:rPr>
              <a:t>执行操作：如果</a:t>
            </a:r>
            <a:r>
              <a:rPr lang="en-US" altLang="zh-CN" sz="1400" kern="0" dirty="0" err="1">
                <a:latin typeface="宋体" panose="02010600030101010101" pitchFamily="2" charset="-122"/>
                <a:ea typeface="宋体" panose="02010600030101010101" pitchFamily="2" charset="-122"/>
                <a:cs typeface="宋体" panose="02010600030101010101" pitchFamily="2" charset="-122"/>
              </a:rPr>
              <a:t>unix</a:t>
            </a:r>
            <a:r>
              <a:rPr lang="zh-CN" altLang="zh-CN" sz="1400" kern="0" dirty="0">
                <a:latin typeface="宋体" panose="02010600030101010101" pitchFamily="2" charset="-122"/>
                <a:ea typeface="宋体" panose="02010600030101010101" pitchFamily="2" charset="-122"/>
                <a:cs typeface="宋体" panose="02010600030101010101" pitchFamily="2" charset="-122"/>
              </a:rPr>
              <a:t>本地有这个文件，就返回一个正数，否则返回一个负数（</a:t>
            </a:r>
            <a:r>
              <a:rPr lang="en-US" altLang="zh-CN" sz="1400" kern="0" dirty="0">
                <a:latin typeface="宋体" panose="02010600030101010101" pitchFamily="2" charset="-122"/>
                <a:ea typeface="宋体" panose="02010600030101010101" pitchFamily="2" charset="-122"/>
                <a:cs typeface="宋体" panose="02010600030101010101" pitchFamily="2" charset="-122"/>
              </a:rPr>
              <a:t>-1</a:t>
            </a:r>
            <a:r>
              <a:rPr lang="zh-CN" altLang="zh-CN" sz="1400" kern="0" dirty="0">
                <a:latin typeface="宋体" panose="02010600030101010101" pitchFamily="2" charset="-122"/>
                <a:ea typeface="宋体" panose="02010600030101010101" pitchFamily="2" charset="-122"/>
                <a:cs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798DEA03-69A6-4C3E-9CE3-72072CABE826}"/>
              </a:ext>
            </a:extLst>
          </p:cNvPr>
          <p:cNvSpPr txBox="1"/>
          <p:nvPr/>
        </p:nvSpPr>
        <p:spPr>
          <a:xfrm>
            <a:off x="827987" y="3472093"/>
            <a:ext cx="4864232" cy="369332"/>
          </a:xfrm>
          <a:prstGeom prst="rect">
            <a:avLst/>
          </a:prstGeom>
          <a:noFill/>
        </p:spPr>
        <p:txBody>
          <a:bodyPr wrap="square" rtlCol="0">
            <a:spAutoFit/>
          </a:bodyPr>
          <a:lstStyle/>
          <a:p>
            <a:r>
              <a:rPr lang="en-US" altLang="zh-CN" dirty="0"/>
              <a:t>·  Read</a:t>
            </a:r>
            <a:r>
              <a:rPr lang="zh-CN" altLang="zh-CN" dirty="0"/>
              <a:t>函数</a:t>
            </a:r>
            <a:r>
              <a:rPr lang="zh-CN" altLang="en-US" dirty="0"/>
              <a:t>：</a:t>
            </a:r>
          </a:p>
        </p:txBody>
      </p:sp>
      <p:pic>
        <p:nvPicPr>
          <p:cNvPr id="11" name="图片 10">
            <a:extLst>
              <a:ext uri="{FF2B5EF4-FFF2-40B4-BE49-F238E27FC236}">
                <a16:creationId xmlns:a16="http://schemas.microsoft.com/office/drawing/2014/main" id="{CA1C84A4-8B85-4C94-9F2E-10AF3611DBDA}"/>
              </a:ext>
            </a:extLst>
          </p:cNvPr>
          <p:cNvPicPr/>
          <p:nvPr/>
        </p:nvPicPr>
        <p:blipFill>
          <a:blip r:embed="rId3"/>
          <a:stretch>
            <a:fillRect/>
          </a:stretch>
        </p:blipFill>
        <p:spPr>
          <a:xfrm>
            <a:off x="959963" y="4387899"/>
            <a:ext cx="4864232" cy="1222735"/>
          </a:xfrm>
          <a:prstGeom prst="rect">
            <a:avLst/>
          </a:prstGeom>
        </p:spPr>
      </p:pic>
      <p:sp>
        <p:nvSpPr>
          <p:cNvPr id="12" name="矩形 11">
            <a:extLst>
              <a:ext uri="{FF2B5EF4-FFF2-40B4-BE49-F238E27FC236}">
                <a16:creationId xmlns:a16="http://schemas.microsoft.com/office/drawing/2014/main" id="{64B1E011-FC9A-4FF8-9B82-C7D064E6418E}"/>
              </a:ext>
            </a:extLst>
          </p:cNvPr>
          <p:cNvSpPr/>
          <p:nvPr/>
        </p:nvSpPr>
        <p:spPr>
          <a:xfrm>
            <a:off x="735290" y="3989165"/>
            <a:ext cx="7852529" cy="307777"/>
          </a:xfrm>
          <a:prstGeom prst="rect">
            <a:avLst/>
          </a:prstGeom>
        </p:spPr>
        <p:txBody>
          <a:bodyPr wrap="square">
            <a:spAutoFit/>
          </a:bodyPr>
          <a:lstStyle/>
          <a:p>
            <a:r>
              <a:rPr lang="zh-CN" altLang="zh-CN" sz="1400" kern="0" dirty="0">
                <a:latin typeface="宋体" panose="02010600030101010101" pitchFamily="2" charset="-122"/>
                <a:ea typeface="宋体" panose="02010600030101010101" pitchFamily="2" charset="-122"/>
                <a:cs typeface="宋体" panose="02010600030101010101" pitchFamily="2" charset="-122"/>
              </a:rPr>
              <a:t>执行操作：</a:t>
            </a:r>
            <a:r>
              <a:rPr lang="zh-CN" altLang="en-US" sz="1400" kern="0" dirty="0">
                <a:latin typeface="宋体" panose="02010600030101010101" pitchFamily="2" charset="-122"/>
                <a:ea typeface="宋体" panose="02010600030101010101" pitchFamily="2" charset="-122"/>
                <a:cs typeface="宋体" panose="02010600030101010101" pitchFamily="2" charset="-122"/>
              </a:rPr>
              <a:t>从</a:t>
            </a:r>
            <a:r>
              <a:rPr lang="en-US" altLang="zh-CN" sz="1400" kern="0" dirty="0" err="1">
                <a:latin typeface="宋体" panose="02010600030101010101" pitchFamily="2" charset="-122"/>
                <a:ea typeface="宋体" panose="02010600030101010101" pitchFamily="2" charset="-122"/>
                <a:cs typeface="宋体" panose="02010600030101010101" pitchFamily="2" charset="-122"/>
              </a:rPr>
              <a:t>fd</a:t>
            </a:r>
            <a:r>
              <a:rPr lang="zh-CN" altLang="en-US" sz="1400" kern="0" dirty="0">
                <a:latin typeface="宋体" panose="02010600030101010101" pitchFamily="2" charset="-122"/>
                <a:ea typeface="宋体" panose="02010600030101010101" pitchFamily="2" charset="-122"/>
                <a:cs typeface="宋体" panose="02010600030101010101" pitchFamily="2" charset="-122"/>
              </a:rPr>
              <a:t>中读取</a:t>
            </a:r>
            <a:r>
              <a:rPr lang="en-US" altLang="zh-CN" sz="1400" kern="0" dirty="0" err="1">
                <a:latin typeface="宋体" panose="02010600030101010101" pitchFamily="2" charset="-122"/>
                <a:ea typeface="宋体" panose="02010600030101010101" pitchFamily="2" charset="-122"/>
                <a:cs typeface="宋体" panose="02010600030101010101" pitchFamily="2" charset="-122"/>
              </a:rPr>
              <a:t>nBytes</a:t>
            </a:r>
            <a:r>
              <a:rPr lang="zh-CN" altLang="en-US" sz="1400" kern="0" dirty="0">
                <a:latin typeface="宋体" panose="02010600030101010101" pitchFamily="2" charset="-122"/>
                <a:ea typeface="宋体" panose="02010600030101010101" pitchFamily="2" charset="-122"/>
                <a:cs typeface="宋体" panose="02010600030101010101" pitchFamily="2" charset="-122"/>
              </a:rPr>
              <a:t>个字节送到</a:t>
            </a:r>
            <a:r>
              <a:rPr lang="en-US" altLang="zh-CN" sz="1400" kern="0" dirty="0">
                <a:latin typeface="宋体" panose="02010600030101010101" pitchFamily="2" charset="-122"/>
                <a:ea typeface="宋体" panose="02010600030101010101" pitchFamily="2" charset="-122"/>
                <a:cs typeface="宋体" panose="02010600030101010101" pitchFamily="2" charset="-122"/>
              </a:rPr>
              <a:t>buffer</a:t>
            </a:r>
            <a:r>
              <a:rPr lang="zh-CN" altLang="en-US" sz="1400" kern="0" dirty="0">
                <a:latin typeface="宋体" panose="02010600030101010101" pitchFamily="2" charset="-122"/>
                <a:ea typeface="宋体" panose="02010600030101010101" pitchFamily="2" charset="-122"/>
                <a:cs typeface="宋体" panose="02010600030101010101" pitchFamily="2" charset="-122"/>
              </a:rPr>
              <a:t>中，返回读了多少个。如果读错误就直接退出程序。</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56621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CDEEE-FF47-440A-A585-172D8991E7E7}"/>
              </a:ext>
            </a:extLst>
          </p:cNvPr>
          <p:cNvSpPr>
            <a:spLocks noGrp="1"/>
          </p:cNvSpPr>
          <p:nvPr>
            <p:ph type="title"/>
          </p:nvPr>
        </p:nvSpPr>
        <p:spPr/>
        <p:txBody>
          <a:bodyPr>
            <a:normAutofit/>
          </a:bodyPr>
          <a:lstStyle/>
          <a:p>
            <a:r>
              <a:rPr lang="en-US" altLang="zh-CN" sz="2400" dirty="0"/>
              <a:t>Disk</a:t>
            </a:r>
            <a:r>
              <a:rPr lang="zh-CN" altLang="en-US" sz="2400" dirty="0"/>
              <a:t>的中断处理函数：</a:t>
            </a:r>
            <a:r>
              <a:rPr lang="en-US" altLang="zh-CN" sz="2400" dirty="0" err="1"/>
              <a:t>DiskRequestDone</a:t>
            </a:r>
            <a:r>
              <a:rPr lang="en-US" altLang="zh-CN" sz="2400" dirty="0"/>
              <a:t>()</a:t>
            </a:r>
            <a:endParaRPr lang="zh-CN" altLang="en-US" sz="2400" dirty="0"/>
          </a:p>
        </p:txBody>
      </p:sp>
      <p:pic>
        <p:nvPicPr>
          <p:cNvPr id="4" name="图片 3">
            <a:extLst>
              <a:ext uri="{FF2B5EF4-FFF2-40B4-BE49-F238E27FC236}">
                <a16:creationId xmlns:a16="http://schemas.microsoft.com/office/drawing/2014/main" id="{30A2BF00-ECD3-44F2-AF33-15F7307090B2}"/>
              </a:ext>
            </a:extLst>
          </p:cNvPr>
          <p:cNvPicPr>
            <a:picLocks noChangeAspect="1"/>
          </p:cNvPicPr>
          <p:nvPr/>
        </p:nvPicPr>
        <p:blipFill>
          <a:blip r:embed="rId2"/>
          <a:stretch>
            <a:fillRect/>
          </a:stretch>
        </p:blipFill>
        <p:spPr>
          <a:xfrm>
            <a:off x="954646" y="1270000"/>
            <a:ext cx="6445396" cy="320421"/>
          </a:xfrm>
          <a:prstGeom prst="rect">
            <a:avLst/>
          </a:prstGeom>
        </p:spPr>
      </p:pic>
      <p:pic>
        <p:nvPicPr>
          <p:cNvPr id="5" name="图片 4">
            <a:extLst>
              <a:ext uri="{FF2B5EF4-FFF2-40B4-BE49-F238E27FC236}">
                <a16:creationId xmlns:a16="http://schemas.microsoft.com/office/drawing/2014/main" id="{1F7A20E6-45D9-4CF1-8A48-260B53AF55C4}"/>
              </a:ext>
            </a:extLst>
          </p:cNvPr>
          <p:cNvPicPr/>
          <p:nvPr/>
        </p:nvPicPr>
        <p:blipFill>
          <a:blip r:embed="rId3"/>
          <a:stretch>
            <a:fillRect/>
          </a:stretch>
        </p:blipFill>
        <p:spPr>
          <a:xfrm>
            <a:off x="954646" y="1930400"/>
            <a:ext cx="6547819" cy="1320799"/>
          </a:xfrm>
          <a:prstGeom prst="rect">
            <a:avLst/>
          </a:prstGeom>
        </p:spPr>
      </p:pic>
      <p:pic>
        <p:nvPicPr>
          <p:cNvPr id="6" name="图片 5">
            <a:extLst>
              <a:ext uri="{FF2B5EF4-FFF2-40B4-BE49-F238E27FC236}">
                <a16:creationId xmlns:a16="http://schemas.microsoft.com/office/drawing/2014/main" id="{62A06591-F3BC-4356-8A18-29E507F67438}"/>
              </a:ext>
            </a:extLst>
          </p:cNvPr>
          <p:cNvPicPr/>
          <p:nvPr/>
        </p:nvPicPr>
        <p:blipFill>
          <a:blip r:embed="rId4"/>
          <a:stretch>
            <a:fillRect/>
          </a:stretch>
        </p:blipFill>
        <p:spPr>
          <a:xfrm>
            <a:off x="1207495" y="4029786"/>
            <a:ext cx="3543614" cy="1463946"/>
          </a:xfrm>
          <a:prstGeom prst="rect">
            <a:avLst/>
          </a:prstGeom>
        </p:spPr>
      </p:pic>
      <p:sp>
        <p:nvSpPr>
          <p:cNvPr id="7" name="文本框 6">
            <a:extLst>
              <a:ext uri="{FF2B5EF4-FFF2-40B4-BE49-F238E27FC236}">
                <a16:creationId xmlns:a16="http://schemas.microsoft.com/office/drawing/2014/main" id="{57CA5CAC-B2F1-4213-BE56-C032B0C72B2D}"/>
              </a:ext>
            </a:extLst>
          </p:cNvPr>
          <p:cNvSpPr txBox="1"/>
          <p:nvPr/>
        </p:nvSpPr>
        <p:spPr>
          <a:xfrm>
            <a:off x="1132081" y="3582186"/>
            <a:ext cx="4024381" cy="369332"/>
          </a:xfrm>
          <a:prstGeom prst="rect">
            <a:avLst/>
          </a:prstGeom>
          <a:noFill/>
        </p:spPr>
        <p:txBody>
          <a:bodyPr wrap="square" rtlCol="0">
            <a:spAutoFit/>
          </a:bodyPr>
          <a:lstStyle/>
          <a:p>
            <a:r>
              <a:rPr lang="zh-CN" altLang="en-US" dirty="0"/>
              <a:t>信号量磁盘的</a:t>
            </a:r>
            <a:r>
              <a:rPr lang="en-US" altLang="zh-CN" dirty="0" err="1"/>
              <a:t>RequestDone</a:t>
            </a:r>
            <a:r>
              <a:rPr lang="en-US" altLang="zh-CN" dirty="0"/>
              <a:t>()</a:t>
            </a:r>
            <a:r>
              <a:rPr lang="zh-CN" altLang="en-US" dirty="0"/>
              <a:t>函数：</a:t>
            </a:r>
          </a:p>
        </p:txBody>
      </p:sp>
    </p:spTree>
    <p:extLst>
      <p:ext uri="{BB962C8B-B14F-4D97-AF65-F5344CB8AC3E}">
        <p14:creationId xmlns:p14="http://schemas.microsoft.com/office/powerpoint/2010/main" val="3277641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46DF1-6E06-455F-9BE9-13E19400B76C}"/>
              </a:ext>
            </a:extLst>
          </p:cNvPr>
          <p:cNvSpPr>
            <a:spLocks noGrp="1"/>
          </p:cNvSpPr>
          <p:nvPr>
            <p:ph type="title"/>
          </p:nvPr>
        </p:nvSpPr>
        <p:spPr/>
        <p:txBody>
          <a:bodyPr/>
          <a:lstStyle/>
          <a:p>
            <a:r>
              <a:rPr lang="zh-CN" altLang="en-US" dirty="0"/>
              <a:t>总结：</a:t>
            </a:r>
          </a:p>
        </p:txBody>
      </p:sp>
      <p:pic>
        <p:nvPicPr>
          <p:cNvPr id="4" name="图片 3">
            <a:extLst>
              <a:ext uri="{FF2B5EF4-FFF2-40B4-BE49-F238E27FC236}">
                <a16:creationId xmlns:a16="http://schemas.microsoft.com/office/drawing/2014/main" id="{DBF9C1F7-E2E2-4CE4-87BC-4F0F7085D7F2}"/>
              </a:ext>
            </a:extLst>
          </p:cNvPr>
          <p:cNvPicPr>
            <a:picLocks noChangeAspect="1"/>
          </p:cNvPicPr>
          <p:nvPr/>
        </p:nvPicPr>
        <p:blipFill>
          <a:blip r:embed="rId2"/>
          <a:stretch>
            <a:fillRect/>
          </a:stretch>
        </p:blipFill>
        <p:spPr>
          <a:xfrm>
            <a:off x="2340004" y="609600"/>
            <a:ext cx="7323455" cy="5921253"/>
          </a:xfrm>
          <a:prstGeom prst="rect">
            <a:avLst/>
          </a:prstGeom>
        </p:spPr>
      </p:pic>
    </p:spTree>
    <p:extLst>
      <p:ext uri="{BB962C8B-B14F-4D97-AF65-F5344CB8AC3E}">
        <p14:creationId xmlns:p14="http://schemas.microsoft.com/office/powerpoint/2010/main" val="3669887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11.</a:t>
            </a:r>
            <a:r>
              <a:rPr lang="en-US" altLang="zh-CN" sz="2800" kern="0" dirty="0">
                <a:latin typeface="宋体" panose="02010600030101010101" pitchFamily="2" charset="-122"/>
                <a:cs typeface="宋体" panose="02010600030101010101" pitchFamily="2" charset="-122"/>
              </a:rPr>
              <a:t> </a:t>
            </a:r>
            <a:r>
              <a:rPr lang="en-US" altLang="zh-CN" dirty="0"/>
              <a:t>Nachos</a:t>
            </a:r>
            <a:r>
              <a:rPr lang="zh-CN" altLang="en-US" dirty="0"/>
              <a:t>文件系统创建</a:t>
            </a:r>
            <a:r>
              <a:rPr lang="en-US" altLang="zh-CN" dirty="0"/>
              <a:t>**</a:t>
            </a:r>
            <a:r>
              <a:rPr lang="zh-CN" altLang="en-US" dirty="0"/>
              <a:t>：</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EC2FA6F9-5710-4EC0-BF6D-039B30487EA4}"/>
              </a:ext>
            </a:extLst>
          </p:cNvPr>
          <p:cNvSpPr/>
          <p:nvPr/>
        </p:nvSpPr>
        <p:spPr>
          <a:xfrm>
            <a:off x="5536673" y="385351"/>
            <a:ext cx="4685898" cy="369332"/>
          </a:xfrm>
          <a:prstGeom prst="rect">
            <a:avLst/>
          </a:prstGeom>
        </p:spPr>
        <p:txBody>
          <a:bodyPr wrap="none">
            <a:spAutoFit/>
          </a:bodyPr>
          <a:lstStyle/>
          <a:p>
            <a:r>
              <a:rPr lang="zh-CN" altLang="en-US" kern="0" dirty="0">
                <a:latin typeface="宋体" panose="02010600030101010101" pitchFamily="2" charset="-122"/>
                <a:cs typeface="宋体" panose="02010600030101010101" pitchFamily="2" charset="-122"/>
              </a:rPr>
              <a:t>代码：</a:t>
            </a:r>
            <a:r>
              <a:rPr lang="en-US" altLang="zh-CN" dirty="0" err="1"/>
              <a:t>fileSystem</a:t>
            </a:r>
            <a:r>
              <a:rPr lang="en-US" altLang="zh-CN" dirty="0"/>
              <a:t> = new </a:t>
            </a:r>
            <a:r>
              <a:rPr lang="en-US" altLang="zh-CN" dirty="0" err="1"/>
              <a:t>FileSystem</a:t>
            </a:r>
            <a:r>
              <a:rPr lang="en-US" altLang="zh-CN" dirty="0"/>
              <a:t>(format)</a:t>
            </a:r>
            <a:endParaRPr lang="zh-CN" altLang="en-US" dirty="0"/>
          </a:p>
        </p:txBody>
      </p:sp>
      <p:sp>
        <p:nvSpPr>
          <p:cNvPr id="3" name="矩形 2">
            <a:extLst>
              <a:ext uri="{FF2B5EF4-FFF2-40B4-BE49-F238E27FC236}">
                <a16:creationId xmlns:a16="http://schemas.microsoft.com/office/drawing/2014/main" id="{4D2789D6-CE58-4433-A169-81E92BD344B5}"/>
              </a:ext>
            </a:extLst>
          </p:cNvPr>
          <p:cNvSpPr/>
          <p:nvPr/>
        </p:nvSpPr>
        <p:spPr>
          <a:xfrm>
            <a:off x="860982" y="1397582"/>
            <a:ext cx="9361589" cy="3447098"/>
          </a:xfrm>
          <a:prstGeom prst="rect">
            <a:avLst/>
          </a:prstGeom>
        </p:spPr>
        <p:txBody>
          <a:bodyPr wrap="square">
            <a:spAutoFit/>
          </a:bodyPr>
          <a:lstStyle/>
          <a:p>
            <a:r>
              <a:rPr lang="en-US" altLang="zh-CN" sz="1600" kern="0" dirty="0" err="1">
                <a:latin typeface="宋体" panose="02010600030101010101" pitchFamily="2" charset="-122"/>
                <a:ea typeface="等线" panose="02010600030101010101" pitchFamily="2" charset="-122"/>
                <a:cs typeface="宋体" panose="02010600030101010101" pitchFamily="2" charset="-122"/>
              </a:rPr>
              <a:t>filesys.h</a:t>
            </a:r>
            <a:r>
              <a:rPr lang="en-US" altLang="zh-CN" sz="1600" kern="0" dirty="0">
                <a:latin typeface="宋体" panose="02010600030101010101" pitchFamily="2" charset="-122"/>
                <a:ea typeface="等线"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用于描述</a:t>
            </a:r>
            <a:r>
              <a:rPr lang="en-US" altLang="zh-CN" sz="1600" kern="0" dirty="0">
                <a:latin typeface="等线" panose="02010600030101010101" pitchFamily="2" charset="-122"/>
                <a:ea typeface="宋体" panose="02010600030101010101" pitchFamily="2" charset="-122"/>
                <a:cs typeface="宋体" panose="02010600030101010101" pitchFamily="2" charset="-122"/>
              </a:rPr>
              <a:t>nachos</a:t>
            </a:r>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文件系统的数据结构</a:t>
            </a:r>
            <a:endParaRPr lang="en-US" altLang="zh-CN" sz="1600" kern="0" dirty="0">
              <a:latin typeface="等线" panose="02010600030101010101" pitchFamily="2" charset="-122"/>
              <a:ea typeface="宋体" panose="02010600030101010101" pitchFamily="2" charset="-122"/>
              <a:cs typeface="宋体" panose="02010600030101010101" pitchFamily="2" charset="-122"/>
            </a:endParaRPr>
          </a:p>
          <a:p>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文件系统是存储在磁盘上的一组文件，组织到目录中。 文件系统上的操作与</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命名</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有关</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en-US" sz="1600" kern="0" dirty="0">
                <a:latin typeface="等线" panose="02010600030101010101" pitchFamily="2" charset="-122"/>
                <a:ea typeface="宋体" panose="02010600030101010101" pitchFamily="2" charset="-122"/>
                <a:cs typeface="宋体" panose="02010600030101010101" pitchFamily="2" charset="-122"/>
              </a:rPr>
              <a:t>：</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创建，打开和删除文件</a:t>
            </a:r>
            <a:r>
              <a:rPr lang="zh-CN" altLang="en-US" sz="1600" kern="0" dirty="0">
                <a:latin typeface="等线" panose="02010600030101010101" pitchFamily="2" charset="-122"/>
                <a:ea typeface="宋体" panose="02010600030101010101" pitchFamily="2" charset="-122"/>
                <a:cs typeface="宋体" panose="02010600030101010101" pitchFamily="2" charset="-122"/>
              </a:rPr>
              <a:t>。</a:t>
            </a:r>
            <a:endParaRPr lang="en-US" altLang="zh-CN" sz="1600" kern="0" dirty="0">
              <a:latin typeface="等线" panose="02010600030101010101" pitchFamily="2" charset="-122"/>
              <a:ea typeface="宋体" panose="02010600030101010101" pitchFamily="2" charset="-122"/>
              <a:cs typeface="宋体" panose="02010600030101010101" pitchFamily="2" charset="-122"/>
            </a:endParaRPr>
          </a:p>
          <a:p>
            <a:pPr indent="279400"/>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文件系统的两个独立实现</a:t>
            </a:r>
            <a:r>
              <a:rPr lang="zh-CN" altLang="en-US" sz="1600" kern="0" dirty="0">
                <a:latin typeface="等线" panose="02010600030101010101" pitchFamily="2" charset="-122"/>
                <a:ea typeface="宋体" panose="02010600030101010101" pitchFamily="2" charset="-122"/>
                <a:cs typeface="宋体" panose="02010600030101010101" pitchFamily="2" charset="-122"/>
              </a:rPr>
              <a:t>：</a:t>
            </a:r>
            <a:endParaRPr lang="en-US" altLang="zh-CN" sz="1600" kern="0" dirty="0">
              <a:latin typeface="等线" panose="02010600030101010101" pitchFamily="2" charset="-122"/>
              <a:ea typeface="宋体" panose="02010600030101010101" pitchFamily="2" charset="-122"/>
              <a:cs typeface="宋体" panose="02010600030101010101" pitchFamily="2" charset="-122"/>
            </a:endParaRPr>
          </a:p>
          <a:p>
            <a:pPr indent="279400"/>
            <a:r>
              <a:rPr lang="zh-CN" altLang="en-US" sz="1600" kern="0" dirty="0">
                <a:latin typeface="宋体" panose="02010600030101010101" pitchFamily="2" charset="-122"/>
                <a:ea typeface="宋体" panose="02010600030101010101" pitchFamily="2" charset="-122"/>
                <a:cs typeface="宋体" panose="02010600030101010101" pitchFamily="2" charset="-122"/>
              </a:rPr>
              <a:t>①</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en-US" altLang="zh-CN" sz="1600" kern="0" dirty="0">
                <a:latin typeface="宋体" panose="02010600030101010101" pitchFamily="2" charset="-122"/>
                <a:ea typeface="等线" panose="02010600030101010101" pitchFamily="2" charset="-122"/>
                <a:cs typeface="宋体" panose="02010600030101010101" pitchFamily="2" charset="-122"/>
              </a:rPr>
              <a:t>STUB</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版本只是将</a:t>
            </a:r>
            <a:r>
              <a:rPr lang="en-US" altLang="zh-CN" sz="1600" kern="0" dirty="0">
                <a:latin typeface="等线" panose="02010600030101010101" pitchFamily="2" charset="-122"/>
                <a:ea typeface="宋体" panose="02010600030101010101" pitchFamily="2" charset="-122"/>
                <a:cs typeface="宋体" panose="02010600030101010101" pitchFamily="2" charset="-122"/>
              </a:rPr>
              <a:t>Nachos</a:t>
            </a:r>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文件系统操作重新定义为运行</a:t>
            </a:r>
            <a:r>
              <a:rPr lang="en-US" altLang="zh-CN" sz="1600" kern="0" dirty="0">
                <a:latin typeface="等线" panose="02010600030101010101" pitchFamily="2" charset="-122"/>
                <a:ea typeface="宋体" panose="02010600030101010101" pitchFamily="2" charset="-122"/>
                <a:cs typeface="宋体" panose="02010600030101010101" pitchFamily="2" charset="-122"/>
              </a:rPr>
              <a:t>Nachos</a:t>
            </a:r>
            <a:r>
              <a:rPr lang="zh-CN" altLang="zh-CN" sz="1600" kern="0" dirty="0">
                <a:latin typeface="等线" panose="02010600030101010101" pitchFamily="2" charset="-122"/>
                <a:ea typeface="宋体" panose="02010600030101010101" pitchFamily="2" charset="-122"/>
                <a:cs typeface="宋体" panose="02010600030101010101" pitchFamily="2" charset="-122"/>
              </a:rPr>
              <a:t>仿真的机器上的本机</a:t>
            </a:r>
            <a:r>
              <a:rPr lang="en-US" altLang="zh-CN" sz="1600" kern="0" dirty="0">
                <a:latin typeface="等线" panose="02010600030101010101" pitchFamily="2" charset="-122"/>
                <a:ea typeface="宋体" panose="02010600030101010101" pitchFamily="2" charset="-122"/>
                <a:cs typeface="宋体" panose="02010600030101010101" pitchFamily="2" charset="-122"/>
              </a:rPr>
              <a:t>UNIX</a:t>
            </a:r>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文件系统上的操作。</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zh-CN" altLang="en-US" sz="1600" kern="0" dirty="0">
                <a:latin typeface="等线" panose="02010600030101010101" pitchFamily="2" charset="-122"/>
                <a:ea typeface="宋体" panose="02010600030101010101" pitchFamily="2" charset="-122"/>
                <a:cs typeface="宋体" panose="02010600030101010101" pitchFamily="2" charset="-122"/>
              </a:rPr>
              <a:t>②</a:t>
            </a:r>
            <a:r>
              <a:rPr lang="zh-CN" altLang="zh-CN" sz="1600" kern="0" dirty="0">
                <a:latin typeface="等线" panose="02010600030101010101" pitchFamily="2" charset="-122"/>
                <a:ea typeface="宋体" panose="02010600030101010101" pitchFamily="2" charset="-122"/>
                <a:cs typeface="宋体" panose="02010600030101010101" pitchFamily="2" charset="-122"/>
              </a:rPr>
              <a:t>另一个版本是一个“真正的”文件系统，建立在磁盘模拟器之上。 使用本机</a:t>
            </a:r>
            <a:r>
              <a:rPr lang="en-US" altLang="zh-CN" sz="1600" kern="0" dirty="0">
                <a:latin typeface="等线" panose="02010600030101010101" pitchFamily="2" charset="-122"/>
                <a:ea typeface="宋体" panose="02010600030101010101" pitchFamily="2" charset="-122"/>
                <a:cs typeface="宋体" panose="02010600030101010101" pitchFamily="2" charset="-122"/>
              </a:rPr>
              <a:t>UNIX</a:t>
            </a:r>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文件系统（在名为</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en-US" altLang="zh-CN" sz="1600" kern="0" dirty="0">
                <a:latin typeface="宋体" panose="02010600030101010101" pitchFamily="2" charset="-122"/>
                <a:ea typeface="等线" panose="02010600030101010101" pitchFamily="2" charset="-122"/>
                <a:cs typeface="宋体" panose="02010600030101010101" pitchFamily="2" charset="-122"/>
              </a:rPr>
              <a:t>DISK</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的文件中）模拟磁盘。</a:t>
            </a:r>
            <a:endParaRPr lang="en-US" altLang="zh-CN" sz="1600" kern="0" dirty="0">
              <a:latin typeface="等线" panose="02010600030101010101" pitchFamily="2" charset="-122"/>
              <a:ea typeface="宋体" panose="02010600030101010101" pitchFamily="2" charset="-122"/>
              <a:cs typeface="宋体" panose="02010600030101010101" pitchFamily="2" charset="-122"/>
            </a:endParaRPr>
          </a:p>
          <a:p>
            <a:pPr indent="279400"/>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zh-CN" altLang="zh-CN" sz="1600" kern="0" dirty="0">
                <a:latin typeface="等线" panose="02010600030101010101" pitchFamily="2" charset="-122"/>
                <a:ea typeface="宋体" panose="02010600030101010101" pitchFamily="2" charset="-122"/>
                <a:cs typeface="宋体" panose="02010600030101010101" pitchFamily="2" charset="-122"/>
              </a:rPr>
              <a:t>在实现中，文件系统中使用了两个关键数据结构。 有一个</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根</a:t>
            </a:r>
            <a:r>
              <a:rPr lang="en-US" altLang="zh-CN" sz="1600" kern="0" dirty="0">
                <a:latin typeface="宋体"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目录，列出了文件系统中的所有文件</a:t>
            </a:r>
            <a:r>
              <a:rPr lang="en-US" altLang="zh-CN" sz="1600" kern="0" dirty="0">
                <a:latin typeface="等线" panose="02010600030101010101" pitchFamily="2" charset="-122"/>
                <a:ea typeface="宋体" panose="02010600030101010101" pitchFamily="2" charset="-122"/>
                <a:cs typeface="宋体" panose="02010600030101010101" pitchFamily="2" charset="-122"/>
              </a:rPr>
              <a:t>; </a:t>
            </a:r>
            <a:r>
              <a:rPr lang="zh-CN" altLang="zh-CN" sz="1600" kern="0" dirty="0">
                <a:latin typeface="等线" panose="02010600030101010101" pitchFamily="2" charset="-122"/>
                <a:ea typeface="宋体" panose="02010600030101010101" pitchFamily="2" charset="-122"/>
                <a:cs typeface="宋体" panose="02010600030101010101" pitchFamily="2" charset="-122"/>
              </a:rPr>
              <a:t>与</a:t>
            </a:r>
            <a:r>
              <a:rPr lang="en-US" altLang="zh-CN" sz="1600" kern="0" dirty="0">
                <a:latin typeface="等线" panose="02010600030101010101" pitchFamily="2" charset="-122"/>
                <a:ea typeface="宋体" panose="02010600030101010101" pitchFamily="2" charset="-122"/>
                <a:cs typeface="宋体" panose="02010600030101010101" pitchFamily="2" charset="-122"/>
              </a:rPr>
              <a:t>UNIX</a:t>
            </a:r>
            <a:r>
              <a:rPr lang="zh-CN" altLang="zh-CN" sz="1600" kern="0" dirty="0">
                <a:latin typeface="等线" panose="02010600030101010101" pitchFamily="2" charset="-122"/>
                <a:ea typeface="宋体" panose="02010600030101010101" pitchFamily="2" charset="-122"/>
                <a:cs typeface="宋体" panose="02010600030101010101" pitchFamily="2" charset="-122"/>
              </a:rPr>
              <a:t>不同，基线系统不提供分层目录结构。 此外，还有一个用于分配磁盘扇区的位图。 根目录和位图本身都作为文件存储在</a:t>
            </a:r>
            <a:r>
              <a:rPr lang="en-US" altLang="zh-CN" sz="1600" kern="0" dirty="0">
                <a:latin typeface="等线" panose="02010600030101010101" pitchFamily="2" charset="-122"/>
                <a:ea typeface="宋体" panose="02010600030101010101" pitchFamily="2" charset="-122"/>
                <a:cs typeface="宋体" panose="02010600030101010101" pitchFamily="2" charset="-122"/>
              </a:rPr>
              <a:t>Nachos</a:t>
            </a:r>
            <a:r>
              <a:rPr lang="zh-CN" altLang="zh-CN" sz="1600" kern="0" dirty="0">
                <a:latin typeface="等线" panose="02010600030101010101" pitchFamily="2" charset="-122"/>
                <a:ea typeface="宋体" panose="02010600030101010101" pitchFamily="2" charset="-122"/>
                <a:cs typeface="宋体" panose="02010600030101010101" pitchFamily="2" charset="-122"/>
              </a:rPr>
              <a:t>文件系统</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3498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1A77B-E3E5-49FD-818B-103AC78817FE}"/>
              </a:ext>
            </a:extLst>
          </p:cNvPr>
          <p:cNvSpPr>
            <a:spLocks noGrp="1"/>
          </p:cNvSpPr>
          <p:nvPr>
            <p:ph type="title"/>
          </p:nvPr>
        </p:nvSpPr>
        <p:spPr/>
        <p:txBody>
          <a:bodyPr/>
          <a:lstStyle/>
          <a:p>
            <a:r>
              <a:rPr lang="zh-CN" altLang="en-US" dirty="0"/>
              <a:t>文件系统初始化的任务：</a:t>
            </a:r>
          </a:p>
        </p:txBody>
      </p:sp>
      <p:sp>
        <p:nvSpPr>
          <p:cNvPr id="3" name="内容占位符 2">
            <a:extLst>
              <a:ext uri="{FF2B5EF4-FFF2-40B4-BE49-F238E27FC236}">
                <a16:creationId xmlns:a16="http://schemas.microsoft.com/office/drawing/2014/main" id="{AC63A1AA-9977-4870-A65A-C1275977AEF9}"/>
              </a:ext>
            </a:extLst>
          </p:cNvPr>
          <p:cNvSpPr>
            <a:spLocks noGrp="1"/>
          </p:cNvSpPr>
          <p:nvPr>
            <p:ph idx="1"/>
          </p:nvPr>
        </p:nvSpPr>
        <p:spPr/>
        <p:txBody>
          <a:bodyPr/>
          <a:lstStyle/>
          <a:p>
            <a:r>
              <a:rPr lang="en-US" altLang="zh-CN" dirty="0"/>
              <a:t>Bool format</a:t>
            </a:r>
            <a:r>
              <a:rPr lang="zh-CN" altLang="en-US" dirty="0"/>
              <a:t>：</a:t>
            </a:r>
            <a:endParaRPr lang="en-US" altLang="zh-CN" dirty="0"/>
          </a:p>
          <a:p>
            <a:r>
              <a:rPr lang="zh-CN" altLang="en-US" dirty="0"/>
              <a:t>①</a:t>
            </a:r>
            <a:r>
              <a:rPr lang="en-US" altLang="zh-CN" dirty="0"/>
              <a:t>Format=true</a:t>
            </a:r>
            <a:r>
              <a:rPr lang="zh-CN" altLang="en-US" dirty="0"/>
              <a:t>时，要格式化文件系统，执行操作如下：</a:t>
            </a:r>
            <a:endParaRPr lang="en-US" altLang="zh-CN" dirty="0"/>
          </a:p>
          <a:p>
            <a:r>
              <a:rPr lang="en-US" altLang="zh-CN" dirty="0"/>
              <a:t>      1.</a:t>
            </a:r>
            <a:r>
              <a:rPr lang="zh-CN" altLang="en-US" dirty="0"/>
              <a:t>新建一个位图文件，将位图文件及其文件头分配一定的磁盘扇区，然后写入到磁盘的对应扇区</a:t>
            </a:r>
            <a:endParaRPr lang="en-US" altLang="zh-CN" dirty="0"/>
          </a:p>
          <a:p>
            <a:r>
              <a:rPr lang="en-US" altLang="zh-CN" dirty="0"/>
              <a:t>      2.</a:t>
            </a:r>
            <a:r>
              <a:rPr lang="zh-CN" altLang="en-US" dirty="0"/>
              <a:t>新建一个目录文件，将目录文件及其文件头分配到一定的磁盘扇区，然后写入到磁盘的对应扇区</a:t>
            </a:r>
            <a:endParaRPr lang="en-US" altLang="zh-CN" dirty="0"/>
          </a:p>
          <a:p>
            <a:r>
              <a:rPr lang="zh-CN" altLang="en-US" dirty="0"/>
              <a:t>②</a:t>
            </a:r>
            <a:r>
              <a:rPr lang="en-US" altLang="zh-CN" dirty="0"/>
              <a:t>Format=false</a:t>
            </a:r>
            <a:r>
              <a:rPr lang="zh-CN" altLang="en-US" dirty="0"/>
              <a:t>：</a:t>
            </a:r>
            <a:endParaRPr lang="en-US" altLang="zh-CN" dirty="0"/>
          </a:p>
          <a:p>
            <a:pPr lvl="1"/>
            <a:r>
              <a:rPr lang="zh-CN" altLang="en-US" dirty="0"/>
              <a:t>打开已有的位图文件和目录文件</a:t>
            </a:r>
            <a:endParaRPr lang="en-US" altLang="zh-CN" dirty="0"/>
          </a:p>
        </p:txBody>
      </p:sp>
      <p:sp>
        <p:nvSpPr>
          <p:cNvPr id="4" name="矩形 3">
            <a:extLst>
              <a:ext uri="{FF2B5EF4-FFF2-40B4-BE49-F238E27FC236}">
                <a16:creationId xmlns:a16="http://schemas.microsoft.com/office/drawing/2014/main" id="{DD9EB1B2-1D87-4A7C-99F9-54BE4DD0E20C}"/>
              </a:ext>
            </a:extLst>
          </p:cNvPr>
          <p:cNvSpPr/>
          <p:nvPr/>
        </p:nvSpPr>
        <p:spPr>
          <a:xfrm>
            <a:off x="5956379" y="816638"/>
            <a:ext cx="3993401" cy="369332"/>
          </a:xfrm>
          <a:prstGeom prst="rect">
            <a:avLst/>
          </a:prstGeom>
        </p:spPr>
        <p:txBody>
          <a:bodyPr wrap="none">
            <a:spAutoFit/>
          </a:bodyPr>
          <a:lstStyle/>
          <a:p>
            <a:r>
              <a:rPr lang="en-US" altLang="zh-CN" dirty="0" err="1"/>
              <a:t>fileSystem</a:t>
            </a:r>
            <a:r>
              <a:rPr lang="en-US" altLang="zh-CN" dirty="0"/>
              <a:t> = new </a:t>
            </a:r>
            <a:r>
              <a:rPr lang="en-US" altLang="zh-CN" dirty="0" err="1"/>
              <a:t>FileSystem</a:t>
            </a:r>
            <a:r>
              <a:rPr lang="en-US" altLang="zh-CN" dirty="0"/>
              <a:t>(format)</a:t>
            </a:r>
            <a:endParaRPr lang="zh-CN" altLang="en-US" dirty="0"/>
          </a:p>
        </p:txBody>
      </p:sp>
    </p:spTree>
    <p:extLst>
      <p:ext uri="{BB962C8B-B14F-4D97-AF65-F5344CB8AC3E}">
        <p14:creationId xmlns:p14="http://schemas.microsoft.com/office/powerpoint/2010/main" val="193713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1406491" y="238328"/>
            <a:ext cx="7572140" cy="539885"/>
          </a:xfrm>
        </p:spPr>
        <p:txBody>
          <a:bodyPr>
            <a:normAutofit/>
          </a:bodyPr>
          <a:lstStyle/>
          <a:p>
            <a:pPr algn="l"/>
            <a:r>
              <a:rPr lang="zh-CN" altLang="en-US" sz="2800" dirty="0"/>
              <a:t>变量声明</a:t>
            </a:r>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1484310" y="904673"/>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EA255A1C-AFD6-4419-961C-AA95C2EB7C2D}"/>
              </a:ext>
            </a:extLst>
          </p:cNvPr>
          <p:cNvPicPr>
            <a:picLocks noChangeAspect="1"/>
          </p:cNvPicPr>
          <p:nvPr/>
        </p:nvPicPr>
        <p:blipFill>
          <a:blip r:embed="rId2"/>
          <a:stretch>
            <a:fillRect/>
          </a:stretch>
        </p:blipFill>
        <p:spPr>
          <a:xfrm>
            <a:off x="1406491" y="1295637"/>
            <a:ext cx="6399555" cy="4398702"/>
          </a:xfrm>
          <a:prstGeom prst="rect">
            <a:avLst/>
          </a:prstGeom>
        </p:spPr>
      </p:pic>
    </p:spTree>
    <p:extLst>
      <p:ext uri="{BB962C8B-B14F-4D97-AF65-F5344CB8AC3E}">
        <p14:creationId xmlns:p14="http://schemas.microsoft.com/office/powerpoint/2010/main" val="1984163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ECC2F-1A0D-43FA-A328-5C1CA7723880}"/>
              </a:ext>
            </a:extLst>
          </p:cNvPr>
          <p:cNvSpPr>
            <a:spLocks noGrp="1"/>
          </p:cNvSpPr>
          <p:nvPr>
            <p:ph type="title"/>
          </p:nvPr>
        </p:nvSpPr>
        <p:spPr>
          <a:xfrm>
            <a:off x="526505" y="260808"/>
            <a:ext cx="8596668" cy="1320800"/>
          </a:xfrm>
        </p:spPr>
        <p:txBody>
          <a:bodyPr/>
          <a:lstStyle/>
          <a:p>
            <a:r>
              <a:rPr lang="zh-CN" altLang="en-US" dirty="0"/>
              <a:t>文件系统总览：</a:t>
            </a:r>
          </a:p>
        </p:txBody>
      </p:sp>
      <p:sp>
        <p:nvSpPr>
          <p:cNvPr id="5" name="文本框 4">
            <a:extLst>
              <a:ext uri="{FF2B5EF4-FFF2-40B4-BE49-F238E27FC236}">
                <a16:creationId xmlns:a16="http://schemas.microsoft.com/office/drawing/2014/main" id="{BECF14CD-A738-4597-A44E-E3E67D471C69}"/>
              </a:ext>
            </a:extLst>
          </p:cNvPr>
          <p:cNvSpPr txBox="1"/>
          <p:nvPr/>
        </p:nvSpPr>
        <p:spPr>
          <a:xfrm>
            <a:off x="391842" y="1953146"/>
            <a:ext cx="2117489" cy="646331"/>
          </a:xfrm>
          <a:prstGeom prst="rect">
            <a:avLst/>
          </a:prstGeom>
          <a:noFill/>
        </p:spPr>
        <p:txBody>
          <a:bodyPr wrap="square" rtlCol="0">
            <a:spAutoFit/>
          </a:bodyPr>
          <a:lstStyle/>
          <a:p>
            <a:r>
              <a:rPr lang="en-US" altLang="zh-CN" dirty="0" err="1"/>
              <a:t>Openfile</a:t>
            </a:r>
            <a:r>
              <a:rPr lang="zh-CN" altLang="en-US" dirty="0"/>
              <a:t>类比于</a:t>
            </a:r>
            <a:r>
              <a:rPr lang="en-US" altLang="zh-CN" dirty="0"/>
              <a:t>C++</a:t>
            </a:r>
            <a:r>
              <a:rPr lang="zh-CN" altLang="en-US" dirty="0"/>
              <a:t>中的</a:t>
            </a:r>
            <a:r>
              <a:rPr lang="en-US" altLang="zh-CN" dirty="0"/>
              <a:t>File</a:t>
            </a:r>
            <a:r>
              <a:rPr lang="zh-CN" altLang="en-US" dirty="0"/>
              <a:t>对象</a:t>
            </a:r>
          </a:p>
        </p:txBody>
      </p:sp>
      <p:sp>
        <p:nvSpPr>
          <p:cNvPr id="6" name="文本框 5">
            <a:extLst>
              <a:ext uri="{FF2B5EF4-FFF2-40B4-BE49-F238E27FC236}">
                <a16:creationId xmlns:a16="http://schemas.microsoft.com/office/drawing/2014/main" id="{91C54214-3002-4616-8EF8-B7074D338690}"/>
              </a:ext>
            </a:extLst>
          </p:cNvPr>
          <p:cNvSpPr txBox="1"/>
          <p:nvPr/>
        </p:nvSpPr>
        <p:spPr>
          <a:xfrm>
            <a:off x="391842" y="3058195"/>
            <a:ext cx="2334306" cy="1200329"/>
          </a:xfrm>
          <a:prstGeom prst="rect">
            <a:avLst/>
          </a:prstGeom>
          <a:noFill/>
        </p:spPr>
        <p:txBody>
          <a:bodyPr wrap="square" rtlCol="0">
            <a:spAutoFit/>
          </a:bodyPr>
          <a:lstStyle/>
          <a:p>
            <a:r>
              <a:rPr lang="zh-CN" altLang="en-US" dirty="0"/>
              <a:t>核心：将对文件某一位置的读写操作映射到对文件所在的某个扇区进行读写</a:t>
            </a:r>
          </a:p>
        </p:txBody>
      </p:sp>
      <p:pic>
        <p:nvPicPr>
          <p:cNvPr id="7" name="图片 6">
            <a:extLst>
              <a:ext uri="{FF2B5EF4-FFF2-40B4-BE49-F238E27FC236}">
                <a16:creationId xmlns:a16="http://schemas.microsoft.com/office/drawing/2014/main" id="{602F2F73-DCE7-4581-8813-9082323F867D}"/>
              </a:ext>
            </a:extLst>
          </p:cNvPr>
          <p:cNvPicPr>
            <a:picLocks noChangeAspect="1"/>
          </p:cNvPicPr>
          <p:nvPr/>
        </p:nvPicPr>
        <p:blipFill>
          <a:blip r:embed="rId2"/>
          <a:stretch>
            <a:fillRect/>
          </a:stretch>
        </p:blipFill>
        <p:spPr>
          <a:xfrm>
            <a:off x="2762055" y="860540"/>
            <a:ext cx="9038103" cy="5997460"/>
          </a:xfrm>
          <a:prstGeom prst="rect">
            <a:avLst/>
          </a:prstGeom>
        </p:spPr>
      </p:pic>
    </p:spTree>
    <p:extLst>
      <p:ext uri="{BB962C8B-B14F-4D97-AF65-F5344CB8AC3E}">
        <p14:creationId xmlns:p14="http://schemas.microsoft.com/office/powerpoint/2010/main" val="467321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pic>
        <p:nvPicPr>
          <p:cNvPr id="13" name="图片 12">
            <a:extLst>
              <a:ext uri="{FF2B5EF4-FFF2-40B4-BE49-F238E27FC236}">
                <a16:creationId xmlns:a16="http://schemas.microsoft.com/office/drawing/2014/main" id="{0108E151-B7AD-4BAD-B7A1-73D7E5BBD0E6}"/>
              </a:ext>
            </a:extLst>
          </p:cNvPr>
          <p:cNvPicPr/>
          <p:nvPr/>
        </p:nvPicPr>
        <p:blipFill>
          <a:blip r:embed="rId2"/>
          <a:stretch>
            <a:fillRect/>
          </a:stretch>
        </p:blipFill>
        <p:spPr>
          <a:xfrm>
            <a:off x="1140642" y="1709356"/>
            <a:ext cx="5434356" cy="2153278"/>
          </a:xfrm>
          <a:prstGeom prst="rect">
            <a:avLst/>
          </a:prstGeom>
        </p:spPr>
      </p:pic>
      <p:sp>
        <p:nvSpPr>
          <p:cNvPr id="14" name="文本框 13">
            <a:extLst>
              <a:ext uri="{FF2B5EF4-FFF2-40B4-BE49-F238E27FC236}">
                <a16:creationId xmlns:a16="http://schemas.microsoft.com/office/drawing/2014/main" id="{121A31C3-0A9B-453C-9D33-B7152E9519C6}"/>
              </a:ext>
            </a:extLst>
          </p:cNvPr>
          <p:cNvSpPr txBox="1"/>
          <p:nvPr/>
        </p:nvSpPr>
        <p:spPr>
          <a:xfrm>
            <a:off x="1066799" y="1180856"/>
            <a:ext cx="4864232" cy="369332"/>
          </a:xfrm>
          <a:prstGeom prst="rect">
            <a:avLst/>
          </a:prstGeom>
          <a:noFill/>
        </p:spPr>
        <p:txBody>
          <a:bodyPr wrap="square" rtlCol="0">
            <a:spAutoFit/>
          </a:bodyPr>
          <a:lstStyle/>
          <a:p>
            <a:r>
              <a:rPr lang="en-US" altLang="zh-CN" dirty="0"/>
              <a:t>1.1.</a:t>
            </a:r>
            <a:r>
              <a:rPr lang="zh-CN" altLang="en-US" dirty="0"/>
              <a:t>缺省定义的属性：</a:t>
            </a:r>
          </a:p>
        </p:txBody>
      </p:sp>
      <p:sp>
        <p:nvSpPr>
          <p:cNvPr id="2" name="矩形 1">
            <a:extLst>
              <a:ext uri="{FF2B5EF4-FFF2-40B4-BE49-F238E27FC236}">
                <a16:creationId xmlns:a16="http://schemas.microsoft.com/office/drawing/2014/main" id="{7C2E7407-0206-4CA1-8D4A-5D8D2091439B}"/>
              </a:ext>
            </a:extLst>
          </p:cNvPr>
          <p:cNvSpPr/>
          <p:nvPr/>
        </p:nvSpPr>
        <p:spPr>
          <a:xfrm>
            <a:off x="1066798" y="3938296"/>
            <a:ext cx="8501407" cy="671411"/>
          </a:xfrm>
          <a:prstGeom prst="rect">
            <a:avLst/>
          </a:prstGeom>
        </p:spPr>
        <p:txBody>
          <a:bodyPr wrap="square">
            <a:spAutoFit/>
          </a:bodyPr>
          <a:lstStyle/>
          <a:p>
            <a:r>
              <a:rPr lang="en-US" altLang="zh-CN" kern="0" dirty="0">
                <a:ea typeface="宋体" panose="02010600030101010101" pitchFamily="2" charset="-122"/>
                <a:cs typeface="宋体" panose="02010600030101010101" pitchFamily="2" charset="-122"/>
              </a:rPr>
              <a:t>       </a:t>
            </a:r>
            <a:r>
              <a:rPr lang="zh-CN" altLang="zh-CN" kern="0" dirty="0">
                <a:ea typeface="宋体" panose="02010600030101010101" pitchFamily="2" charset="-122"/>
                <a:cs typeface="宋体" panose="02010600030101010101" pitchFamily="2" charset="-122"/>
              </a:rPr>
              <a:t>前两个是包含自由扇区位图和文件目录的文件头的扇区。 这些文件头放在众所周知的扇区中，以便它们可以在启动时找到。分别为</a:t>
            </a:r>
            <a:r>
              <a:rPr lang="en-US" altLang="zh-CN" kern="0" dirty="0">
                <a:ea typeface="宋体" panose="02010600030101010101" pitchFamily="2" charset="-122"/>
                <a:cs typeface="宋体" panose="02010600030101010101" pitchFamily="2" charset="-122"/>
              </a:rPr>
              <a:t>0</a:t>
            </a:r>
            <a:r>
              <a:rPr lang="zh-CN" altLang="zh-CN" kern="0" dirty="0">
                <a:ea typeface="宋体" panose="02010600030101010101" pitchFamily="2" charset="-122"/>
                <a:cs typeface="宋体" panose="02010600030101010101" pitchFamily="2" charset="-122"/>
              </a:rPr>
              <a:t>号扇区和</a:t>
            </a:r>
            <a:r>
              <a:rPr lang="en-US" altLang="zh-CN" kern="0" dirty="0">
                <a:ea typeface="宋体" panose="02010600030101010101" pitchFamily="2" charset="-122"/>
                <a:cs typeface="宋体" panose="02010600030101010101" pitchFamily="2" charset="-122"/>
              </a:rPr>
              <a:t>1</a:t>
            </a:r>
            <a:r>
              <a:rPr lang="zh-CN" altLang="zh-CN" kern="0" dirty="0">
                <a:ea typeface="宋体" panose="02010600030101010101" pitchFamily="2" charset="-122"/>
                <a:cs typeface="宋体" panose="02010600030101010101" pitchFamily="2" charset="-122"/>
              </a:rPr>
              <a:t>号扇区。</a:t>
            </a:r>
            <a:endParaRPr lang="zh-CN" altLang="en-US" dirty="0"/>
          </a:p>
        </p:txBody>
      </p:sp>
      <p:sp>
        <p:nvSpPr>
          <p:cNvPr id="3" name="矩形 2">
            <a:extLst>
              <a:ext uri="{FF2B5EF4-FFF2-40B4-BE49-F238E27FC236}">
                <a16:creationId xmlns:a16="http://schemas.microsoft.com/office/drawing/2014/main" id="{B5C93B5F-D51B-41CC-BD84-C1C89EC48FE6}"/>
              </a:ext>
            </a:extLst>
          </p:cNvPr>
          <p:cNvSpPr/>
          <p:nvPr/>
        </p:nvSpPr>
        <p:spPr>
          <a:xfrm>
            <a:off x="1066797" y="4825478"/>
            <a:ext cx="8501407" cy="646331"/>
          </a:xfrm>
          <a:prstGeom prst="rect">
            <a:avLst/>
          </a:prstGeom>
        </p:spPr>
        <p:txBody>
          <a:bodyPr wrap="square">
            <a:spAutoFit/>
          </a:bodyPr>
          <a:lstStyle/>
          <a:p>
            <a:pPr indent="281940"/>
            <a:r>
              <a:rPr lang="en-US" altLang="zh-CN" kern="0" dirty="0">
                <a:latin typeface="等线" panose="02010600030101010101" pitchFamily="2" charset="-122"/>
                <a:ea typeface="宋体" panose="02010600030101010101" pitchFamily="2" charset="-122"/>
                <a:cs typeface="宋体" panose="02010600030101010101" pitchFamily="2" charset="-122"/>
              </a:rPr>
              <a:t>   </a:t>
            </a:r>
            <a:r>
              <a:rPr lang="zh-CN" altLang="zh-CN" kern="0" dirty="0">
                <a:latin typeface="等线" panose="02010600030101010101" pitchFamily="2" charset="-122"/>
                <a:ea typeface="宋体" panose="02010600030101010101" pitchFamily="2" charset="-122"/>
                <a:cs typeface="宋体" panose="02010600030101010101" pitchFamily="2" charset="-122"/>
              </a:rPr>
              <a:t>后三个是位图（扇区总数除以</a:t>
            </a:r>
            <a:r>
              <a:rPr lang="en-US" altLang="zh-CN" kern="0" dirty="0">
                <a:latin typeface="等线" panose="02010600030101010101" pitchFamily="2" charset="-122"/>
                <a:ea typeface="宋体" panose="02010600030101010101" pitchFamily="2" charset="-122"/>
                <a:cs typeface="宋体" panose="02010600030101010101" pitchFamily="2" charset="-122"/>
              </a:rPr>
              <a:t>8</a:t>
            </a:r>
            <a:r>
              <a:rPr lang="zh-CN" altLang="zh-CN" kern="0" dirty="0">
                <a:latin typeface="等线" panose="02010600030101010101" pitchFamily="2" charset="-122"/>
                <a:ea typeface="宋体" panose="02010600030101010101" pitchFamily="2" charset="-122"/>
                <a:cs typeface="宋体" panose="02010600030101010101" pitchFamily="2" charset="-122"/>
              </a:rPr>
              <a:t>，这样定义有助于将位图表示为整数数组）和目录的初始文件大小（单位是</a:t>
            </a:r>
            <a:r>
              <a:rPr lang="en-US" altLang="zh-CN" kern="0" dirty="0">
                <a:latin typeface="等线" panose="02010600030101010101" pitchFamily="2" charset="-122"/>
                <a:ea typeface="宋体" panose="02010600030101010101" pitchFamily="2" charset="-122"/>
                <a:cs typeface="宋体" panose="02010600030101010101" pitchFamily="2" charset="-122"/>
              </a:rPr>
              <a:t>byte</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en-US" altLang="zh-CN" kern="0" dirty="0" err="1">
                <a:latin typeface="等线" panose="02010600030101010101" pitchFamily="2" charset="-122"/>
                <a:ea typeface="宋体" panose="02010600030101010101" pitchFamily="2" charset="-122"/>
                <a:cs typeface="宋体" panose="02010600030101010101" pitchFamily="2" charset="-122"/>
              </a:rPr>
              <a:t>BitsInByte</a:t>
            </a:r>
            <a:r>
              <a:rPr lang="zh-CN" altLang="zh-CN" kern="0" dirty="0">
                <a:latin typeface="等线" panose="02010600030101010101" pitchFamily="2" charset="-122"/>
                <a:ea typeface="宋体" panose="02010600030101010101" pitchFamily="2" charset="-122"/>
                <a:cs typeface="宋体" panose="02010600030101010101" pitchFamily="2" charset="-122"/>
              </a:rPr>
              <a:t>初始设置为</a:t>
            </a:r>
            <a:r>
              <a:rPr lang="en-US" altLang="zh-CN" kern="0" dirty="0">
                <a:latin typeface="等线" panose="02010600030101010101" pitchFamily="2" charset="-122"/>
                <a:ea typeface="宋体" panose="02010600030101010101" pitchFamily="2" charset="-122"/>
                <a:cs typeface="宋体" panose="02010600030101010101" pitchFamily="2" charset="-122"/>
              </a:rPr>
              <a:t>8</a:t>
            </a:r>
            <a:r>
              <a:rPr lang="zh-CN" altLang="zh-CN" kern="0" dirty="0">
                <a:latin typeface="等线" panose="02010600030101010101" pitchFamily="2" charset="-122"/>
                <a:ea typeface="宋体" panose="02010600030101010101" pitchFamily="2" charset="-122"/>
                <a:cs typeface="宋体" panose="02010600030101010101" pitchFamily="2" charset="-122"/>
              </a:rPr>
              <a:t>）</a:t>
            </a:r>
            <a:r>
              <a:rPr lang="en-US" altLang="zh-CN" kern="0" dirty="0">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9039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586031" y="1070024"/>
            <a:ext cx="9698612" cy="369332"/>
          </a:xfrm>
          <a:prstGeom prst="rect">
            <a:avLst/>
          </a:prstGeom>
          <a:noFill/>
        </p:spPr>
        <p:txBody>
          <a:bodyPr wrap="square" rtlCol="0">
            <a:spAutoFit/>
          </a:bodyPr>
          <a:lstStyle/>
          <a:p>
            <a:r>
              <a:rPr lang="en-US" altLang="zh-CN" dirty="0"/>
              <a:t>1.2.</a:t>
            </a:r>
            <a:r>
              <a:rPr lang="zh-CN" altLang="en-US" dirty="0"/>
              <a:t>位图</a:t>
            </a:r>
            <a:r>
              <a:rPr lang="en-US" altLang="zh-CN" dirty="0" err="1"/>
              <a:t>BitMap</a:t>
            </a:r>
            <a:r>
              <a:rPr lang="zh-CN" altLang="en-US" dirty="0"/>
              <a:t>：是一个</a:t>
            </a:r>
            <a:r>
              <a:rPr lang="en-US" altLang="zh-CN" dirty="0"/>
              <a:t>int</a:t>
            </a:r>
            <a:r>
              <a:rPr lang="zh-CN" altLang="en-US" dirty="0"/>
              <a:t>类型的数组，每一个扇区都对应位图中的某一位，用于空闲块管理</a:t>
            </a:r>
          </a:p>
        </p:txBody>
      </p:sp>
      <p:pic>
        <p:nvPicPr>
          <p:cNvPr id="7" name="图片 6">
            <a:extLst>
              <a:ext uri="{FF2B5EF4-FFF2-40B4-BE49-F238E27FC236}">
                <a16:creationId xmlns:a16="http://schemas.microsoft.com/office/drawing/2014/main" id="{565CCC75-27F5-4297-A9D8-5C72E6E820AF}"/>
              </a:ext>
            </a:extLst>
          </p:cNvPr>
          <p:cNvPicPr/>
          <p:nvPr/>
        </p:nvPicPr>
        <p:blipFill>
          <a:blip r:embed="rId2"/>
          <a:stretch>
            <a:fillRect/>
          </a:stretch>
        </p:blipFill>
        <p:spPr>
          <a:xfrm>
            <a:off x="1652911" y="2042988"/>
            <a:ext cx="5106107" cy="1059400"/>
          </a:xfrm>
          <a:prstGeom prst="rect">
            <a:avLst/>
          </a:prstGeom>
        </p:spPr>
      </p:pic>
      <p:sp>
        <p:nvSpPr>
          <p:cNvPr id="8" name="文本框 7">
            <a:extLst>
              <a:ext uri="{FF2B5EF4-FFF2-40B4-BE49-F238E27FC236}">
                <a16:creationId xmlns:a16="http://schemas.microsoft.com/office/drawing/2014/main" id="{BC9C742C-7898-4F39-A9B8-D07956F25412}"/>
              </a:ext>
            </a:extLst>
          </p:cNvPr>
          <p:cNvSpPr txBox="1"/>
          <p:nvPr/>
        </p:nvSpPr>
        <p:spPr>
          <a:xfrm>
            <a:off x="1162718" y="1587349"/>
            <a:ext cx="4864232" cy="369332"/>
          </a:xfrm>
          <a:prstGeom prst="rect">
            <a:avLst/>
          </a:prstGeom>
          <a:noFill/>
        </p:spPr>
        <p:txBody>
          <a:bodyPr wrap="square" rtlCol="0">
            <a:spAutoFit/>
          </a:bodyPr>
          <a:lstStyle/>
          <a:p>
            <a:r>
              <a:rPr lang="zh-CN" altLang="en-US" dirty="0"/>
              <a:t>位图的类结构：</a:t>
            </a:r>
          </a:p>
        </p:txBody>
      </p:sp>
      <p:sp>
        <p:nvSpPr>
          <p:cNvPr id="5" name="矩形 4">
            <a:extLst>
              <a:ext uri="{FF2B5EF4-FFF2-40B4-BE49-F238E27FC236}">
                <a16:creationId xmlns:a16="http://schemas.microsoft.com/office/drawing/2014/main" id="{1CB4EB92-480D-498E-8E8A-958995FD0551}"/>
              </a:ext>
            </a:extLst>
          </p:cNvPr>
          <p:cNvSpPr/>
          <p:nvPr/>
        </p:nvSpPr>
        <p:spPr>
          <a:xfrm>
            <a:off x="1162718" y="3188695"/>
            <a:ext cx="8768460" cy="276999"/>
          </a:xfrm>
          <a:prstGeom prst="rect">
            <a:avLst/>
          </a:prstGeom>
        </p:spPr>
        <p:txBody>
          <a:bodyPr wrap="square">
            <a:spAutoFit/>
          </a:bodyPr>
          <a:lstStyle/>
          <a:p>
            <a:r>
              <a:rPr lang="zh-CN" altLang="zh-CN" sz="1200" kern="0" dirty="0">
                <a:ea typeface="宋体" panose="02010600030101010101" pitchFamily="2" charset="-122"/>
                <a:cs typeface="宋体" panose="02010600030101010101" pitchFamily="2" charset="-122"/>
              </a:rPr>
              <a:t>其中，第二个是位图存储的字数（</a:t>
            </a:r>
            <a:r>
              <a:rPr lang="zh-CN" altLang="en-US" sz="1200" kern="0" dirty="0">
                <a:ea typeface="宋体" panose="02010600030101010101" pitchFamily="2" charset="-122"/>
                <a:cs typeface="宋体" panose="02010600030101010101" pitchFamily="2" charset="-122"/>
              </a:rPr>
              <a:t>即</a:t>
            </a:r>
            <a:r>
              <a:rPr lang="en-US" altLang="zh-CN" sz="1200" kern="0" dirty="0">
                <a:ea typeface="宋体" panose="02010600030101010101" pitchFamily="2" charset="-122"/>
                <a:cs typeface="宋体" panose="02010600030101010101" pitchFamily="2" charset="-122"/>
              </a:rPr>
              <a:t>32</a:t>
            </a:r>
            <a:r>
              <a:rPr lang="zh-CN" altLang="en-US" sz="1200" kern="0" dirty="0">
                <a:ea typeface="宋体" panose="02010600030101010101" pitchFamily="2" charset="-122"/>
                <a:cs typeface="宋体" panose="02010600030101010101" pitchFamily="2" charset="-122"/>
              </a:rPr>
              <a:t>位为一个字，</a:t>
            </a:r>
            <a:r>
              <a:rPr lang="zh-CN" altLang="zh-CN" sz="1200" kern="0" dirty="0">
                <a:ea typeface="宋体" panose="02010600030101010101" pitchFamily="2" charset="-122"/>
                <a:cs typeface="宋体" panose="02010600030101010101" pitchFamily="2" charset="-122"/>
              </a:rPr>
              <a:t>如果</a:t>
            </a:r>
            <a:r>
              <a:rPr lang="en-US" altLang="zh-CN" sz="1200" kern="0" dirty="0" err="1">
                <a:ea typeface="宋体" panose="02010600030101010101" pitchFamily="2" charset="-122"/>
                <a:cs typeface="宋体" panose="02010600030101010101" pitchFamily="2" charset="-122"/>
              </a:rPr>
              <a:t>numBits</a:t>
            </a:r>
            <a:r>
              <a:rPr lang="zh-CN" altLang="zh-CN" sz="1200" kern="0" dirty="0">
                <a:ea typeface="宋体" panose="02010600030101010101" pitchFamily="2" charset="-122"/>
                <a:cs typeface="宋体" panose="02010600030101010101" pitchFamily="2" charset="-122"/>
              </a:rPr>
              <a:t>不是字中位数的倍数，则向上舍入）</a:t>
            </a:r>
            <a:endParaRPr lang="zh-CN" altLang="en-US" sz="1200" dirty="0"/>
          </a:p>
        </p:txBody>
      </p:sp>
      <p:pic>
        <p:nvPicPr>
          <p:cNvPr id="10" name="图片 9">
            <a:extLst>
              <a:ext uri="{FF2B5EF4-FFF2-40B4-BE49-F238E27FC236}">
                <a16:creationId xmlns:a16="http://schemas.microsoft.com/office/drawing/2014/main" id="{4A660C13-5B01-4086-B1FC-C2B147BD2902}"/>
              </a:ext>
            </a:extLst>
          </p:cNvPr>
          <p:cNvPicPr/>
          <p:nvPr/>
        </p:nvPicPr>
        <p:blipFill>
          <a:blip r:embed="rId3"/>
          <a:stretch>
            <a:fillRect/>
          </a:stretch>
        </p:blipFill>
        <p:spPr>
          <a:xfrm>
            <a:off x="1337319" y="4069904"/>
            <a:ext cx="4515027" cy="1661124"/>
          </a:xfrm>
          <a:prstGeom prst="rect">
            <a:avLst/>
          </a:prstGeom>
        </p:spPr>
      </p:pic>
      <p:sp>
        <p:nvSpPr>
          <p:cNvPr id="11" name="文本框 10">
            <a:extLst>
              <a:ext uri="{FF2B5EF4-FFF2-40B4-BE49-F238E27FC236}">
                <a16:creationId xmlns:a16="http://schemas.microsoft.com/office/drawing/2014/main" id="{44BBC371-35FC-4902-848E-F60354D40C2B}"/>
              </a:ext>
            </a:extLst>
          </p:cNvPr>
          <p:cNvSpPr txBox="1"/>
          <p:nvPr/>
        </p:nvSpPr>
        <p:spPr>
          <a:xfrm>
            <a:off x="1162717" y="3583133"/>
            <a:ext cx="4864232" cy="369332"/>
          </a:xfrm>
          <a:prstGeom prst="rect">
            <a:avLst/>
          </a:prstGeom>
          <a:noFill/>
        </p:spPr>
        <p:txBody>
          <a:bodyPr wrap="square" rtlCol="0">
            <a:spAutoFit/>
          </a:bodyPr>
          <a:lstStyle/>
          <a:p>
            <a:r>
              <a:rPr lang="zh-CN" altLang="en-US" dirty="0"/>
              <a:t>位图初始化函数：</a:t>
            </a:r>
          </a:p>
        </p:txBody>
      </p:sp>
      <p:sp>
        <p:nvSpPr>
          <p:cNvPr id="6" name="矩形 5">
            <a:extLst>
              <a:ext uri="{FF2B5EF4-FFF2-40B4-BE49-F238E27FC236}">
                <a16:creationId xmlns:a16="http://schemas.microsoft.com/office/drawing/2014/main" id="{589D789A-8C5F-4B9C-ABB0-13B4B075B969}"/>
              </a:ext>
            </a:extLst>
          </p:cNvPr>
          <p:cNvSpPr/>
          <p:nvPr/>
        </p:nvSpPr>
        <p:spPr>
          <a:xfrm>
            <a:off x="1337319" y="5876137"/>
            <a:ext cx="8296875" cy="584775"/>
          </a:xfrm>
          <a:prstGeom prst="rect">
            <a:avLst/>
          </a:prstGeom>
        </p:spPr>
        <p:txBody>
          <a:bodyPr wrap="square">
            <a:spAutoFit/>
          </a:bodyPr>
          <a:lstStyle/>
          <a:p>
            <a:r>
              <a:rPr lang="en-US" altLang="zh-CN" sz="1200" kern="0" dirty="0">
                <a:latin typeface="宋体" panose="02010600030101010101" pitchFamily="2" charset="-122"/>
                <a:ea typeface="等线" panose="02010600030101010101" pitchFamily="2" charset="-122"/>
                <a:cs typeface="宋体" panose="02010600030101010101" pitchFamily="2" charset="-122"/>
              </a:rPr>
              <a:t>    </a:t>
            </a:r>
            <a:r>
              <a:rPr lang="en-US" altLang="zh-CN" sz="1600" kern="0" dirty="0" err="1">
                <a:latin typeface="宋体" panose="02010600030101010101" pitchFamily="2" charset="-122"/>
                <a:ea typeface="等线" panose="02010600030101010101" pitchFamily="2" charset="-122"/>
                <a:cs typeface="宋体" panose="02010600030101010101" pitchFamily="2" charset="-122"/>
              </a:rPr>
              <a:t>numBits</a:t>
            </a:r>
            <a:r>
              <a:rPr lang="zh-CN" altLang="zh-CN" sz="1600" kern="0" dirty="0">
                <a:latin typeface="等线" panose="02010600030101010101" pitchFamily="2" charset="-122"/>
                <a:ea typeface="宋体" panose="02010600030101010101" pitchFamily="2" charset="-122"/>
                <a:cs typeface="宋体" panose="02010600030101010101" pitchFamily="2" charset="-122"/>
              </a:rPr>
              <a:t>设置为位图的总位数，</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divRoundUp</a:t>
            </a:r>
            <a:r>
              <a:rPr lang="zh-CN" altLang="zh-CN" sz="1600" kern="0" dirty="0">
                <a:latin typeface="等线" panose="02010600030101010101" pitchFamily="2" charset="-122"/>
                <a:ea typeface="宋体" panose="02010600030101010101" pitchFamily="2" charset="-122"/>
                <a:cs typeface="宋体" panose="02010600030101010101" pitchFamily="2" charset="-122"/>
              </a:rPr>
              <a:t>表示向上取整。</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BitsInWord</a:t>
            </a:r>
            <a:r>
              <a:rPr lang="zh-CN" altLang="zh-CN" sz="1600" kern="0" dirty="0">
                <a:latin typeface="等线" panose="02010600030101010101" pitchFamily="2" charset="-122"/>
                <a:ea typeface="宋体" panose="02010600030101010101" pitchFamily="2" charset="-122"/>
                <a:cs typeface="宋体" panose="02010600030101010101" pitchFamily="2" charset="-122"/>
              </a:rPr>
              <a:t>初始化为</a:t>
            </a:r>
            <a:r>
              <a:rPr lang="en-US" altLang="zh-CN" sz="1600" kern="0" dirty="0">
                <a:latin typeface="等线" panose="02010600030101010101" pitchFamily="2" charset="-122"/>
                <a:ea typeface="宋体" panose="02010600030101010101" pitchFamily="2" charset="-122"/>
                <a:cs typeface="宋体" panose="02010600030101010101" pitchFamily="2" charset="-122"/>
              </a:rPr>
              <a:t>32</a:t>
            </a:r>
            <a:r>
              <a:rPr lang="zh-CN" altLang="zh-CN" sz="1600" kern="0" dirty="0">
                <a:latin typeface="等线" panose="02010600030101010101" pitchFamily="2" charset="-122"/>
                <a:ea typeface="宋体" panose="02010600030101010101" pitchFamily="2" charset="-122"/>
                <a:cs typeface="宋体" panose="02010600030101010101" pitchFamily="2" charset="-122"/>
              </a:rPr>
              <a:t>。这样可以使用</a:t>
            </a:r>
            <a:r>
              <a:rPr lang="en-US" altLang="zh-CN" sz="1600" kern="0" dirty="0">
                <a:latin typeface="等线" panose="02010600030101010101" pitchFamily="2" charset="-122"/>
                <a:ea typeface="宋体" panose="02010600030101010101" pitchFamily="2" charset="-122"/>
                <a:cs typeface="宋体" panose="02010600030101010101" pitchFamily="2" charset="-122"/>
              </a:rPr>
              <a:t>int</a:t>
            </a:r>
            <a:r>
              <a:rPr lang="zh-CN" altLang="zh-CN" sz="1600" kern="0" dirty="0">
                <a:latin typeface="等线" panose="02010600030101010101" pitchFamily="2" charset="-122"/>
                <a:ea typeface="宋体" panose="02010600030101010101" pitchFamily="2" charset="-122"/>
                <a:cs typeface="宋体" panose="02010600030101010101" pitchFamily="2" charset="-122"/>
              </a:rPr>
              <a:t>管理位图</a:t>
            </a:r>
            <a:r>
              <a:rPr lang="zh-CN" altLang="en-US" sz="1600" kern="0" dirty="0">
                <a:latin typeface="等线" panose="02010600030101010101" pitchFamily="2" charset="-122"/>
                <a:ea typeface="宋体" panose="02010600030101010101" pitchFamily="2" charset="-122"/>
                <a:cs typeface="宋体" panose="02010600030101010101" pitchFamily="2" charset="-122"/>
              </a:rPr>
              <a:t>数组</a:t>
            </a:r>
            <a:r>
              <a:rPr lang="zh-CN"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en-US" sz="1600" kern="0" dirty="0">
                <a:latin typeface="等线" panose="02010600030101010101" pitchFamily="2" charset="-122"/>
                <a:ea typeface="宋体" panose="02010600030101010101" pitchFamily="2" charset="-122"/>
                <a:cs typeface="宋体" panose="02010600030101010101" pitchFamily="2" charset="-122"/>
              </a:rPr>
              <a:t>使用方便</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3432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1066798" y="1180856"/>
            <a:ext cx="7351337" cy="369332"/>
          </a:xfrm>
          <a:prstGeom prst="rect">
            <a:avLst/>
          </a:prstGeom>
          <a:noFill/>
        </p:spPr>
        <p:txBody>
          <a:bodyPr wrap="square" rtlCol="0">
            <a:spAutoFit/>
          </a:bodyPr>
          <a:lstStyle/>
          <a:p>
            <a:r>
              <a:rPr lang="en-US" altLang="zh-CN" dirty="0"/>
              <a:t>1.2.</a:t>
            </a:r>
            <a:r>
              <a:rPr lang="zh-CN" altLang="en-US" dirty="0"/>
              <a:t>位图</a:t>
            </a:r>
            <a:r>
              <a:rPr lang="en-US" altLang="zh-CN" dirty="0" err="1"/>
              <a:t>BitMap</a:t>
            </a:r>
            <a:r>
              <a:rPr lang="zh-CN" altLang="en-US" dirty="0"/>
              <a:t>：每一个扇区都对应位图中的某一位，用于空闲块管理</a:t>
            </a:r>
          </a:p>
        </p:txBody>
      </p:sp>
      <p:pic>
        <p:nvPicPr>
          <p:cNvPr id="12" name="图片 11">
            <a:extLst>
              <a:ext uri="{FF2B5EF4-FFF2-40B4-BE49-F238E27FC236}">
                <a16:creationId xmlns:a16="http://schemas.microsoft.com/office/drawing/2014/main" id="{9B80D3BC-0EF5-4F8B-9D71-27242288B945}"/>
              </a:ext>
            </a:extLst>
          </p:cNvPr>
          <p:cNvPicPr/>
          <p:nvPr/>
        </p:nvPicPr>
        <p:blipFill>
          <a:blip r:embed="rId2"/>
          <a:stretch>
            <a:fillRect/>
          </a:stretch>
        </p:blipFill>
        <p:spPr>
          <a:xfrm>
            <a:off x="1347208" y="1982666"/>
            <a:ext cx="3969510" cy="1149169"/>
          </a:xfrm>
          <a:prstGeom prst="rect">
            <a:avLst/>
          </a:prstGeom>
        </p:spPr>
      </p:pic>
      <p:sp>
        <p:nvSpPr>
          <p:cNvPr id="13" name="文本框 12">
            <a:extLst>
              <a:ext uri="{FF2B5EF4-FFF2-40B4-BE49-F238E27FC236}">
                <a16:creationId xmlns:a16="http://schemas.microsoft.com/office/drawing/2014/main" id="{852AEC2E-5C36-4F5C-8D22-9CFE527709B6}"/>
              </a:ext>
            </a:extLst>
          </p:cNvPr>
          <p:cNvSpPr txBox="1"/>
          <p:nvPr/>
        </p:nvSpPr>
        <p:spPr>
          <a:xfrm>
            <a:off x="549976" y="1613372"/>
            <a:ext cx="6623822" cy="369332"/>
          </a:xfrm>
          <a:prstGeom prst="rect">
            <a:avLst/>
          </a:prstGeom>
          <a:noFill/>
        </p:spPr>
        <p:txBody>
          <a:bodyPr wrap="square" rtlCol="0">
            <a:spAutoFit/>
          </a:bodyPr>
          <a:lstStyle/>
          <a:p>
            <a:r>
              <a:rPr lang="en-US" altLang="zh-CN" dirty="0"/>
              <a:t>Mark(int which)</a:t>
            </a:r>
            <a:r>
              <a:rPr lang="zh-CN" altLang="en-US" dirty="0"/>
              <a:t>函数：将位图的第</a:t>
            </a:r>
            <a:r>
              <a:rPr lang="en-US" altLang="zh-CN" dirty="0"/>
              <a:t>which</a:t>
            </a:r>
            <a:r>
              <a:rPr lang="zh-CN" altLang="en-US" dirty="0"/>
              <a:t>位设置为</a:t>
            </a:r>
            <a:r>
              <a:rPr lang="en-US" altLang="zh-CN" dirty="0"/>
              <a:t>1</a:t>
            </a:r>
            <a:endParaRPr lang="zh-CN" altLang="en-US" dirty="0"/>
          </a:p>
        </p:txBody>
      </p:sp>
      <p:sp>
        <p:nvSpPr>
          <p:cNvPr id="15" name="文本框 14">
            <a:extLst>
              <a:ext uri="{FF2B5EF4-FFF2-40B4-BE49-F238E27FC236}">
                <a16:creationId xmlns:a16="http://schemas.microsoft.com/office/drawing/2014/main" id="{F9A62F0F-A169-4665-ACB3-30E0230ABCD7}"/>
              </a:ext>
            </a:extLst>
          </p:cNvPr>
          <p:cNvSpPr txBox="1"/>
          <p:nvPr/>
        </p:nvSpPr>
        <p:spPr>
          <a:xfrm>
            <a:off x="549976" y="3473157"/>
            <a:ext cx="7491088" cy="369332"/>
          </a:xfrm>
          <a:prstGeom prst="rect">
            <a:avLst/>
          </a:prstGeom>
          <a:noFill/>
        </p:spPr>
        <p:txBody>
          <a:bodyPr wrap="square" rtlCol="0">
            <a:spAutoFit/>
          </a:bodyPr>
          <a:lstStyle/>
          <a:p>
            <a:r>
              <a:rPr lang="en-US" altLang="zh-CN" dirty="0" err="1"/>
              <a:t>WriteBack</a:t>
            </a:r>
            <a:r>
              <a:rPr lang="zh-CN" altLang="en-US" dirty="0"/>
              <a:t>（</a:t>
            </a:r>
            <a:r>
              <a:rPr lang="en-US" altLang="zh-CN" dirty="0" err="1"/>
              <a:t>OpenFile</a:t>
            </a:r>
            <a:r>
              <a:rPr lang="en-US" altLang="zh-CN" dirty="0"/>
              <a:t> *file</a:t>
            </a:r>
            <a:r>
              <a:rPr lang="zh-CN" altLang="en-US" dirty="0"/>
              <a:t>）函数：将位图写入到文件</a:t>
            </a:r>
            <a:r>
              <a:rPr lang="en-US" altLang="zh-CN" dirty="0"/>
              <a:t>file</a:t>
            </a:r>
            <a:r>
              <a:rPr lang="zh-CN" altLang="en-US" dirty="0"/>
              <a:t>中（后面再讲）</a:t>
            </a:r>
          </a:p>
        </p:txBody>
      </p:sp>
      <p:pic>
        <p:nvPicPr>
          <p:cNvPr id="16" name="图片 15">
            <a:extLst>
              <a:ext uri="{FF2B5EF4-FFF2-40B4-BE49-F238E27FC236}">
                <a16:creationId xmlns:a16="http://schemas.microsoft.com/office/drawing/2014/main" id="{CF012867-F1E9-4B89-B2A7-997E0CC47A13}"/>
              </a:ext>
            </a:extLst>
          </p:cNvPr>
          <p:cNvPicPr/>
          <p:nvPr/>
        </p:nvPicPr>
        <p:blipFill>
          <a:blip r:embed="rId3"/>
          <a:stretch>
            <a:fillRect/>
          </a:stretch>
        </p:blipFill>
        <p:spPr>
          <a:xfrm>
            <a:off x="1066798" y="4112010"/>
            <a:ext cx="5268014" cy="1053879"/>
          </a:xfrm>
          <a:prstGeom prst="rect">
            <a:avLst/>
          </a:prstGeom>
        </p:spPr>
      </p:pic>
    </p:spTree>
    <p:extLst>
      <p:ext uri="{BB962C8B-B14F-4D97-AF65-F5344CB8AC3E}">
        <p14:creationId xmlns:p14="http://schemas.microsoft.com/office/powerpoint/2010/main" val="3007600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1066798" y="1180856"/>
            <a:ext cx="7351337" cy="369332"/>
          </a:xfrm>
          <a:prstGeom prst="rect">
            <a:avLst/>
          </a:prstGeom>
          <a:noFill/>
        </p:spPr>
        <p:txBody>
          <a:bodyPr wrap="square" rtlCol="0">
            <a:spAutoFit/>
          </a:bodyPr>
          <a:lstStyle/>
          <a:p>
            <a:r>
              <a:rPr lang="en-US" altLang="zh-CN" dirty="0"/>
              <a:t>1.3.</a:t>
            </a:r>
            <a:r>
              <a:rPr lang="zh-CN" altLang="en-US" dirty="0"/>
              <a:t>目录</a:t>
            </a:r>
            <a:r>
              <a:rPr lang="en-US" altLang="zh-CN" dirty="0"/>
              <a:t>Directory</a:t>
            </a:r>
            <a:r>
              <a:rPr lang="zh-CN" altLang="en-US" dirty="0"/>
              <a:t>：</a:t>
            </a:r>
          </a:p>
        </p:txBody>
      </p:sp>
      <p:sp>
        <p:nvSpPr>
          <p:cNvPr id="8" name="文本框 7">
            <a:extLst>
              <a:ext uri="{FF2B5EF4-FFF2-40B4-BE49-F238E27FC236}">
                <a16:creationId xmlns:a16="http://schemas.microsoft.com/office/drawing/2014/main" id="{BC9C742C-7898-4F39-A9B8-D07956F25412}"/>
              </a:ext>
            </a:extLst>
          </p:cNvPr>
          <p:cNvSpPr txBox="1"/>
          <p:nvPr/>
        </p:nvSpPr>
        <p:spPr>
          <a:xfrm>
            <a:off x="1162718" y="1587349"/>
            <a:ext cx="4864232" cy="369332"/>
          </a:xfrm>
          <a:prstGeom prst="rect">
            <a:avLst/>
          </a:prstGeom>
          <a:noFill/>
        </p:spPr>
        <p:txBody>
          <a:bodyPr wrap="square" rtlCol="0">
            <a:spAutoFit/>
          </a:bodyPr>
          <a:lstStyle/>
          <a:p>
            <a:r>
              <a:rPr lang="zh-CN" altLang="en-US" dirty="0"/>
              <a:t>目录中单个元素的结构：</a:t>
            </a:r>
          </a:p>
        </p:txBody>
      </p:sp>
      <p:sp>
        <p:nvSpPr>
          <p:cNvPr id="11" name="文本框 10">
            <a:extLst>
              <a:ext uri="{FF2B5EF4-FFF2-40B4-BE49-F238E27FC236}">
                <a16:creationId xmlns:a16="http://schemas.microsoft.com/office/drawing/2014/main" id="{44BBC371-35FC-4902-848E-F60354D40C2B}"/>
              </a:ext>
            </a:extLst>
          </p:cNvPr>
          <p:cNvSpPr txBox="1"/>
          <p:nvPr/>
        </p:nvSpPr>
        <p:spPr>
          <a:xfrm>
            <a:off x="1310325" y="3511273"/>
            <a:ext cx="4864232" cy="369332"/>
          </a:xfrm>
          <a:prstGeom prst="rect">
            <a:avLst/>
          </a:prstGeom>
          <a:noFill/>
        </p:spPr>
        <p:txBody>
          <a:bodyPr wrap="square" rtlCol="0">
            <a:spAutoFit/>
          </a:bodyPr>
          <a:lstStyle/>
          <a:p>
            <a:r>
              <a:rPr lang="zh-CN" altLang="en-US" dirty="0"/>
              <a:t>目录数据结构：</a:t>
            </a:r>
          </a:p>
        </p:txBody>
      </p:sp>
      <p:pic>
        <p:nvPicPr>
          <p:cNvPr id="15" name="图片 14">
            <a:extLst>
              <a:ext uri="{FF2B5EF4-FFF2-40B4-BE49-F238E27FC236}">
                <a16:creationId xmlns:a16="http://schemas.microsoft.com/office/drawing/2014/main" id="{EA912FE4-9AFA-4FD2-A1B8-40F693D890D6}"/>
              </a:ext>
            </a:extLst>
          </p:cNvPr>
          <p:cNvPicPr/>
          <p:nvPr/>
        </p:nvPicPr>
        <p:blipFill>
          <a:blip r:embed="rId2"/>
          <a:stretch>
            <a:fillRect/>
          </a:stretch>
        </p:blipFill>
        <p:spPr>
          <a:xfrm>
            <a:off x="1310325" y="2058757"/>
            <a:ext cx="4935560" cy="1300758"/>
          </a:xfrm>
          <a:prstGeom prst="rect">
            <a:avLst/>
          </a:prstGeom>
        </p:spPr>
      </p:pic>
      <p:pic>
        <p:nvPicPr>
          <p:cNvPr id="16" name="图片 15">
            <a:extLst>
              <a:ext uri="{FF2B5EF4-FFF2-40B4-BE49-F238E27FC236}">
                <a16:creationId xmlns:a16="http://schemas.microsoft.com/office/drawing/2014/main" id="{6BAD631B-25D7-434D-9A39-719DF6C1CDA9}"/>
              </a:ext>
            </a:extLst>
          </p:cNvPr>
          <p:cNvPicPr/>
          <p:nvPr/>
        </p:nvPicPr>
        <p:blipFill>
          <a:blip r:embed="rId3"/>
          <a:stretch>
            <a:fillRect/>
          </a:stretch>
        </p:blipFill>
        <p:spPr>
          <a:xfrm>
            <a:off x="1510055" y="4209854"/>
            <a:ext cx="4381697" cy="475268"/>
          </a:xfrm>
          <a:prstGeom prst="rect">
            <a:avLst/>
          </a:prstGeom>
        </p:spPr>
      </p:pic>
      <p:pic>
        <p:nvPicPr>
          <p:cNvPr id="17" name="图片 16">
            <a:extLst>
              <a:ext uri="{FF2B5EF4-FFF2-40B4-BE49-F238E27FC236}">
                <a16:creationId xmlns:a16="http://schemas.microsoft.com/office/drawing/2014/main" id="{37C2BE66-2BC7-4D3F-949D-4A06C1C86CEF}"/>
              </a:ext>
            </a:extLst>
          </p:cNvPr>
          <p:cNvPicPr/>
          <p:nvPr/>
        </p:nvPicPr>
        <p:blipFill>
          <a:blip r:embed="rId4"/>
          <a:stretch>
            <a:fillRect/>
          </a:stretch>
        </p:blipFill>
        <p:spPr>
          <a:xfrm>
            <a:off x="1588612" y="4685122"/>
            <a:ext cx="4585945" cy="992022"/>
          </a:xfrm>
          <a:prstGeom prst="rect">
            <a:avLst/>
          </a:prstGeom>
        </p:spPr>
      </p:pic>
    </p:spTree>
    <p:extLst>
      <p:ext uri="{BB962C8B-B14F-4D97-AF65-F5344CB8AC3E}">
        <p14:creationId xmlns:p14="http://schemas.microsoft.com/office/powerpoint/2010/main" val="979768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1066798" y="1180856"/>
            <a:ext cx="7351337" cy="369332"/>
          </a:xfrm>
          <a:prstGeom prst="rect">
            <a:avLst/>
          </a:prstGeom>
          <a:noFill/>
        </p:spPr>
        <p:txBody>
          <a:bodyPr wrap="square" rtlCol="0">
            <a:spAutoFit/>
          </a:bodyPr>
          <a:lstStyle/>
          <a:p>
            <a:r>
              <a:rPr lang="en-US" altLang="zh-CN" dirty="0"/>
              <a:t>1.3.</a:t>
            </a:r>
            <a:r>
              <a:rPr lang="zh-CN" altLang="en-US" dirty="0"/>
              <a:t>目录</a:t>
            </a:r>
            <a:r>
              <a:rPr lang="en-US" altLang="zh-CN" dirty="0"/>
              <a:t>Directory</a:t>
            </a:r>
            <a:r>
              <a:rPr lang="zh-CN" altLang="en-US" dirty="0"/>
              <a:t>：</a:t>
            </a:r>
          </a:p>
        </p:txBody>
      </p:sp>
      <p:sp>
        <p:nvSpPr>
          <p:cNvPr id="8" name="文本框 7">
            <a:extLst>
              <a:ext uri="{FF2B5EF4-FFF2-40B4-BE49-F238E27FC236}">
                <a16:creationId xmlns:a16="http://schemas.microsoft.com/office/drawing/2014/main" id="{BC9C742C-7898-4F39-A9B8-D07956F25412}"/>
              </a:ext>
            </a:extLst>
          </p:cNvPr>
          <p:cNvSpPr txBox="1"/>
          <p:nvPr/>
        </p:nvSpPr>
        <p:spPr>
          <a:xfrm>
            <a:off x="1162718" y="1587349"/>
            <a:ext cx="4864232" cy="369332"/>
          </a:xfrm>
          <a:prstGeom prst="rect">
            <a:avLst/>
          </a:prstGeom>
          <a:noFill/>
        </p:spPr>
        <p:txBody>
          <a:bodyPr wrap="square" rtlCol="0">
            <a:spAutoFit/>
          </a:bodyPr>
          <a:lstStyle/>
          <a:p>
            <a:r>
              <a:rPr lang="zh-CN" altLang="en-US" dirty="0"/>
              <a:t>目录初始化函数：</a:t>
            </a:r>
          </a:p>
        </p:txBody>
      </p:sp>
      <p:sp>
        <p:nvSpPr>
          <p:cNvPr id="11" name="文本框 10">
            <a:extLst>
              <a:ext uri="{FF2B5EF4-FFF2-40B4-BE49-F238E27FC236}">
                <a16:creationId xmlns:a16="http://schemas.microsoft.com/office/drawing/2014/main" id="{44BBC371-35FC-4902-848E-F60354D40C2B}"/>
              </a:ext>
            </a:extLst>
          </p:cNvPr>
          <p:cNvSpPr txBox="1"/>
          <p:nvPr/>
        </p:nvSpPr>
        <p:spPr>
          <a:xfrm>
            <a:off x="1162718" y="3468690"/>
            <a:ext cx="4864232" cy="369332"/>
          </a:xfrm>
          <a:prstGeom prst="rect">
            <a:avLst/>
          </a:prstGeom>
          <a:noFill/>
        </p:spPr>
        <p:txBody>
          <a:bodyPr wrap="square" rtlCol="0">
            <a:spAutoFit/>
          </a:bodyPr>
          <a:lstStyle/>
          <a:p>
            <a:r>
              <a:rPr lang="zh-CN" altLang="en-US" dirty="0"/>
              <a:t>目录</a:t>
            </a:r>
            <a:r>
              <a:rPr lang="en-US" altLang="zh-CN" dirty="0" err="1"/>
              <a:t>WriteBack</a:t>
            </a:r>
            <a:r>
              <a:rPr lang="zh-CN" altLang="zh-CN" dirty="0"/>
              <a:t>函数</a:t>
            </a:r>
            <a:r>
              <a:rPr lang="zh-CN" altLang="en-US" dirty="0"/>
              <a:t>：将目录写入到</a:t>
            </a:r>
            <a:r>
              <a:rPr lang="en-US" altLang="zh-CN" dirty="0"/>
              <a:t>file</a:t>
            </a:r>
            <a:r>
              <a:rPr lang="zh-CN" altLang="en-US" dirty="0"/>
              <a:t>中</a:t>
            </a:r>
          </a:p>
        </p:txBody>
      </p:sp>
      <p:pic>
        <p:nvPicPr>
          <p:cNvPr id="9" name="图片 8">
            <a:extLst>
              <a:ext uri="{FF2B5EF4-FFF2-40B4-BE49-F238E27FC236}">
                <a16:creationId xmlns:a16="http://schemas.microsoft.com/office/drawing/2014/main" id="{2F6D59D8-31DC-4FA7-9323-AEB0F9B7854A}"/>
              </a:ext>
            </a:extLst>
          </p:cNvPr>
          <p:cNvPicPr/>
          <p:nvPr/>
        </p:nvPicPr>
        <p:blipFill>
          <a:blip r:embed="rId2"/>
          <a:stretch>
            <a:fillRect/>
          </a:stretch>
        </p:blipFill>
        <p:spPr>
          <a:xfrm>
            <a:off x="1588612" y="1958356"/>
            <a:ext cx="3869508" cy="1266725"/>
          </a:xfrm>
          <a:prstGeom prst="rect">
            <a:avLst/>
          </a:prstGeom>
        </p:spPr>
      </p:pic>
      <p:pic>
        <p:nvPicPr>
          <p:cNvPr id="10" name="图片 9">
            <a:extLst>
              <a:ext uri="{FF2B5EF4-FFF2-40B4-BE49-F238E27FC236}">
                <a16:creationId xmlns:a16="http://schemas.microsoft.com/office/drawing/2014/main" id="{E77EE1B0-2579-442D-BB1F-CDE2C7BD8305}"/>
              </a:ext>
            </a:extLst>
          </p:cNvPr>
          <p:cNvPicPr/>
          <p:nvPr/>
        </p:nvPicPr>
        <p:blipFill>
          <a:blip r:embed="rId3"/>
          <a:stretch>
            <a:fillRect/>
          </a:stretch>
        </p:blipFill>
        <p:spPr>
          <a:xfrm>
            <a:off x="1588612" y="4081631"/>
            <a:ext cx="5792576" cy="1084258"/>
          </a:xfrm>
          <a:prstGeom prst="rect">
            <a:avLst/>
          </a:prstGeom>
        </p:spPr>
      </p:pic>
    </p:spTree>
    <p:extLst>
      <p:ext uri="{BB962C8B-B14F-4D97-AF65-F5344CB8AC3E}">
        <p14:creationId xmlns:p14="http://schemas.microsoft.com/office/powerpoint/2010/main" val="1559262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1066798" y="1180856"/>
            <a:ext cx="7351337" cy="369332"/>
          </a:xfrm>
          <a:prstGeom prst="rect">
            <a:avLst/>
          </a:prstGeom>
          <a:noFill/>
        </p:spPr>
        <p:txBody>
          <a:bodyPr wrap="square" rtlCol="0">
            <a:spAutoFit/>
          </a:bodyPr>
          <a:lstStyle/>
          <a:p>
            <a:r>
              <a:rPr lang="en-US" altLang="zh-CN" dirty="0"/>
              <a:t>1.4.</a:t>
            </a:r>
            <a:r>
              <a:rPr lang="zh-CN" altLang="en-US" dirty="0"/>
              <a:t>文件头</a:t>
            </a:r>
            <a:r>
              <a:rPr lang="zh-CN" altLang="zh-CN" dirty="0"/>
              <a:t>ﬁ</a:t>
            </a:r>
            <a:r>
              <a:rPr lang="en-US" altLang="zh-CN" dirty="0" err="1"/>
              <a:t>lehdr.h</a:t>
            </a:r>
            <a:r>
              <a:rPr lang="en-US" altLang="zh-CN" dirty="0"/>
              <a:t> </a:t>
            </a:r>
            <a:r>
              <a:rPr lang="zh-CN" altLang="en-US" dirty="0"/>
              <a:t>：用于描述文件的元数据</a:t>
            </a:r>
          </a:p>
        </p:txBody>
      </p:sp>
      <p:sp>
        <p:nvSpPr>
          <p:cNvPr id="8" name="文本框 7">
            <a:extLst>
              <a:ext uri="{FF2B5EF4-FFF2-40B4-BE49-F238E27FC236}">
                <a16:creationId xmlns:a16="http://schemas.microsoft.com/office/drawing/2014/main" id="{BC9C742C-7898-4F39-A9B8-D07956F25412}"/>
              </a:ext>
            </a:extLst>
          </p:cNvPr>
          <p:cNvSpPr txBox="1"/>
          <p:nvPr/>
        </p:nvSpPr>
        <p:spPr>
          <a:xfrm>
            <a:off x="1423446" y="2511340"/>
            <a:ext cx="4864232" cy="369332"/>
          </a:xfrm>
          <a:prstGeom prst="rect">
            <a:avLst/>
          </a:prstGeom>
          <a:noFill/>
        </p:spPr>
        <p:txBody>
          <a:bodyPr wrap="square" rtlCol="0">
            <a:spAutoFit/>
          </a:bodyPr>
          <a:lstStyle/>
          <a:p>
            <a:r>
              <a:rPr lang="zh-CN" altLang="en-US" dirty="0"/>
              <a:t>文件头类结构：</a:t>
            </a:r>
          </a:p>
        </p:txBody>
      </p:sp>
      <p:pic>
        <p:nvPicPr>
          <p:cNvPr id="9" name="图片 8">
            <a:extLst>
              <a:ext uri="{FF2B5EF4-FFF2-40B4-BE49-F238E27FC236}">
                <a16:creationId xmlns:a16="http://schemas.microsoft.com/office/drawing/2014/main" id="{B2EA24C7-E639-4CD4-BBE7-12532D35F947}"/>
              </a:ext>
            </a:extLst>
          </p:cNvPr>
          <p:cNvPicPr/>
          <p:nvPr/>
        </p:nvPicPr>
        <p:blipFill>
          <a:blip r:embed="rId2"/>
          <a:stretch>
            <a:fillRect/>
          </a:stretch>
        </p:blipFill>
        <p:spPr>
          <a:xfrm>
            <a:off x="1605777" y="3004081"/>
            <a:ext cx="5787015" cy="1085081"/>
          </a:xfrm>
          <a:prstGeom prst="rect">
            <a:avLst/>
          </a:prstGeom>
        </p:spPr>
      </p:pic>
      <p:sp>
        <p:nvSpPr>
          <p:cNvPr id="2" name="文本框 1">
            <a:extLst>
              <a:ext uri="{FF2B5EF4-FFF2-40B4-BE49-F238E27FC236}">
                <a16:creationId xmlns:a16="http://schemas.microsoft.com/office/drawing/2014/main" id="{D4C95203-6825-4A61-A9F2-59BAAFCFC730}"/>
              </a:ext>
            </a:extLst>
          </p:cNvPr>
          <p:cNvSpPr txBox="1"/>
          <p:nvPr/>
        </p:nvSpPr>
        <p:spPr>
          <a:xfrm>
            <a:off x="1700045" y="4609707"/>
            <a:ext cx="6718090" cy="1384995"/>
          </a:xfrm>
          <a:prstGeom prst="rect">
            <a:avLst/>
          </a:prstGeom>
          <a:noFill/>
        </p:spPr>
        <p:txBody>
          <a:bodyPr wrap="square" rtlCol="0">
            <a:spAutoFit/>
          </a:bodyPr>
          <a:lstStyle/>
          <a:p>
            <a:r>
              <a:rPr lang="zh-CN" altLang="en-US" dirty="0"/>
              <a:t>文件头三部分：</a:t>
            </a:r>
            <a:endParaRPr lang="en-US" altLang="zh-CN" dirty="0"/>
          </a:p>
          <a:p>
            <a:endParaRPr lang="en-US" altLang="zh-CN" dirty="0"/>
          </a:p>
          <a:p>
            <a:r>
              <a:rPr lang="en-US" altLang="zh-CN" sz="14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文件的</a:t>
            </a:r>
            <a:r>
              <a:rPr lang="en-US" altLang="zh-CN" sz="1600" dirty="0">
                <a:latin typeface="宋体" panose="02010600030101010101" pitchFamily="2" charset="-122"/>
                <a:ea typeface="宋体" panose="02010600030101010101" pitchFamily="2" charset="-122"/>
              </a:rPr>
              <a:t>bytes</a:t>
            </a:r>
            <a:r>
              <a:rPr lang="zh-CN" altLang="en-US" sz="1600" dirty="0">
                <a:latin typeface="宋体" panose="02010600030101010101" pitchFamily="2" charset="-122"/>
                <a:ea typeface="宋体" panose="02010600030101010101" pitchFamily="2" charset="-122"/>
              </a:rPr>
              <a:t>数</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文件所占有的扇区数目</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文件所处于的扇区编号（数组）</a:t>
            </a:r>
          </a:p>
        </p:txBody>
      </p:sp>
      <p:sp>
        <p:nvSpPr>
          <p:cNvPr id="3" name="文本框 2">
            <a:extLst>
              <a:ext uri="{FF2B5EF4-FFF2-40B4-BE49-F238E27FC236}">
                <a16:creationId xmlns:a16="http://schemas.microsoft.com/office/drawing/2014/main" id="{D8A7740F-C6AA-4F27-9F97-1D20DF73593B}"/>
              </a:ext>
            </a:extLst>
          </p:cNvPr>
          <p:cNvSpPr txBox="1"/>
          <p:nvPr/>
        </p:nvSpPr>
        <p:spPr>
          <a:xfrm>
            <a:off x="926005" y="1701401"/>
            <a:ext cx="6466787" cy="369332"/>
          </a:xfrm>
          <a:prstGeom prst="rect">
            <a:avLst/>
          </a:prstGeom>
          <a:noFill/>
        </p:spPr>
        <p:txBody>
          <a:bodyPr wrap="square" rtlCol="0">
            <a:spAutoFit/>
          </a:bodyPr>
          <a:lstStyle/>
          <a:p>
            <a:r>
              <a:rPr lang="zh-CN" altLang="en-US" dirty="0"/>
              <a:t>文件头一般占的空间为一个扇区，是描述文件属性的文件</a:t>
            </a:r>
          </a:p>
        </p:txBody>
      </p:sp>
    </p:spTree>
    <p:extLst>
      <p:ext uri="{BB962C8B-B14F-4D97-AF65-F5344CB8AC3E}">
        <p14:creationId xmlns:p14="http://schemas.microsoft.com/office/powerpoint/2010/main" val="3961381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AA6B5E-A72F-4A82-BDFF-630FB50A5ED3}"/>
              </a:ext>
            </a:extLst>
          </p:cNvPr>
          <p:cNvSpPr txBox="1"/>
          <p:nvPr/>
        </p:nvSpPr>
        <p:spPr>
          <a:xfrm>
            <a:off x="735290" y="555583"/>
            <a:ext cx="4864232" cy="369332"/>
          </a:xfrm>
          <a:prstGeom prst="rect">
            <a:avLst/>
          </a:prstGeom>
          <a:noFill/>
        </p:spPr>
        <p:txBody>
          <a:bodyPr wrap="square" rtlCol="0">
            <a:spAutoFit/>
          </a:bodyPr>
          <a:lstStyle/>
          <a:p>
            <a:r>
              <a:rPr lang="en-US" altLang="zh-CN" dirty="0"/>
              <a:t>1.</a:t>
            </a:r>
            <a:r>
              <a:rPr lang="zh-CN" altLang="en-US" dirty="0"/>
              <a:t>文件系统的数据结构：</a:t>
            </a:r>
          </a:p>
        </p:txBody>
      </p:sp>
      <p:sp>
        <p:nvSpPr>
          <p:cNvPr id="14" name="文本框 13">
            <a:extLst>
              <a:ext uri="{FF2B5EF4-FFF2-40B4-BE49-F238E27FC236}">
                <a16:creationId xmlns:a16="http://schemas.microsoft.com/office/drawing/2014/main" id="{121A31C3-0A9B-453C-9D33-B7152E9519C6}"/>
              </a:ext>
            </a:extLst>
          </p:cNvPr>
          <p:cNvSpPr txBox="1"/>
          <p:nvPr/>
        </p:nvSpPr>
        <p:spPr>
          <a:xfrm>
            <a:off x="1066798" y="1180856"/>
            <a:ext cx="7351337" cy="369332"/>
          </a:xfrm>
          <a:prstGeom prst="rect">
            <a:avLst/>
          </a:prstGeom>
          <a:noFill/>
        </p:spPr>
        <p:txBody>
          <a:bodyPr wrap="square" rtlCol="0">
            <a:spAutoFit/>
          </a:bodyPr>
          <a:lstStyle/>
          <a:p>
            <a:r>
              <a:rPr lang="en-US" altLang="zh-CN" dirty="0"/>
              <a:t>1.4.</a:t>
            </a:r>
            <a:r>
              <a:rPr lang="zh-CN" altLang="en-US" dirty="0"/>
              <a:t>文件头</a:t>
            </a:r>
            <a:r>
              <a:rPr lang="zh-CN" altLang="zh-CN" dirty="0"/>
              <a:t>ﬁ</a:t>
            </a:r>
            <a:r>
              <a:rPr lang="en-US" altLang="zh-CN" dirty="0" err="1"/>
              <a:t>lehdr.h</a:t>
            </a:r>
            <a:r>
              <a:rPr lang="en-US" altLang="zh-CN" dirty="0"/>
              <a:t> </a:t>
            </a:r>
            <a:r>
              <a:rPr lang="zh-CN" altLang="en-US" dirty="0"/>
              <a:t>：用于描述文件的元数据</a:t>
            </a:r>
          </a:p>
        </p:txBody>
      </p:sp>
      <p:sp>
        <p:nvSpPr>
          <p:cNvPr id="8" name="文本框 7">
            <a:extLst>
              <a:ext uri="{FF2B5EF4-FFF2-40B4-BE49-F238E27FC236}">
                <a16:creationId xmlns:a16="http://schemas.microsoft.com/office/drawing/2014/main" id="{BC9C742C-7898-4F39-A9B8-D07956F25412}"/>
              </a:ext>
            </a:extLst>
          </p:cNvPr>
          <p:cNvSpPr txBox="1"/>
          <p:nvPr/>
        </p:nvSpPr>
        <p:spPr>
          <a:xfrm>
            <a:off x="1231767" y="1658554"/>
            <a:ext cx="7902805" cy="369332"/>
          </a:xfrm>
          <a:prstGeom prst="rect">
            <a:avLst/>
          </a:prstGeom>
          <a:noFill/>
        </p:spPr>
        <p:txBody>
          <a:bodyPr wrap="square" rtlCol="0">
            <a:spAutoFit/>
          </a:bodyPr>
          <a:lstStyle/>
          <a:p>
            <a:r>
              <a:rPr lang="zh-CN" altLang="en-US" dirty="0"/>
              <a:t>文件头初始化函数</a:t>
            </a:r>
            <a:r>
              <a:rPr lang="en-US" altLang="zh-CN" dirty="0"/>
              <a:t>Allocate</a:t>
            </a:r>
            <a:r>
              <a:rPr lang="zh-CN" altLang="en-US" dirty="0"/>
              <a:t>：参数为位图对象</a:t>
            </a:r>
            <a:r>
              <a:rPr lang="en-US" altLang="zh-CN" dirty="0" err="1"/>
              <a:t>freeMap</a:t>
            </a:r>
            <a:r>
              <a:rPr lang="zh-CN" altLang="en-US" dirty="0"/>
              <a:t>和文件的大小</a:t>
            </a:r>
            <a:r>
              <a:rPr lang="en-US" altLang="zh-CN" dirty="0" err="1"/>
              <a:t>fileSize</a:t>
            </a:r>
            <a:endParaRPr lang="zh-CN" altLang="en-US" dirty="0"/>
          </a:p>
        </p:txBody>
      </p:sp>
      <p:pic>
        <p:nvPicPr>
          <p:cNvPr id="10" name="图片 9">
            <a:extLst>
              <a:ext uri="{FF2B5EF4-FFF2-40B4-BE49-F238E27FC236}">
                <a16:creationId xmlns:a16="http://schemas.microsoft.com/office/drawing/2014/main" id="{38C12266-681B-466F-824B-14BB98EE5956}"/>
              </a:ext>
            </a:extLst>
          </p:cNvPr>
          <p:cNvPicPr/>
          <p:nvPr/>
        </p:nvPicPr>
        <p:blipFill>
          <a:blip r:embed="rId2"/>
          <a:stretch>
            <a:fillRect/>
          </a:stretch>
        </p:blipFill>
        <p:spPr>
          <a:xfrm>
            <a:off x="1523997" y="2607591"/>
            <a:ext cx="5112473" cy="2218933"/>
          </a:xfrm>
          <a:prstGeom prst="rect">
            <a:avLst/>
          </a:prstGeom>
        </p:spPr>
      </p:pic>
      <p:sp>
        <p:nvSpPr>
          <p:cNvPr id="5" name="文本框 4">
            <a:extLst>
              <a:ext uri="{FF2B5EF4-FFF2-40B4-BE49-F238E27FC236}">
                <a16:creationId xmlns:a16="http://schemas.microsoft.com/office/drawing/2014/main" id="{79C91ADE-C483-4A2D-9F14-3A27CC904D12}"/>
              </a:ext>
            </a:extLst>
          </p:cNvPr>
          <p:cNvSpPr txBox="1"/>
          <p:nvPr/>
        </p:nvSpPr>
        <p:spPr>
          <a:xfrm>
            <a:off x="1231768" y="2048923"/>
            <a:ext cx="6278252" cy="369332"/>
          </a:xfrm>
          <a:prstGeom prst="rect">
            <a:avLst/>
          </a:prstGeom>
          <a:noFill/>
        </p:spPr>
        <p:txBody>
          <a:bodyPr wrap="square" rtlCol="0">
            <a:spAutoFit/>
          </a:bodyPr>
          <a:lstStyle/>
          <a:p>
            <a:r>
              <a:rPr lang="zh-CN" altLang="en-US" dirty="0"/>
              <a:t>执行操作：为文件头描述的文件分配扇区，并更新位图</a:t>
            </a:r>
          </a:p>
        </p:txBody>
      </p:sp>
      <p:pic>
        <p:nvPicPr>
          <p:cNvPr id="11" name="图片 10">
            <a:extLst>
              <a:ext uri="{FF2B5EF4-FFF2-40B4-BE49-F238E27FC236}">
                <a16:creationId xmlns:a16="http://schemas.microsoft.com/office/drawing/2014/main" id="{8BC5F079-3247-4C87-A030-CC50A9F675B3}"/>
              </a:ext>
            </a:extLst>
          </p:cNvPr>
          <p:cNvPicPr/>
          <p:nvPr/>
        </p:nvPicPr>
        <p:blipFill>
          <a:blip r:embed="rId3"/>
          <a:stretch>
            <a:fillRect/>
          </a:stretch>
        </p:blipFill>
        <p:spPr>
          <a:xfrm>
            <a:off x="4801623" y="4809878"/>
            <a:ext cx="3120037" cy="1705451"/>
          </a:xfrm>
          <a:prstGeom prst="rect">
            <a:avLst/>
          </a:prstGeom>
        </p:spPr>
      </p:pic>
      <p:sp>
        <p:nvSpPr>
          <p:cNvPr id="6" name="文本框 5">
            <a:extLst>
              <a:ext uri="{FF2B5EF4-FFF2-40B4-BE49-F238E27FC236}">
                <a16:creationId xmlns:a16="http://schemas.microsoft.com/office/drawing/2014/main" id="{6436BB47-05DD-4157-B632-BD5E24248A65}"/>
              </a:ext>
            </a:extLst>
          </p:cNvPr>
          <p:cNvSpPr txBox="1"/>
          <p:nvPr/>
        </p:nvSpPr>
        <p:spPr>
          <a:xfrm>
            <a:off x="1231768" y="5156462"/>
            <a:ext cx="3038574" cy="646331"/>
          </a:xfrm>
          <a:prstGeom prst="rect">
            <a:avLst/>
          </a:prstGeom>
          <a:noFill/>
        </p:spPr>
        <p:txBody>
          <a:bodyPr wrap="square" rtlCol="0">
            <a:spAutoFit/>
          </a:bodyPr>
          <a:lstStyle/>
          <a:p>
            <a:r>
              <a:rPr lang="en-US" altLang="zh-CN" dirty="0" err="1"/>
              <a:t>NumClear</a:t>
            </a:r>
            <a:r>
              <a:rPr lang="zh-CN" altLang="en-US" dirty="0"/>
              <a:t>函数：返回位图中未分配的扇区数目：</a:t>
            </a:r>
          </a:p>
        </p:txBody>
      </p:sp>
      <p:pic>
        <p:nvPicPr>
          <p:cNvPr id="12" name="图片 11">
            <a:extLst>
              <a:ext uri="{FF2B5EF4-FFF2-40B4-BE49-F238E27FC236}">
                <a16:creationId xmlns:a16="http://schemas.microsoft.com/office/drawing/2014/main" id="{0237D6CC-1EFD-4ACF-95A2-DEFFBBA7D0C3}"/>
              </a:ext>
            </a:extLst>
          </p:cNvPr>
          <p:cNvPicPr/>
          <p:nvPr/>
        </p:nvPicPr>
        <p:blipFill>
          <a:blip r:embed="rId4"/>
          <a:stretch>
            <a:fillRect/>
          </a:stretch>
        </p:blipFill>
        <p:spPr>
          <a:xfrm>
            <a:off x="7921660" y="3287063"/>
            <a:ext cx="3206842" cy="1869399"/>
          </a:xfrm>
          <a:prstGeom prst="rect">
            <a:avLst/>
          </a:prstGeom>
        </p:spPr>
      </p:pic>
      <p:sp>
        <p:nvSpPr>
          <p:cNvPr id="13" name="文本框 12">
            <a:extLst>
              <a:ext uri="{FF2B5EF4-FFF2-40B4-BE49-F238E27FC236}">
                <a16:creationId xmlns:a16="http://schemas.microsoft.com/office/drawing/2014/main" id="{87EA6D1E-9918-4790-B345-6F31DB92852F}"/>
              </a:ext>
            </a:extLst>
          </p:cNvPr>
          <p:cNvSpPr txBox="1"/>
          <p:nvPr/>
        </p:nvSpPr>
        <p:spPr>
          <a:xfrm>
            <a:off x="7921660" y="2468144"/>
            <a:ext cx="3038574" cy="646331"/>
          </a:xfrm>
          <a:prstGeom prst="rect">
            <a:avLst/>
          </a:prstGeom>
          <a:noFill/>
        </p:spPr>
        <p:txBody>
          <a:bodyPr wrap="square" rtlCol="0">
            <a:spAutoFit/>
          </a:bodyPr>
          <a:lstStyle/>
          <a:p>
            <a:r>
              <a:rPr lang="en-US" altLang="zh-CN" dirty="0"/>
              <a:t>find</a:t>
            </a:r>
            <a:r>
              <a:rPr lang="zh-CN" altLang="en-US" dirty="0"/>
              <a:t>函数：位图中寻找一个空闲块并返回扇区号</a:t>
            </a:r>
          </a:p>
        </p:txBody>
      </p:sp>
    </p:spTree>
    <p:extLst>
      <p:ext uri="{BB962C8B-B14F-4D97-AF65-F5344CB8AC3E}">
        <p14:creationId xmlns:p14="http://schemas.microsoft.com/office/powerpoint/2010/main" val="4071501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2A11D-FAA8-4FE0-97A2-3C9D8BAB9333}"/>
              </a:ext>
            </a:extLst>
          </p:cNvPr>
          <p:cNvSpPr>
            <a:spLocks noGrp="1"/>
          </p:cNvSpPr>
          <p:nvPr>
            <p:ph type="title"/>
          </p:nvPr>
        </p:nvSpPr>
        <p:spPr>
          <a:xfrm>
            <a:off x="677333" y="609600"/>
            <a:ext cx="8919153" cy="1332322"/>
          </a:xfrm>
        </p:spPr>
        <p:txBody>
          <a:bodyPr>
            <a:normAutofit/>
          </a:bodyPr>
          <a:lstStyle/>
          <a:p>
            <a:r>
              <a:rPr lang="en-US" altLang="zh-CN" sz="2400" dirty="0"/>
              <a:t>Nachos</a:t>
            </a:r>
            <a:r>
              <a:rPr lang="zh-CN" altLang="en-US" sz="2400" dirty="0"/>
              <a:t>的</a:t>
            </a:r>
            <a:r>
              <a:rPr lang="en-US" altLang="zh-CN" sz="2400" dirty="0" err="1"/>
              <a:t>OpenFile</a:t>
            </a:r>
            <a:r>
              <a:rPr lang="zh-CN" altLang="en-US" sz="2400" dirty="0"/>
              <a:t>类：</a:t>
            </a:r>
            <a:br>
              <a:rPr lang="en-US" altLang="zh-CN" sz="2400" dirty="0"/>
            </a:br>
            <a:r>
              <a:rPr lang="zh-CN" altLang="en-US" sz="2400" dirty="0"/>
              <a:t>是用于处理文件的打开，关闭，读写操作的对象</a:t>
            </a:r>
          </a:p>
        </p:txBody>
      </p:sp>
      <p:pic>
        <p:nvPicPr>
          <p:cNvPr id="4" name="图片 3">
            <a:extLst>
              <a:ext uri="{FF2B5EF4-FFF2-40B4-BE49-F238E27FC236}">
                <a16:creationId xmlns:a16="http://schemas.microsoft.com/office/drawing/2014/main" id="{AF77FC92-1D1D-454C-81C5-4E4415B48528}"/>
              </a:ext>
            </a:extLst>
          </p:cNvPr>
          <p:cNvPicPr/>
          <p:nvPr/>
        </p:nvPicPr>
        <p:blipFill>
          <a:blip r:embed="rId2"/>
          <a:stretch>
            <a:fillRect/>
          </a:stretch>
        </p:blipFill>
        <p:spPr>
          <a:xfrm>
            <a:off x="1580719" y="2236193"/>
            <a:ext cx="2897013" cy="657833"/>
          </a:xfrm>
          <a:prstGeom prst="rect">
            <a:avLst/>
          </a:prstGeom>
        </p:spPr>
      </p:pic>
      <p:sp>
        <p:nvSpPr>
          <p:cNvPr id="5" name="文本框 4">
            <a:extLst>
              <a:ext uri="{FF2B5EF4-FFF2-40B4-BE49-F238E27FC236}">
                <a16:creationId xmlns:a16="http://schemas.microsoft.com/office/drawing/2014/main" id="{DB8AAE3B-EC77-4445-9C0C-F5CE523664FD}"/>
              </a:ext>
            </a:extLst>
          </p:cNvPr>
          <p:cNvSpPr txBox="1"/>
          <p:nvPr/>
        </p:nvSpPr>
        <p:spPr>
          <a:xfrm>
            <a:off x="1291472" y="1753385"/>
            <a:ext cx="3186260" cy="369332"/>
          </a:xfrm>
          <a:prstGeom prst="rect">
            <a:avLst/>
          </a:prstGeom>
          <a:noFill/>
        </p:spPr>
        <p:txBody>
          <a:bodyPr wrap="square" rtlCol="0">
            <a:spAutoFit/>
          </a:bodyPr>
          <a:lstStyle/>
          <a:p>
            <a:r>
              <a:rPr lang="en-US" altLang="zh-CN" dirty="0" err="1"/>
              <a:t>Openfile</a:t>
            </a:r>
            <a:r>
              <a:rPr lang="zh-CN" altLang="en-US" dirty="0"/>
              <a:t>私有属性：</a:t>
            </a:r>
          </a:p>
        </p:txBody>
      </p:sp>
      <p:pic>
        <p:nvPicPr>
          <p:cNvPr id="6" name="图片 5">
            <a:extLst>
              <a:ext uri="{FF2B5EF4-FFF2-40B4-BE49-F238E27FC236}">
                <a16:creationId xmlns:a16="http://schemas.microsoft.com/office/drawing/2014/main" id="{B82A1AF9-F602-4F18-923E-EC43BC4E203D}"/>
              </a:ext>
            </a:extLst>
          </p:cNvPr>
          <p:cNvPicPr/>
          <p:nvPr/>
        </p:nvPicPr>
        <p:blipFill>
          <a:blip r:embed="rId3"/>
          <a:stretch>
            <a:fillRect/>
          </a:stretch>
        </p:blipFill>
        <p:spPr>
          <a:xfrm>
            <a:off x="1710178" y="4200309"/>
            <a:ext cx="3634820" cy="1332322"/>
          </a:xfrm>
          <a:prstGeom prst="rect">
            <a:avLst/>
          </a:prstGeom>
        </p:spPr>
      </p:pic>
      <p:sp>
        <p:nvSpPr>
          <p:cNvPr id="7" name="文本框 6">
            <a:extLst>
              <a:ext uri="{FF2B5EF4-FFF2-40B4-BE49-F238E27FC236}">
                <a16:creationId xmlns:a16="http://schemas.microsoft.com/office/drawing/2014/main" id="{1328EA46-F7D9-4FD3-AD23-ED292EC864E1}"/>
              </a:ext>
            </a:extLst>
          </p:cNvPr>
          <p:cNvSpPr txBox="1"/>
          <p:nvPr/>
        </p:nvSpPr>
        <p:spPr>
          <a:xfrm>
            <a:off x="1291472" y="3429000"/>
            <a:ext cx="4053526" cy="646331"/>
          </a:xfrm>
          <a:prstGeom prst="rect">
            <a:avLst/>
          </a:prstGeom>
          <a:noFill/>
        </p:spPr>
        <p:txBody>
          <a:bodyPr wrap="square" rtlCol="0">
            <a:spAutoFit/>
          </a:bodyPr>
          <a:lstStyle/>
          <a:p>
            <a:r>
              <a:rPr lang="en-US" altLang="zh-CN" dirty="0" err="1"/>
              <a:t>Openfile</a:t>
            </a:r>
            <a:r>
              <a:rPr lang="zh-CN" altLang="en-US" dirty="0"/>
              <a:t>初始化函数：</a:t>
            </a:r>
            <a:endParaRPr lang="en-US" altLang="zh-CN" dirty="0"/>
          </a:p>
          <a:p>
            <a:r>
              <a:rPr lang="zh-CN" altLang="en-US" dirty="0"/>
              <a:t>参数为文件对应文件头所在的扇区号</a:t>
            </a:r>
          </a:p>
        </p:txBody>
      </p:sp>
    </p:spTree>
    <p:extLst>
      <p:ext uri="{BB962C8B-B14F-4D97-AF65-F5344CB8AC3E}">
        <p14:creationId xmlns:p14="http://schemas.microsoft.com/office/powerpoint/2010/main" val="1622038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AAE3B-EC77-4445-9C0C-F5CE523664FD}"/>
              </a:ext>
            </a:extLst>
          </p:cNvPr>
          <p:cNvSpPr txBox="1"/>
          <p:nvPr/>
        </p:nvSpPr>
        <p:spPr>
          <a:xfrm>
            <a:off x="763571" y="480766"/>
            <a:ext cx="3186260" cy="369332"/>
          </a:xfrm>
          <a:prstGeom prst="rect">
            <a:avLst/>
          </a:prstGeom>
          <a:noFill/>
        </p:spPr>
        <p:txBody>
          <a:bodyPr wrap="square" rtlCol="0">
            <a:spAutoFit/>
          </a:bodyPr>
          <a:lstStyle/>
          <a:p>
            <a:r>
              <a:rPr lang="en-US" altLang="zh-CN" dirty="0" err="1"/>
              <a:t>FetchFrom</a:t>
            </a:r>
            <a:r>
              <a:rPr lang="zh-CN" altLang="en-US" dirty="0"/>
              <a:t>函数：</a:t>
            </a:r>
          </a:p>
        </p:txBody>
      </p:sp>
      <p:sp>
        <p:nvSpPr>
          <p:cNvPr id="7" name="文本框 6">
            <a:extLst>
              <a:ext uri="{FF2B5EF4-FFF2-40B4-BE49-F238E27FC236}">
                <a16:creationId xmlns:a16="http://schemas.microsoft.com/office/drawing/2014/main" id="{1328EA46-F7D9-4FD3-AD23-ED292EC864E1}"/>
              </a:ext>
            </a:extLst>
          </p:cNvPr>
          <p:cNvSpPr txBox="1"/>
          <p:nvPr/>
        </p:nvSpPr>
        <p:spPr>
          <a:xfrm>
            <a:off x="763571" y="958510"/>
            <a:ext cx="7522590" cy="369332"/>
          </a:xfrm>
          <a:prstGeom prst="rect">
            <a:avLst/>
          </a:prstGeom>
          <a:noFill/>
        </p:spPr>
        <p:txBody>
          <a:bodyPr wrap="square" rtlCol="0">
            <a:spAutoFit/>
          </a:bodyPr>
          <a:lstStyle/>
          <a:p>
            <a:r>
              <a:rPr lang="zh-CN" altLang="en-US" dirty="0"/>
              <a:t>作用：</a:t>
            </a:r>
            <a:r>
              <a:rPr lang="zh-CN" altLang="zh-CN" dirty="0"/>
              <a:t>从磁盘中获取文件头的内容。 </a:t>
            </a:r>
            <a:r>
              <a:rPr lang="en-US" altLang="zh-CN" dirty="0"/>
              <a:t>“sector”</a:t>
            </a:r>
            <a:r>
              <a:rPr lang="zh-CN" altLang="zh-CN" dirty="0"/>
              <a:t>是包含文件头的磁盘扇区</a:t>
            </a:r>
          </a:p>
        </p:txBody>
      </p:sp>
      <p:pic>
        <p:nvPicPr>
          <p:cNvPr id="9" name="图片 8">
            <a:extLst>
              <a:ext uri="{FF2B5EF4-FFF2-40B4-BE49-F238E27FC236}">
                <a16:creationId xmlns:a16="http://schemas.microsoft.com/office/drawing/2014/main" id="{7B4D1500-5B97-492C-8DDD-5383E109A380}"/>
              </a:ext>
            </a:extLst>
          </p:cNvPr>
          <p:cNvPicPr/>
          <p:nvPr/>
        </p:nvPicPr>
        <p:blipFill rotWithShape="1">
          <a:blip r:embed="rId2"/>
          <a:srcRect l="2488"/>
          <a:stretch/>
        </p:blipFill>
        <p:spPr>
          <a:xfrm>
            <a:off x="886120" y="1436254"/>
            <a:ext cx="3695307" cy="938949"/>
          </a:xfrm>
          <a:prstGeom prst="rect">
            <a:avLst/>
          </a:prstGeom>
        </p:spPr>
      </p:pic>
      <p:sp>
        <p:nvSpPr>
          <p:cNvPr id="10" name="文本框 9">
            <a:extLst>
              <a:ext uri="{FF2B5EF4-FFF2-40B4-BE49-F238E27FC236}">
                <a16:creationId xmlns:a16="http://schemas.microsoft.com/office/drawing/2014/main" id="{74A1C114-292A-4B85-AF0F-893A59AE9E69}"/>
              </a:ext>
            </a:extLst>
          </p:cNvPr>
          <p:cNvSpPr txBox="1"/>
          <p:nvPr/>
        </p:nvSpPr>
        <p:spPr>
          <a:xfrm>
            <a:off x="5167460" y="1721062"/>
            <a:ext cx="2534239" cy="369332"/>
          </a:xfrm>
          <a:prstGeom prst="rect">
            <a:avLst/>
          </a:prstGeom>
          <a:noFill/>
        </p:spPr>
        <p:txBody>
          <a:bodyPr wrap="square" rtlCol="0">
            <a:spAutoFit/>
          </a:bodyPr>
          <a:lstStyle/>
          <a:p>
            <a:r>
              <a:rPr lang="zh-CN" altLang="en-US" dirty="0"/>
              <a:t>执行一次读磁盘操作</a:t>
            </a:r>
            <a:endParaRPr lang="zh-CN" altLang="zh-CN" dirty="0"/>
          </a:p>
        </p:txBody>
      </p:sp>
      <p:pic>
        <p:nvPicPr>
          <p:cNvPr id="11" name="图片 10">
            <a:extLst>
              <a:ext uri="{FF2B5EF4-FFF2-40B4-BE49-F238E27FC236}">
                <a16:creationId xmlns:a16="http://schemas.microsoft.com/office/drawing/2014/main" id="{01394BD2-C4EB-4537-A130-55E017591E44}"/>
              </a:ext>
            </a:extLst>
          </p:cNvPr>
          <p:cNvPicPr/>
          <p:nvPr/>
        </p:nvPicPr>
        <p:blipFill>
          <a:blip r:embed="rId3"/>
          <a:stretch>
            <a:fillRect/>
          </a:stretch>
        </p:blipFill>
        <p:spPr>
          <a:xfrm>
            <a:off x="1187777" y="3956001"/>
            <a:ext cx="5665510" cy="1523144"/>
          </a:xfrm>
          <a:prstGeom prst="rect">
            <a:avLst/>
          </a:prstGeom>
        </p:spPr>
      </p:pic>
      <p:sp>
        <p:nvSpPr>
          <p:cNvPr id="12" name="文本框 11">
            <a:extLst>
              <a:ext uri="{FF2B5EF4-FFF2-40B4-BE49-F238E27FC236}">
                <a16:creationId xmlns:a16="http://schemas.microsoft.com/office/drawing/2014/main" id="{08189729-4192-4F24-ABC5-17E60D29B53A}"/>
              </a:ext>
            </a:extLst>
          </p:cNvPr>
          <p:cNvSpPr txBox="1"/>
          <p:nvPr/>
        </p:nvSpPr>
        <p:spPr>
          <a:xfrm>
            <a:off x="735290" y="3080328"/>
            <a:ext cx="7381188" cy="646331"/>
          </a:xfrm>
          <a:prstGeom prst="rect">
            <a:avLst/>
          </a:prstGeom>
          <a:noFill/>
        </p:spPr>
        <p:txBody>
          <a:bodyPr wrap="square" rtlCol="0">
            <a:spAutoFit/>
          </a:bodyPr>
          <a:lstStyle/>
          <a:p>
            <a:r>
              <a:rPr lang="en-US" altLang="zh-CN" dirty="0" err="1"/>
              <a:t>ReadSector</a:t>
            </a:r>
            <a:r>
              <a:rPr lang="zh-CN" altLang="en-US" dirty="0"/>
              <a:t>（</a:t>
            </a:r>
            <a:r>
              <a:rPr lang="en-US" altLang="zh-CN" dirty="0"/>
              <a:t>int sector</a:t>
            </a:r>
            <a:r>
              <a:rPr lang="zh-CN" altLang="en-US" dirty="0"/>
              <a:t>，</a:t>
            </a:r>
            <a:r>
              <a:rPr lang="en-US" altLang="zh-CN" dirty="0"/>
              <a:t>char* data</a:t>
            </a:r>
            <a:r>
              <a:rPr lang="zh-CN" altLang="en-US" dirty="0"/>
              <a:t>）函数：（带同步机制的磁盘访问）</a:t>
            </a:r>
            <a:endParaRPr lang="en-US" altLang="zh-CN" dirty="0"/>
          </a:p>
          <a:p>
            <a:r>
              <a:rPr lang="zh-CN" altLang="en-US" dirty="0"/>
              <a:t>从磁盘的</a:t>
            </a:r>
            <a:r>
              <a:rPr lang="en-US" altLang="zh-CN" dirty="0"/>
              <a:t>sector</a:t>
            </a:r>
            <a:r>
              <a:rPr lang="zh-CN" altLang="en-US" dirty="0"/>
              <a:t>扇区读出文件，放在</a:t>
            </a:r>
            <a:r>
              <a:rPr lang="en-US" altLang="zh-CN" dirty="0"/>
              <a:t>data</a:t>
            </a:r>
            <a:r>
              <a:rPr lang="zh-CN" altLang="en-US" dirty="0"/>
              <a:t>缓冲区中</a:t>
            </a:r>
          </a:p>
        </p:txBody>
      </p:sp>
    </p:spTree>
    <p:extLst>
      <p:ext uri="{BB962C8B-B14F-4D97-AF65-F5344CB8AC3E}">
        <p14:creationId xmlns:p14="http://schemas.microsoft.com/office/powerpoint/2010/main" val="21462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4A81FB3-1D0E-445E-8714-16CD215E3BFB}"/>
              </a:ext>
            </a:extLst>
          </p:cNvPr>
          <p:cNvPicPr>
            <a:picLocks noChangeAspect="1"/>
          </p:cNvPicPr>
          <p:nvPr/>
        </p:nvPicPr>
        <p:blipFill>
          <a:blip r:embed="rId2"/>
          <a:stretch>
            <a:fillRect/>
          </a:stretch>
        </p:blipFill>
        <p:spPr>
          <a:xfrm>
            <a:off x="743817" y="1241236"/>
            <a:ext cx="6580809" cy="1606450"/>
          </a:xfrm>
          <a:prstGeom prst="rect">
            <a:avLst/>
          </a:prstGeom>
        </p:spPr>
      </p:pic>
      <p:sp>
        <p:nvSpPr>
          <p:cNvPr id="6" name="标题 1">
            <a:extLst>
              <a:ext uri="{FF2B5EF4-FFF2-40B4-BE49-F238E27FC236}">
                <a16:creationId xmlns:a16="http://schemas.microsoft.com/office/drawing/2014/main" id="{D488BFD5-6937-44E3-87CC-1B2E18708716}"/>
              </a:ext>
            </a:extLst>
          </p:cNvPr>
          <p:cNvSpPr>
            <a:spLocks noGrp="1"/>
          </p:cNvSpPr>
          <p:nvPr>
            <p:ph type="title"/>
          </p:nvPr>
        </p:nvSpPr>
        <p:spPr>
          <a:xfrm>
            <a:off x="1246235" y="257182"/>
            <a:ext cx="7572140" cy="539885"/>
          </a:xfrm>
        </p:spPr>
        <p:txBody>
          <a:bodyPr>
            <a:normAutofit/>
          </a:bodyPr>
          <a:lstStyle/>
          <a:p>
            <a:pPr algn="l"/>
            <a:r>
              <a:rPr lang="zh-CN" altLang="en-US" sz="2800" dirty="0"/>
              <a:t>命令行处理</a:t>
            </a:r>
          </a:p>
        </p:txBody>
      </p:sp>
      <p:cxnSp>
        <p:nvCxnSpPr>
          <p:cNvPr id="7" name="直接连接符 6">
            <a:extLst>
              <a:ext uri="{FF2B5EF4-FFF2-40B4-BE49-F238E27FC236}">
                <a16:creationId xmlns:a16="http://schemas.microsoft.com/office/drawing/2014/main" id="{DA0B41C5-DB63-4897-9B47-A94D81EFCF35}"/>
              </a:ext>
            </a:extLst>
          </p:cNvPr>
          <p:cNvCxnSpPr>
            <a:cxnSpLocks/>
          </p:cNvCxnSpPr>
          <p:nvPr/>
        </p:nvCxnSpPr>
        <p:spPr>
          <a:xfrm>
            <a:off x="1324054" y="923527"/>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132DA64-52F3-480F-9069-C8A5BC863D53}"/>
              </a:ext>
            </a:extLst>
          </p:cNvPr>
          <p:cNvPicPr>
            <a:picLocks noChangeAspect="1"/>
          </p:cNvPicPr>
          <p:nvPr/>
        </p:nvPicPr>
        <p:blipFill>
          <a:blip r:embed="rId3"/>
          <a:stretch>
            <a:fillRect/>
          </a:stretch>
        </p:blipFill>
        <p:spPr>
          <a:xfrm>
            <a:off x="1153795" y="3031561"/>
            <a:ext cx="6331087" cy="2324396"/>
          </a:xfrm>
          <a:prstGeom prst="rect">
            <a:avLst/>
          </a:prstGeom>
        </p:spPr>
      </p:pic>
    </p:spTree>
    <p:extLst>
      <p:ext uri="{BB962C8B-B14F-4D97-AF65-F5344CB8AC3E}">
        <p14:creationId xmlns:p14="http://schemas.microsoft.com/office/powerpoint/2010/main" val="3553450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3119072-0070-48C2-AF5D-4920988B77D3}"/>
              </a:ext>
            </a:extLst>
          </p:cNvPr>
          <p:cNvPicPr/>
          <p:nvPr/>
        </p:nvPicPr>
        <p:blipFill>
          <a:blip r:embed="rId2"/>
          <a:stretch>
            <a:fillRect/>
          </a:stretch>
        </p:blipFill>
        <p:spPr>
          <a:xfrm>
            <a:off x="1312211" y="1249053"/>
            <a:ext cx="6380061" cy="3115557"/>
          </a:xfrm>
          <a:prstGeom prst="rect">
            <a:avLst/>
          </a:prstGeom>
        </p:spPr>
      </p:pic>
      <p:sp>
        <p:nvSpPr>
          <p:cNvPr id="5" name="文本框 4">
            <a:extLst>
              <a:ext uri="{FF2B5EF4-FFF2-40B4-BE49-F238E27FC236}">
                <a16:creationId xmlns:a16="http://schemas.microsoft.com/office/drawing/2014/main" id="{F919BD2C-9BB2-4A73-A187-FCBD3FFDD19A}"/>
              </a:ext>
            </a:extLst>
          </p:cNvPr>
          <p:cNvSpPr txBox="1"/>
          <p:nvPr/>
        </p:nvSpPr>
        <p:spPr>
          <a:xfrm>
            <a:off x="933254" y="678730"/>
            <a:ext cx="5297864" cy="369332"/>
          </a:xfrm>
          <a:prstGeom prst="rect">
            <a:avLst/>
          </a:prstGeom>
          <a:noFill/>
        </p:spPr>
        <p:txBody>
          <a:bodyPr wrap="square" rtlCol="0">
            <a:spAutoFit/>
          </a:bodyPr>
          <a:lstStyle/>
          <a:p>
            <a:r>
              <a:rPr lang="zh-CN" altLang="en-US" dirty="0"/>
              <a:t>补充：如何读</a:t>
            </a:r>
            <a:r>
              <a:rPr lang="en-US" altLang="zh-CN" dirty="0"/>
              <a:t>nachos</a:t>
            </a:r>
            <a:r>
              <a:rPr lang="zh-CN" altLang="en-US" dirty="0"/>
              <a:t>的虚拟磁盘某一扇区：</a:t>
            </a:r>
          </a:p>
        </p:txBody>
      </p:sp>
      <p:sp>
        <p:nvSpPr>
          <p:cNvPr id="6" name="矩形 5">
            <a:extLst>
              <a:ext uri="{FF2B5EF4-FFF2-40B4-BE49-F238E27FC236}">
                <a16:creationId xmlns:a16="http://schemas.microsoft.com/office/drawing/2014/main" id="{48796135-E606-403B-B284-6D5F598C1A69}"/>
              </a:ext>
            </a:extLst>
          </p:cNvPr>
          <p:cNvSpPr/>
          <p:nvPr/>
        </p:nvSpPr>
        <p:spPr>
          <a:xfrm>
            <a:off x="1067113" y="4578832"/>
            <a:ext cx="8039179" cy="1785104"/>
          </a:xfrm>
          <a:prstGeom prst="rect">
            <a:avLst/>
          </a:prstGeom>
        </p:spPr>
        <p:txBody>
          <a:bodyPr wrap="square">
            <a:spAutoFit/>
          </a:bodyPr>
          <a:lstStyle/>
          <a:p>
            <a:r>
              <a:rPr lang="en-US" altLang="zh-CN" sz="1400" kern="0" dirty="0">
                <a:ea typeface="宋体" panose="02010600030101010101" pitchFamily="2" charset="-122"/>
                <a:cs typeface="宋体" panose="02010600030101010101" pitchFamily="2" charset="-122"/>
              </a:rPr>
              <a:t>        </a:t>
            </a:r>
            <a:r>
              <a:rPr lang="en-US" altLang="zh-CN" sz="1600" kern="0" dirty="0">
                <a:ea typeface="宋体" panose="02010600030101010101" pitchFamily="2" charset="-122"/>
                <a:cs typeface="宋体" panose="02010600030101010101" pitchFamily="2" charset="-122"/>
              </a:rPr>
              <a:t>1.</a:t>
            </a:r>
            <a:r>
              <a:rPr lang="zh-CN" altLang="zh-CN" sz="1600" kern="0" dirty="0">
                <a:ea typeface="宋体" panose="02010600030101010101" pitchFamily="2" charset="-122"/>
                <a:cs typeface="宋体" panose="02010600030101010101" pitchFamily="2" charset="-122"/>
              </a:rPr>
              <a:t>计算从磁盘头的当前位置读取写入磁盘扇区所需要的时间</a:t>
            </a:r>
            <a:r>
              <a:rPr lang="zh-CN" altLang="en-US" sz="1600" kern="0" dirty="0">
                <a:ea typeface="宋体" panose="02010600030101010101" pitchFamily="2" charset="-122"/>
                <a:cs typeface="宋体" panose="02010600030101010101" pitchFamily="2" charset="-122"/>
              </a:rPr>
              <a:t>（最主要的是寻道时间）</a:t>
            </a:r>
            <a:endParaRPr lang="en-US" altLang="zh-CN" sz="1600" kern="0" dirty="0">
              <a:ea typeface="宋体" panose="02010600030101010101" pitchFamily="2" charset="-122"/>
              <a:cs typeface="宋体" panose="02010600030101010101" pitchFamily="2" charset="-122"/>
            </a:endParaRPr>
          </a:p>
          <a:p>
            <a:r>
              <a:rPr lang="zh-CN" altLang="en-US" sz="1600" kern="0" dirty="0">
                <a:ea typeface="宋体" panose="02010600030101010101" pitchFamily="2" charset="-122"/>
              </a:rPr>
              <a:t>       </a:t>
            </a:r>
            <a:r>
              <a:rPr lang="en-US" altLang="zh-CN" sz="1600" kern="0" dirty="0">
                <a:ea typeface="宋体" panose="02010600030101010101" pitchFamily="2" charset="-122"/>
              </a:rPr>
              <a:t>2.</a:t>
            </a:r>
            <a:r>
              <a:rPr lang="zh-CN" altLang="en-US" sz="1600" kern="0" dirty="0">
                <a:ea typeface="宋体" panose="02010600030101010101" pitchFamily="2" charset="-122"/>
              </a:rPr>
              <a:t>检查读取磁盘操作是否合法</a:t>
            </a:r>
            <a:endParaRPr lang="en-US" altLang="zh-CN" sz="1600" kern="0" dirty="0">
              <a:ea typeface="宋体" panose="02010600030101010101" pitchFamily="2" charset="-122"/>
            </a:endParaRPr>
          </a:p>
          <a:p>
            <a:r>
              <a:rPr lang="en-US" altLang="zh-CN" sz="1600" kern="0" dirty="0">
                <a:ea typeface="宋体" panose="02010600030101010101" pitchFamily="2" charset="-122"/>
              </a:rPr>
              <a:t>       3.</a:t>
            </a:r>
            <a:r>
              <a:rPr lang="zh-CN" altLang="en-US" sz="1600" kern="0" dirty="0">
                <a:ea typeface="宋体" panose="02010600030101010101" pitchFamily="2" charset="-122"/>
              </a:rPr>
              <a:t>使用</a:t>
            </a:r>
            <a:r>
              <a:rPr lang="en-US" altLang="zh-CN" sz="1600" kern="0" dirty="0" err="1">
                <a:ea typeface="宋体" panose="02010600030101010101" pitchFamily="2" charset="-122"/>
              </a:rPr>
              <a:t>linux</a:t>
            </a:r>
            <a:r>
              <a:rPr lang="zh-CN" altLang="en-US" sz="1600" kern="0" dirty="0">
                <a:ea typeface="宋体" panose="02010600030101010101" pitchFamily="2" charset="-122"/>
              </a:rPr>
              <a:t>的移动文件指针的函数</a:t>
            </a:r>
            <a:r>
              <a:rPr lang="en-US" altLang="zh-CN" sz="1600" kern="0" dirty="0" err="1">
                <a:ea typeface="宋体" panose="02010600030101010101" pitchFamily="2" charset="-122"/>
              </a:rPr>
              <a:t>Lseek</a:t>
            </a:r>
            <a:r>
              <a:rPr lang="zh-CN" altLang="en-US" sz="1600" kern="0" dirty="0">
                <a:ea typeface="宋体" panose="02010600030101010101" pitchFamily="2" charset="-122"/>
              </a:rPr>
              <a:t>，移动到对应扇区所在的文件位置中</a:t>
            </a:r>
            <a:endParaRPr lang="en-US" altLang="zh-CN" sz="1600" kern="0" dirty="0">
              <a:ea typeface="宋体" panose="02010600030101010101" pitchFamily="2" charset="-122"/>
            </a:endParaRPr>
          </a:p>
          <a:p>
            <a:r>
              <a:rPr lang="en-US" altLang="zh-CN" sz="1600" kern="0" dirty="0">
                <a:ea typeface="宋体" panose="02010600030101010101" pitchFamily="2" charset="-122"/>
              </a:rPr>
              <a:t>       4.</a:t>
            </a:r>
            <a:r>
              <a:rPr lang="zh-CN" altLang="en-US" sz="1600" kern="0" dirty="0">
                <a:ea typeface="宋体" panose="02010600030101010101" pitchFamily="2" charset="-122"/>
              </a:rPr>
              <a:t>调用封装好的</a:t>
            </a:r>
            <a:r>
              <a:rPr lang="en-US" altLang="zh-CN" sz="1600" kern="0" dirty="0">
                <a:ea typeface="宋体" panose="02010600030101010101" pitchFamily="2" charset="-122"/>
              </a:rPr>
              <a:t>Read</a:t>
            </a:r>
            <a:r>
              <a:rPr lang="zh-CN" altLang="en-US" sz="1600" kern="0" dirty="0">
                <a:ea typeface="宋体" panose="02010600030101010101" pitchFamily="2" charset="-122"/>
              </a:rPr>
              <a:t>函数读取文件，存入</a:t>
            </a:r>
            <a:r>
              <a:rPr lang="en-US" altLang="zh-CN" sz="1600" kern="0" dirty="0">
                <a:ea typeface="宋体" panose="02010600030101010101" pitchFamily="2" charset="-122"/>
              </a:rPr>
              <a:t>data</a:t>
            </a:r>
            <a:r>
              <a:rPr lang="zh-CN" altLang="en-US" sz="1600" kern="0" dirty="0">
                <a:ea typeface="宋体" panose="02010600030101010101" pitchFamily="2" charset="-122"/>
              </a:rPr>
              <a:t>缓冲区中。</a:t>
            </a:r>
            <a:endParaRPr lang="en-US" altLang="zh-CN" sz="1600" kern="0" dirty="0">
              <a:ea typeface="宋体" panose="02010600030101010101" pitchFamily="2" charset="-122"/>
            </a:endParaRPr>
          </a:p>
          <a:p>
            <a:r>
              <a:rPr lang="en-US" altLang="zh-CN" sz="1600" kern="0" dirty="0">
                <a:ea typeface="宋体" panose="02010600030101010101" pitchFamily="2" charset="-122"/>
              </a:rPr>
              <a:t>       5.</a:t>
            </a:r>
            <a:r>
              <a:rPr lang="zh-CN" altLang="en-US" sz="1600" kern="0" dirty="0">
                <a:ea typeface="宋体" panose="02010600030101010101" pitchFamily="2" charset="-122"/>
              </a:rPr>
              <a:t>设置磁盘当前正在被使用，更新扇区编号，更新</a:t>
            </a:r>
            <a:r>
              <a:rPr lang="en-US" altLang="zh-CN" sz="1600" kern="0" dirty="0">
                <a:ea typeface="宋体" panose="02010600030101010101" pitchFamily="2" charset="-122"/>
              </a:rPr>
              <a:t>stats</a:t>
            </a:r>
            <a:r>
              <a:rPr lang="zh-CN" altLang="en-US" sz="1600" kern="0" dirty="0">
                <a:ea typeface="宋体" panose="02010600030101010101" pitchFamily="2" charset="-122"/>
              </a:rPr>
              <a:t>类中的</a:t>
            </a:r>
            <a:r>
              <a:rPr lang="en-US" altLang="zh-CN" sz="1600" kern="0" dirty="0" err="1">
                <a:ea typeface="宋体" panose="02010600030101010101" pitchFamily="2" charset="-122"/>
              </a:rPr>
              <a:t>numDiskRead</a:t>
            </a:r>
            <a:r>
              <a:rPr lang="zh-CN" altLang="en-US" sz="1600" kern="0" dirty="0">
                <a:ea typeface="宋体" panose="02010600030101010101" pitchFamily="2" charset="-122"/>
              </a:rPr>
              <a:t>信息</a:t>
            </a:r>
            <a:endParaRPr lang="en-US" altLang="zh-CN" sz="1600" kern="0" dirty="0">
              <a:ea typeface="宋体" panose="02010600030101010101" pitchFamily="2" charset="-122"/>
            </a:endParaRPr>
          </a:p>
          <a:p>
            <a:r>
              <a:rPr lang="en-US" altLang="zh-CN" sz="1600" b="1" kern="0" dirty="0">
                <a:ea typeface="宋体" panose="02010600030101010101" pitchFamily="2" charset="-122"/>
              </a:rPr>
              <a:t>    **6.</a:t>
            </a:r>
            <a:r>
              <a:rPr lang="zh-CN" altLang="en-US" sz="1600" b="1" kern="0" dirty="0">
                <a:ea typeface="宋体" panose="02010600030101010101" pitchFamily="2" charset="-122"/>
              </a:rPr>
              <a:t>将写磁盘中断放到中断事件表中</a:t>
            </a:r>
            <a:endParaRPr lang="en-US" altLang="zh-CN" sz="1600" b="1" kern="0" dirty="0">
              <a:ea typeface="宋体" panose="02010600030101010101" pitchFamily="2" charset="-122"/>
            </a:endParaRPr>
          </a:p>
          <a:p>
            <a:endParaRPr lang="zh-CN" altLang="en-US" sz="1400" dirty="0"/>
          </a:p>
        </p:txBody>
      </p:sp>
      <p:sp>
        <p:nvSpPr>
          <p:cNvPr id="7" name="矩形 6">
            <a:extLst>
              <a:ext uri="{FF2B5EF4-FFF2-40B4-BE49-F238E27FC236}">
                <a16:creationId xmlns:a16="http://schemas.microsoft.com/office/drawing/2014/main" id="{06C1CAB6-1BD8-4625-A5E4-F46CF61AC127}"/>
              </a:ext>
            </a:extLst>
          </p:cNvPr>
          <p:cNvSpPr/>
          <p:nvPr/>
        </p:nvSpPr>
        <p:spPr>
          <a:xfrm>
            <a:off x="5455668" y="3429000"/>
            <a:ext cx="6340197" cy="307777"/>
          </a:xfrm>
          <a:prstGeom prst="rect">
            <a:avLst/>
          </a:prstGeom>
        </p:spPr>
        <p:txBody>
          <a:bodyPr wrap="none">
            <a:spAutoFit/>
          </a:bodyPr>
          <a:lstStyle/>
          <a:p>
            <a:r>
              <a:rPr lang="en-US" altLang="zh-CN" sz="1400" kern="0" dirty="0">
                <a:latin typeface="宋体" panose="02010600030101010101" pitchFamily="2" charset="-122"/>
                <a:cs typeface="宋体" panose="02010600030101010101" pitchFamily="2" charset="-122"/>
              </a:rPr>
              <a:t>static void </a:t>
            </a:r>
            <a:r>
              <a:rPr lang="en-US" altLang="zh-CN" sz="1400" kern="0" dirty="0" err="1">
                <a:latin typeface="宋体" panose="02010600030101010101" pitchFamily="2" charset="-122"/>
                <a:cs typeface="宋体" panose="02010600030101010101" pitchFamily="2" charset="-122"/>
              </a:rPr>
              <a:t>DiskDone</a:t>
            </a:r>
            <a:r>
              <a:rPr lang="en-US" altLang="zh-CN" sz="1400" kern="0" dirty="0">
                <a:latin typeface="宋体" panose="02010600030101010101" pitchFamily="2" charset="-122"/>
                <a:cs typeface="宋体" panose="02010600030101010101" pitchFamily="2" charset="-122"/>
              </a:rPr>
              <a:t>(_int </a:t>
            </a:r>
            <a:r>
              <a:rPr lang="en-US" altLang="zh-CN" sz="1400" kern="0" dirty="0" err="1">
                <a:latin typeface="宋体" panose="02010600030101010101" pitchFamily="2" charset="-122"/>
                <a:cs typeface="宋体" panose="02010600030101010101" pitchFamily="2" charset="-122"/>
              </a:rPr>
              <a:t>arg</a:t>
            </a:r>
            <a:r>
              <a:rPr lang="en-US" altLang="zh-CN" sz="1400" kern="0" dirty="0">
                <a:latin typeface="宋体" panose="02010600030101010101" pitchFamily="2" charset="-122"/>
                <a:cs typeface="宋体" panose="02010600030101010101" pitchFamily="2" charset="-122"/>
              </a:rPr>
              <a:t>) { ((Disk *)</a:t>
            </a:r>
            <a:r>
              <a:rPr lang="en-US" altLang="zh-CN" sz="1400" kern="0" dirty="0" err="1">
                <a:latin typeface="宋体" panose="02010600030101010101" pitchFamily="2" charset="-122"/>
                <a:cs typeface="宋体" panose="02010600030101010101" pitchFamily="2" charset="-122"/>
              </a:rPr>
              <a:t>arg</a:t>
            </a:r>
            <a:r>
              <a:rPr lang="en-US" altLang="zh-CN" sz="1400" kern="0" dirty="0">
                <a:latin typeface="宋体" panose="02010600030101010101" pitchFamily="2" charset="-122"/>
                <a:cs typeface="宋体" panose="02010600030101010101" pitchFamily="2" charset="-122"/>
              </a:rPr>
              <a:t>)-&gt;</a:t>
            </a:r>
            <a:r>
              <a:rPr lang="en-US" altLang="zh-CN" sz="1400" kern="0" dirty="0" err="1">
                <a:latin typeface="宋体" panose="02010600030101010101" pitchFamily="2" charset="-122"/>
                <a:cs typeface="宋体" panose="02010600030101010101" pitchFamily="2" charset="-122"/>
              </a:rPr>
              <a:t>HandleInterrupt</a:t>
            </a:r>
            <a:r>
              <a:rPr lang="en-US" altLang="zh-CN" sz="1400" kern="0" dirty="0">
                <a:latin typeface="宋体" panose="02010600030101010101" pitchFamily="2" charset="-122"/>
                <a:cs typeface="宋体" panose="02010600030101010101" pitchFamily="2" charset="-122"/>
              </a:rPr>
              <a:t>(); </a:t>
            </a:r>
            <a:r>
              <a:rPr lang="en-US" altLang="zh-CN" sz="1100" kern="0" dirty="0">
                <a:latin typeface="宋体" panose="02010600030101010101" pitchFamily="2" charset="-122"/>
                <a:cs typeface="宋体" panose="02010600030101010101" pitchFamily="2" charset="-122"/>
              </a:rPr>
              <a:t>} </a:t>
            </a:r>
            <a:endParaRPr lang="zh-CN" altLang="en-US" dirty="0"/>
          </a:p>
        </p:txBody>
      </p:sp>
    </p:spTree>
    <p:extLst>
      <p:ext uri="{BB962C8B-B14F-4D97-AF65-F5344CB8AC3E}">
        <p14:creationId xmlns:p14="http://schemas.microsoft.com/office/powerpoint/2010/main" val="1301458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919BD2C-9BB2-4A73-A187-FCBD3FFDD19A}"/>
              </a:ext>
            </a:extLst>
          </p:cNvPr>
          <p:cNvSpPr txBox="1"/>
          <p:nvPr/>
        </p:nvSpPr>
        <p:spPr>
          <a:xfrm>
            <a:off x="933254" y="678730"/>
            <a:ext cx="5297864" cy="369332"/>
          </a:xfrm>
          <a:prstGeom prst="rect">
            <a:avLst/>
          </a:prstGeom>
          <a:noFill/>
        </p:spPr>
        <p:txBody>
          <a:bodyPr wrap="square" rtlCol="0">
            <a:spAutoFit/>
          </a:bodyPr>
          <a:lstStyle/>
          <a:p>
            <a:r>
              <a:rPr lang="zh-CN" altLang="en-US" dirty="0"/>
              <a:t>补充：如何写</a:t>
            </a:r>
            <a:r>
              <a:rPr lang="en-US" altLang="zh-CN" dirty="0"/>
              <a:t>nachos</a:t>
            </a:r>
            <a:r>
              <a:rPr lang="zh-CN" altLang="en-US" dirty="0"/>
              <a:t>的虚拟磁盘：</a:t>
            </a:r>
          </a:p>
        </p:txBody>
      </p:sp>
      <p:pic>
        <p:nvPicPr>
          <p:cNvPr id="6" name="图片 5">
            <a:extLst>
              <a:ext uri="{FF2B5EF4-FFF2-40B4-BE49-F238E27FC236}">
                <a16:creationId xmlns:a16="http://schemas.microsoft.com/office/drawing/2014/main" id="{B35F1E15-E142-4A57-9866-D3538A007F65}"/>
              </a:ext>
            </a:extLst>
          </p:cNvPr>
          <p:cNvPicPr/>
          <p:nvPr/>
        </p:nvPicPr>
        <p:blipFill>
          <a:blip r:embed="rId2"/>
          <a:stretch>
            <a:fillRect/>
          </a:stretch>
        </p:blipFill>
        <p:spPr>
          <a:xfrm>
            <a:off x="1256317" y="1439001"/>
            <a:ext cx="5417859" cy="1087381"/>
          </a:xfrm>
          <a:prstGeom prst="rect">
            <a:avLst/>
          </a:prstGeom>
        </p:spPr>
      </p:pic>
      <p:pic>
        <p:nvPicPr>
          <p:cNvPr id="7" name="图片 6">
            <a:extLst>
              <a:ext uri="{FF2B5EF4-FFF2-40B4-BE49-F238E27FC236}">
                <a16:creationId xmlns:a16="http://schemas.microsoft.com/office/drawing/2014/main" id="{0376187C-0C3E-4F1E-AB33-CCE25120A1B0}"/>
              </a:ext>
            </a:extLst>
          </p:cNvPr>
          <p:cNvPicPr/>
          <p:nvPr/>
        </p:nvPicPr>
        <p:blipFill>
          <a:blip r:embed="rId3"/>
          <a:stretch>
            <a:fillRect/>
          </a:stretch>
        </p:blipFill>
        <p:spPr>
          <a:xfrm>
            <a:off x="1123574" y="2526382"/>
            <a:ext cx="5683344" cy="2790336"/>
          </a:xfrm>
          <a:prstGeom prst="rect">
            <a:avLst/>
          </a:prstGeom>
        </p:spPr>
      </p:pic>
    </p:spTree>
    <p:extLst>
      <p:ext uri="{BB962C8B-B14F-4D97-AF65-F5344CB8AC3E}">
        <p14:creationId xmlns:p14="http://schemas.microsoft.com/office/powerpoint/2010/main" val="3694612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C5ECD-9EF2-4179-9310-7AAF9EE6C4E5}"/>
              </a:ext>
            </a:extLst>
          </p:cNvPr>
          <p:cNvSpPr>
            <a:spLocks noGrp="1"/>
          </p:cNvSpPr>
          <p:nvPr>
            <p:ph type="title"/>
          </p:nvPr>
        </p:nvSpPr>
        <p:spPr>
          <a:xfrm>
            <a:off x="611346" y="364504"/>
            <a:ext cx="8596668" cy="1320800"/>
          </a:xfrm>
        </p:spPr>
        <p:txBody>
          <a:bodyPr>
            <a:normAutofit/>
          </a:bodyPr>
          <a:lstStyle/>
          <a:p>
            <a:r>
              <a:rPr lang="en-US" altLang="zh-CN" sz="2800" dirty="0" err="1"/>
              <a:t>OpenFile</a:t>
            </a:r>
            <a:r>
              <a:rPr lang="zh-CN" altLang="en-US" sz="2800" dirty="0"/>
              <a:t>核心函数：</a:t>
            </a:r>
            <a:r>
              <a:rPr lang="en-US" altLang="zh-CN" sz="2800" dirty="0" err="1"/>
              <a:t>ReadAt</a:t>
            </a:r>
            <a:endParaRPr lang="zh-CN" altLang="en-US" sz="2800" dirty="0"/>
          </a:p>
        </p:txBody>
      </p:sp>
      <p:pic>
        <p:nvPicPr>
          <p:cNvPr id="6" name="图片 5">
            <a:extLst>
              <a:ext uri="{FF2B5EF4-FFF2-40B4-BE49-F238E27FC236}">
                <a16:creationId xmlns:a16="http://schemas.microsoft.com/office/drawing/2014/main" id="{0DED5FFD-D1A2-44EE-980B-24EEEFADE320}"/>
              </a:ext>
            </a:extLst>
          </p:cNvPr>
          <p:cNvPicPr/>
          <p:nvPr/>
        </p:nvPicPr>
        <p:blipFill>
          <a:blip r:embed="rId2"/>
          <a:stretch>
            <a:fillRect/>
          </a:stretch>
        </p:blipFill>
        <p:spPr>
          <a:xfrm>
            <a:off x="779344" y="1536215"/>
            <a:ext cx="5998982" cy="4957281"/>
          </a:xfrm>
          <a:prstGeom prst="rect">
            <a:avLst/>
          </a:prstGeom>
        </p:spPr>
      </p:pic>
      <p:sp>
        <p:nvSpPr>
          <p:cNvPr id="7" name="文本框 6">
            <a:extLst>
              <a:ext uri="{FF2B5EF4-FFF2-40B4-BE49-F238E27FC236}">
                <a16:creationId xmlns:a16="http://schemas.microsoft.com/office/drawing/2014/main" id="{13727C64-E1DB-4737-B5A6-40CB8C750464}"/>
              </a:ext>
            </a:extLst>
          </p:cNvPr>
          <p:cNvSpPr txBox="1"/>
          <p:nvPr/>
        </p:nvSpPr>
        <p:spPr>
          <a:xfrm>
            <a:off x="348790" y="1024904"/>
            <a:ext cx="7795968" cy="369332"/>
          </a:xfrm>
          <a:prstGeom prst="rect">
            <a:avLst/>
          </a:prstGeom>
          <a:noFill/>
        </p:spPr>
        <p:txBody>
          <a:bodyPr wrap="square" rtlCol="0">
            <a:spAutoFit/>
          </a:bodyPr>
          <a:lstStyle/>
          <a:p>
            <a:r>
              <a:rPr lang="zh-CN" altLang="en-US" dirty="0"/>
              <a:t>功能：将</a:t>
            </a:r>
            <a:r>
              <a:rPr lang="en-US" altLang="zh-CN" dirty="0"/>
              <a:t>file</a:t>
            </a:r>
            <a:r>
              <a:rPr lang="zh-CN" altLang="en-US" dirty="0"/>
              <a:t>文件从</a:t>
            </a:r>
            <a:r>
              <a:rPr lang="en-US" altLang="zh-CN" dirty="0"/>
              <a:t>position</a:t>
            </a:r>
            <a:r>
              <a:rPr lang="zh-CN" altLang="en-US" dirty="0"/>
              <a:t>位置处读取</a:t>
            </a:r>
            <a:r>
              <a:rPr lang="en-US" altLang="zh-CN" dirty="0" err="1"/>
              <a:t>numBytes</a:t>
            </a:r>
            <a:r>
              <a:rPr lang="zh-CN" altLang="en-US" dirty="0"/>
              <a:t>个字节送到缓冲区</a:t>
            </a:r>
            <a:r>
              <a:rPr lang="en-US" altLang="zh-CN" dirty="0"/>
              <a:t>into</a:t>
            </a:r>
            <a:r>
              <a:rPr lang="zh-CN" altLang="en-US" dirty="0"/>
              <a:t>中</a:t>
            </a:r>
          </a:p>
        </p:txBody>
      </p:sp>
      <p:sp>
        <p:nvSpPr>
          <p:cNvPr id="8" name="文本框 7">
            <a:extLst>
              <a:ext uri="{FF2B5EF4-FFF2-40B4-BE49-F238E27FC236}">
                <a16:creationId xmlns:a16="http://schemas.microsoft.com/office/drawing/2014/main" id="{1B2C4697-036C-45C6-B752-1B6A6658485F}"/>
              </a:ext>
            </a:extLst>
          </p:cNvPr>
          <p:cNvSpPr txBox="1"/>
          <p:nvPr/>
        </p:nvSpPr>
        <p:spPr>
          <a:xfrm>
            <a:off x="7040591" y="4215550"/>
            <a:ext cx="3779695" cy="369332"/>
          </a:xfrm>
          <a:prstGeom prst="rect">
            <a:avLst/>
          </a:prstGeom>
          <a:noFill/>
        </p:spPr>
        <p:txBody>
          <a:bodyPr wrap="square" rtlCol="0">
            <a:spAutoFit/>
          </a:bodyPr>
          <a:lstStyle/>
          <a:p>
            <a:r>
              <a:rPr lang="zh-CN" altLang="en-US" dirty="0"/>
              <a:t>逻辑扇区到物理扇区的变换过程</a:t>
            </a:r>
          </a:p>
        </p:txBody>
      </p:sp>
      <p:cxnSp>
        <p:nvCxnSpPr>
          <p:cNvPr id="10" name="直接箭头连接符 9">
            <a:extLst>
              <a:ext uri="{FF2B5EF4-FFF2-40B4-BE49-F238E27FC236}">
                <a16:creationId xmlns:a16="http://schemas.microsoft.com/office/drawing/2014/main" id="{CF4FED35-702B-494E-88F7-D1EDBC892ED9}"/>
              </a:ext>
            </a:extLst>
          </p:cNvPr>
          <p:cNvCxnSpPr>
            <a:stCxn id="8" idx="1"/>
          </p:cNvCxnSpPr>
          <p:nvPr/>
        </p:nvCxnSpPr>
        <p:spPr>
          <a:xfrm flipH="1">
            <a:off x="5816338" y="4400216"/>
            <a:ext cx="1224253" cy="652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70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4569C3D-4910-445C-8082-2CB830F4EF3B}"/>
              </a:ext>
            </a:extLst>
          </p:cNvPr>
          <p:cNvPicPr>
            <a:picLocks noChangeAspect="1"/>
          </p:cNvPicPr>
          <p:nvPr/>
        </p:nvPicPr>
        <p:blipFill>
          <a:blip r:embed="rId2"/>
          <a:stretch>
            <a:fillRect/>
          </a:stretch>
        </p:blipFill>
        <p:spPr>
          <a:xfrm>
            <a:off x="1187672" y="1969086"/>
            <a:ext cx="4908328" cy="1288435"/>
          </a:xfrm>
          <a:prstGeom prst="rect">
            <a:avLst/>
          </a:prstGeom>
        </p:spPr>
      </p:pic>
      <p:sp>
        <p:nvSpPr>
          <p:cNvPr id="5" name="文本框 4">
            <a:extLst>
              <a:ext uri="{FF2B5EF4-FFF2-40B4-BE49-F238E27FC236}">
                <a16:creationId xmlns:a16="http://schemas.microsoft.com/office/drawing/2014/main" id="{601A9023-845B-4372-A7F4-5F88EB9716BC}"/>
              </a:ext>
            </a:extLst>
          </p:cNvPr>
          <p:cNvSpPr txBox="1"/>
          <p:nvPr/>
        </p:nvSpPr>
        <p:spPr>
          <a:xfrm>
            <a:off x="829453" y="785237"/>
            <a:ext cx="4506013" cy="369332"/>
          </a:xfrm>
          <a:prstGeom prst="rect">
            <a:avLst/>
          </a:prstGeom>
          <a:noFill/>
        </p:spPr>
        <p:txBody>
          <a:bodyPr wrap="square" rtlCol="0">
            <a:spAutoFit/>
          </a:bodyPr>
          <a:lstStyle/>
          <a:p>
            <a:r>
              <a:rPr lang="en-US" altLang="zh-CN" dirty="0" err="1"/>
              <a:t>ByteToSector</a:t>
            </a:r>
            <a:r>
              <a:rPr lang="zh-CN" altLang="en-US" dirty="0"/>
              <a:t>转换函数：</a:t>
            </a:r>
          </a:p>
        </p:txBody>
      </p:sp>
      <p:sp>
        <p:nvSpPr>
          <p:cNvPr id="6" name="文本框 5">
            <a:extLst>
              <a:ext uri="{FF2B5EF4-FFF2-40B4-BE49-F238E27FC236}">
                <a16:creationId xmlns:a16="http://schemas.microsoft.com/office/drawing/2014/main" id="{C2A669E4-9C0D-468A-9482-CBB1537CC405}"/>
              </a:ext>
            </a:extLst>
          </p:cNvPr>
          <p:cNvSpPr txBox="1"/>
          <p:nvPr/>
        </p:nvSpPr>
        <p:spPr>
          <a:xfrm>
            <a:off x="1038519" y="1447354"/>
            <a:ext cx="5057481" cy="369332"/>
          </a:xfrm>
          <a:prstGeom prst="rect">
            <a:avLst/>
          </a:prstGeom>
          <a:noFill/>
        </p:spPr>
        <p:txBody>
          <a:bodyPr wrap="square" rtlCol="0">
            <a:spAutoFit/>
          </a:bodyPr>
          <a:lstStyle/>
          <a:p>
            <a:r>
              <a:rPr lang="zh-CN" altLang="en-US" dirty="0"/>
              <a:t>作用：将逻辑扇区转化为某个文件的物理扇区</a:t>
            </a:r>
          </a:p>
        </p:txBody>
      </p:sp>
      <p:sp>
        <p:nvSpPr>
          <p:cNvPr id="7" name="文本框 6">
            <a:extLst>
              <a:ext uri="{FF2B5EF4-FFF2-40B4-BE49-F238E27FC236}">
                <a16:creationId xmlns:a16="http://schemas.microsoft.com/office/drawing/2014/main" id="{3E0CF460-974A-4A26-A0C3-D161FA354923}"/>
              </a:ext>
            </a:extLst>
          </p:cNvPr>
          <p:cNvSpPr txBox="1"/>
          <p:nvPr/>
        </p:nvSpPr>
        <p:spPr>
          <a:xfrm>
            <a:off x="1038518" y="3815053"/>
            <a:ext cx="8275164" cy="1754326"/>
          </a:xfrm>
          <a:prstGeom prst="rect">
            <a:avLst/>
          </a:prstGeom>
          <a:noFill/>
        </p:spPr>
        <p:txBody>
          <a:bodyPr wrap="square" rtlCol="0">
            <a:spAutoFit/>
          </a:bodyPr>
          <a:lstStyle/>
          <a:p>
            <a:r>
              <a:rPr lang="en-US" altLang="zh-CN" dirty="0" err="1"/>
              <a:t>eg</a:t>
            </a:r>
            <a:r>
              <a:rPr lang="zh-CN" altLang="en-US" dirty="0"/>
              <a:t>：文件</a:t>
            </a:r>
            <a:r>
              <a:rPr lang="en-US" altLang="zh-CN" dirty="0"/>
              <a:t>A</a:t>
            </a:r>
            <a:r>
              <a:rPr lang="zh-CN" altLang="en-US" dirty="0"/>
              <a:t>所在的扇区为：</a:t>
            </a:r>
            <a:r>
              <a:rPr lang="en-US" altLang="zh-CN" dirty="0"/>
              <a:t>1 5 7 9 16</a:t>
            </a:r>
            <a:r>
              <a:rPr lang="zh-CN" altLang="en-US" dirty="0"/>
              <a:t>号</a:t>
            </a:r>
            <a:endParaRPr lang="en-US" altLang="zh-CN" dirty="0"/>
          </a:p>
          <a:p>
            <a:r>
              <a:rPr lang="zh-CN" altLang="en-US" dirty="0"/>
              <a:t>       现在要向文件</a:t>
            </a:r>
            <a:r>
              <a:rPr lang="en-US" altLang="zh-CN" dirty="0"/>
              <a:t>A</a:t>
            </a:r>
            <a:r>
              <a:rPr lang="zh-CN" altLang="en-US" dirty="0"/>
              <a:t>的第</a:t>
            </a:r>
            <a:r>
              <a:rPr lang="en-US" altLang="zh-CN" dirty="0"/>
              <a:t>130</a:t>
            </a:r>
            <a:r>
              <a:rPr lang="zh-CN" altLang="en-US" dirty="0"/>
              <a:t>个字节处写入信息，已知一个扇区有</a:t>
            </a:r>
            <a:r>
              <a:rPr lang="en-US" altLang="zh-CN" dirty="0"/>
              <a:t>128</a:t>
            </a:r>
            <a:r>
              <a:rPr lang="zh-CN" altLang="en-US" dirty="0"/>
              <a:t>个字节，于是，第</a:t>
            </a:r>
            <a:r>
              <a:rPr lang="en-US" altLang="zh-CN" dirty="0"/>
              <a:t>130</a:t>
            </a:r>
            <a:r>
              <a:rPr lang="zh-CN" altLang="en-US" dirty="0"/>
              <a:t>个字节位于文件</a:t>
            </a:r>
            <a:r>
              <a:rPr lang="en-US" altLang="zh-CN" dirty="0"/>
              <a:t>A</a:t>
            </a:r>
            <a:r>
              <a:rPr lang="zh-CN" altLang="en-US" dirty="0"/>
              <a:t>的第二个扇区中，</a:t>
            </a:r>
            <a:r>
              <a:rPr lang="en-US" altLang="zh-CN" dirty="0"/>
              <a:t>A</a:t>
            </a:r>
            <a:r>
              <a:rPr lang="zh-CN" altLang="en-US" dirty="0"/>
              <a:t>的第二个扇区为</a:t>
            </a:r>
            <a:r>
              <a:rPr lang="en-US" altLang="zh-CN" dirty="0"/>
              <a:t>5</a:t>
            </a:r>
            <a:r>
              <a:rPr lang="zh-CN" altLang="en-US" dirty="0"/>
              <a:t>号扇区</a:t>
            </a:r>
            <a:endParaRPr lang="en-US" altLang="zh-CN" dirty="0"/>
          </a:p>
          <a:p>
            <a:r>
              <a:rPr lang="en-US" altLang="zh-CN" dirty="0"/>
              <a:t>       </a:t>
            </a:r>
            <a:r>
              <a:rPr lang="en-US" altLang="zh-CN" dirty="0" err="1"/>
              <a:t>ByteToSector</a:t>
            </a:r>
            <a:r>
              <a:rPr lang="zh-CN" altLang="en-US" dirty="0"/>
              <a:t>是文件头的函数，文件头中记录了文件所存放的扇区，于是这个函数实际上执行的是求出</a:t>
            </a:r>
            <a:r>
              <a:rPr lang="en-US" altLang="zh-CN" dirty="0"/>
              <a:t>A</a:t>
            </a:r>
            <a:r>
              <a:rPr lang="zh-CN" altLang="en-US" dirty="0"/>
              <a:t>的第二个扇区是五号扇区，即：</a:t>
            </a:r>
            <a:endParaRPr lang="en-US" altLang="zh-CN" dirty="0"/>
          </a:p>
          <a:p>
            <a:r>
              <a:rPr lang="en-US" altLang="zh-CN" dirty="0"/>
              <a:t>	 </a:t>
            </a:r>
            <a:r>
              <a:rPr lang="en-US" altLang="zh-CN" dirty="0" err="1"/>
              <a:t>ByteToSector</a:t>
            </a:r>
            <a:r>
              <a:rPr lang="zh-CN" altLang="en-US" dirty="0"/>
              <a:t>（</a:t>
            </a:r>
            <a:r>
              <a:rPr lang="en-US" altLang="zh-CN" dirty="0"/>
              <a:t>2</a:t>
            </a:r>
            <a:r>
              <a:rPr lang="zh-CN" altLang="en-US" dirty="0"/>
              <a:t>） </a:t>
            </a:r>
            <a:r>
              <a:rPr lang="en-US" altLang="zh-CN" dirty="0"/>
              <a:t>=  5</a:t>
            </a:r>
          </a:p>
        </p:txBody>
      </p:sp>
    </p:spTree>
    <p:extLst>
      <p:ext uri="{BB962C8B-B14F-4D97-AF65-F5344CB8AC3E}">
        <p14:creationId xmlns:p14="http://schemas.microsoft.com/office/powerpoint/2010/main" val="68729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E801E-9964-4385-950E-B262459B1EF6}"/>
              </a:ext>
            </a:extLst>
          </p:cNvPr>
          <p:cNvSpPr>
            <a:spLocks noGrp="1"/>
          </p:cNvSpPr>
          <p:nvPr>
            <p:ph type="title"/>
          </p:nvPr>
        </p:nvSpPr>
        <p:spPr>
          <a:xfrm>
            <a:off x="677334" y="421064"/>
            <a:ext cx="8596668" cy="672445"/>
          </a:xfrm>
        </p:spPr>
        <p:txBody>
          <a:bodyPr/>
          <a:lstStyle/>
          <a:p>
            <a:r>
              <a:rPr lang="zh-CN" altLang="en-US" dirty="0"/>
              <a:t>将</a:t>
            </a:r>
            <a:r>
              <a:rPr lang="en-US" altLang="zh-CN" dirty="0" err="1"/>
              <a:t>BitMap</a:t>
            </a:r>
            <a:r>
              <a:rPr lang="zh-CN" altLang="en-US" dirty="0"/>
              <a:t>数据结构写回磁盘过程图示：</a:t>
            </a:r>
          </a:p>
        </p:txBody>
      </p:sp>
      <p:pic>
        <p:nvPicPr>
          <p:cNvPr id="4" name="图片 3">
            <a:extLst>
              <a:ext uri="{FF2B5EF4-FFF2-40B4-BE49-F238E27FC236}">
                <a16:creationId xmlns:a16="http://schemas.microsoft.com/office/drawing/2014/main" id="{EA0AFBF3-9BB0-4AD8-A0FE-79FF1AFCFAFD}"/>
              </a:ext>
            </a:extLst>
          </p:cNvPr>
          <p:cNvPicPr>
            <a:picLocks noChangeAspect="1"/>
          </p:cNvPicPr>
          <p:nvPr/>
        </p:nvPicPr>
        <p:blipFill>
          <a:blip r:embed="rId2"/>
          <a:stretch>
            <a:fillRect/>
          </a:stretch>
        </p:blipFill>
        <p:spPr>
          <a:xfrm>
            <a:off x="1044247" y="1365853"/>
            <a:ext cx="9236240" cy="4823878"/>
          </a:xfrm>
          <a:prstGeom prst="rect">
            <a:avLst/>
          </a:prstGeom>
        </p:spPr>
      </p:pic>
    </p:spTree>
    <p:extLst>
      <p:ext uri="{BB962C8B-B14F-4D97-AF65-F5344CB8AC3E}">
        <p14:creationId xmlns:p14="http://schemas.microsoft.com/office/powerpoint/2010/main" val="3487658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E711-D722-4653-9D8F-7C797F0111C8}"/>
              </a:ext>
            </a:extLst>
          </p:cNvPr>
          <p:cNvSpPr>
            <a:spLocks noGrp="1"/>
          </p:cNvSpPr>
          <p:nvPr>
            <p:ph type="title"/>
          </p:nvPr>
        </p:nvSpPr>
        <p:spPr/>
        <p:txBody>
          <a:bodyPr/>
          <a:lstStyle/>
          <a:p>
            <a:r>
              <a:rPr lang="zh-CN" altLang="en-US" dirty="0"/>
              <a:t>举个例子</a:t>
            </a:r>
          </a:p>
        </p:txBody>
      </p:sp>
      <p:sp>
        <p:nvSpPr>
          <p:cNvPr id="3" name="内容占位符 2">
            <a:extLst>
              <a:ext uri="{FF2B5EF4-FFF2-40B4-BE49-F238E27FC236}">
                <a16:creationId xmlns:a16="http://schemas.microsoft.com/office/drawing/2014/main" id="{67BD3CF1-399C-4EF4-87B2-2387F63618D3}"/>
              </a:ext>
            </a:extLst>
          </p:cNvPr>
          <p:cNvSpPr>
            <a:spLocks noGrp="1"/>
          </p:cNvSpPr>
          <p:nvPr>
            <p:ph idx="1"/>
          </p:nvPr>
        </p:nvSpPr>
        <p:spPr>
          <a:xfrm>
            <a:off x="781029" y="1488613"/>
            <a:ext cx="8596668" cy="3880773"/>
          </a:xfrm>
        </p:spPr>
        <p:txBody>
          <a:bodyPr/>
          <a:lstStyle/>
          <a:p>
            <a:r>
              <a:rPr lang="zh-CN" altLang="en-US" dirty="0"/>
              <a:t>位图的头文件位于</a:t>
            </a:r>
            <a:r>
              <a:rPr lang="en-US" altLang="zh-CN" dirty="0"/>
              <a:t>0</a:t>
            </a:r>
            <a:r>
              <a:rPr lang="zh-CN" altLang="en-US" dirty="0"/>
              <a:t>号扇区，位图文件有</a:t>
            </a:r>
            <a:r>
              <a:rPr lang="en-US" altLang="zh-CN" dirty="0"/>
              <a:t>3</a:t>
            </a:r>
            <a:r>
              <a:rPr lang="zh-CN" altLang="en-US" dirty="0"/>
              <a:t>个扇区，分别为</a:t>
            </a:r>
            <a:r>
              <a:rPr lang="en-US" altLang="zh-CN" dirty="0"/>
              <a:t>5 8 11</a:t>
            </a:r>
            <a:r>
              <a:rPr lang="zh-CN" altLang="en-US" dirty="0"/>
              <a:t>号扇区</a:t>
            </a:r>
            <a:endParaRPr lang="en-US" altLang="zh-CN" dirty="0"/>
          </a:p>
          <a:p>
            <a:r>
              <a:rPr lang="zh-CN" altLang="en-US" dirty="0"/>
              <a:t>用</a:t>
            </a:r>
            <a:r>
              <a:rPr lang="en-US" altLang="zh-CN" dirty="0" err="1"/>
              <a:t>OpenFile</a:t>
            </a:r>
            <a:r>
              <a:rPr lang="zh-CN" altLang="en-US" dirty="0"/>
              <a:t>打开</a:t>
            </a:r>
            <a:r>
              <a:rPr lang="en-US" altLang="zh-CN" dirty="0" err="1"/>
              <a:t>BitMap</a:t>
            </a:r>
            <a:r>
              <a:rPr lang="zh-CN" altLang="en-US" dirty="0"/>
              <a:t>文件，得到其文件头</a:t>
            </a:r>
            <a:endParaRPr lang="en-US" altLang="zh-CN" dirty="0"/>
          </a:p>
          <a:p>
            <a:r>
              <a:rPr lang="en-US" altLang="zh-CN" dirty="0" err="1"/>
              <a:t>BitMap</a:t>
            </a:r>
            <a:r>
              <a:rPr lang="zh-CN" altLang="en-US" dirty="0"/>
              <a:t>执行</a:t>
            </a:r>
            <a:r>
              <a:rPr lang="en-US" altLang="zh-CN" dirty="0" err="1"/>
              <a:t>WriteBack</a:t>
            </a:r>
            <a:r>
              <a:rPr lang="zh-CN" altLang="en-US" dirty="0"/>
              <a:t>（</a:t>
            </a:r>
            <a:r>
              <a:rPr lang="en-US" altLang="zh-CN" dirty="0"/>
              <a:t>file</a:t>
            </a:r>
            <a:r>
              <a:rPr lang="zh-CN" altLang="en-US" dirty="0"/>
              <a:t>），</a:t>
            </a:r>
            <a:r>
              <a:rPr lang="en-US" altLang="zh-CN" dirty="0"/>
              <a:t>file</a:t>
            </a:r>
            <a:r>
              <a:rPr lang="zh-CN" altLang="en-US" dirty="0"/>
              <a:t>执行</a:t>
            </a:r>
            <a:r>
              <a:rPr lang="en-US" altLang="zh-CN" dirty="0" err="1"/>
              <a:t>WriteAt</a:t>
            </a:r>
            <a:r>
              <a:rPr lang="zh-CN" altLang="en-US" dirty="0"/>
              <a:t>，发现要写回磁盘的扇区大小为</a:t>
            </a:r>
            <a:r>
              <a:rPr lang="en-US" altLang="zh-CN" dirty="0"/>
              <a:t>3</a:t>
            </a:r>
            <a:r>
              <a:rPr lang="zh-CN" altLang="en-US" dirty="0"/>
              <a:t>个扇区</a:t>
            </a:r>
            <a:endParaRPr lang="en-US" altLang="zh-CN" dirty="0"/>
          </a:p>
          <a:p>
            <a:r>
              <a:rPr lang="zh-CN" altLang="en-US" dirty="0"/>
              <a:t>得到写回的逻辑扇区为</a:t>
            </a:r>
            <a:r>
              <a:rPr lang="en-US" altLang="zh-CN" dirty="0"/>
              <a:t>0 1 2</a:t>
            </a:r>
            <a:r>
              <a:rPr lang="zh-CN" altLang="en-US" dirty="0"/>
              <a:t>号，使用</a:t>
            </a:r>
            <a:r>
              <a:rPr lang="en-US" altLang="zh-CN" dirty="0" err="1"/>
              <a:t>hdr</a:t>
            </a:r>
            <a:r>
              <a:rPr lang="en-US" altLang="zh-CN" dirty="0"/>
              <a:t>-&gt;</a:t>
            </a:r>
            <a:r>
              <a:rPr lang="en-US" altLang="zh-CN" dirty="0" err="1"/>
              <a:t>ByteToSector</a:t>
            </a:r>
            <a:r>
              <a:rPr lang="zh-CN" altLang="en-US" dirty="0"/>
              <a:t>函数后可以将扇区映射为物理扇区</a:t>
            </a:r>
            <a:r>
              <a:rPr lang="en-US" altLang="zh-CN" dirty="0"/>
              <a:t>5 8 11</a:t>
            </a:r>
            <a:r>
              <a:rPr lang="zh-CN" altLang="en-US" dirty="0"/>
              <a:t>号，调用</a:t>
            </a:r>
            <a:r>
              <a:rPr lang="en-US" altLang="zh-CN" dirty="0" err="1"/>
              <a:t>SynchDisk</a:t>
            </a:r>
            <a:r>
              <a:rPr lang="zh-CN" altLang="en-US" dirty="0"/>
              <a:t>（信号量磁盘）的</a:t>
            </a:r>
            <a:r>
              <a:rPr lang="en-US" altLang="zh-CN" dirty="0" err="1"/>
              <a:t>WriteSector</a:t>
            </a:r>
            <a:r>
              <a:rPr lang="zh-CN" altLang="en-US" dirty="0"/>
              <a:t>函数逐个扇区写回即可。</a:t>
            </a:r>
          </a:p>
        </p:txBody>
      </p:sp>
    </p:spTree>
    <p:extLst>
      <p:ext uri="{BB962C8B-B14F-4D97-AF65-F5344CB8AC3E}">
        <p14:creationId xmlns:p14="http://schemas.microsoft.com/office/powerpoint/2010/main" val="287798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C5ECD-9EF2-4179-9310-7AAF9EE6C4E5}"/>
              </a:ext>
            </a:extLst>
          </p:cNvPr>
          <p:cNvSpPr>
            <a:spLocks noGrp="1"/>
          </p:cNvSpPr>
          <p:nvPr>
            <p:ph type="title"/>
          </p:nvPr>
        </p:nvSpPr>
        <p:spPr>
          <a:xfrm>
            <a:off x="611346" y="364504"/>
            <a:ext cx="8596668" cy="1320800"/>
          </a:xfrm>
        </p:spPr>
        <p:txBody>
          <a:bodyPr>
            <a:normAutofit/>
          </a:bodyPr>
          <a:lstStyle/>
          <a:p>
            <a:r>
              <a:rPr lang="en-US" altLang="zh-CN" sz="2800" dirty="0" err="1"/>
              <a:t>OpenFile</a:t>
            </a:r>
            <a:r>
              <a:rPr lang="zh-CN" altLang="en-US" sz="2800" dirty="0"/>
              <a:t>核心函数：</a:t>
            </a:r>
            <a:r>
              <a:rPr lang="en-US" altLang="zh-CN" sz="2800" dirty="0" err="1"/>
              <a:t>WriteAt</a:t>
            </a:r>
            <a:endParaRPr lang="zh-CN" altLang="en-US" sz="2800" dirty="0"/>
          </a:p>
        </p:txBody>
      </p:sp>
      <p:sp>
        <p:nvSpPr>
          <p:cNvPr id="7" name="文本框 6">
            <a:extLst>
              <a:ext uri="{FF2B5EF4-FFF2-40B4-BE49-F238E27FC236}">
                <a16:creationId xmlns:a16="http://schemas.microsoft.com/office/drawing/2014/main" id="{13727C64-E1DB-4737-B5A6-40CB8C750464}"/>
              </a:ext>
            </a:extLst>
          </p:cNvPr>
          <p:cNvSpPr txBox="1"/>
          <p:nvPr/>
        </p:nvSpPr>
        <p:spPr>
          <a:xfrm>
            <a:off x="348789" y="1024905"/>
            <a:ext cx="8663235" cy="369332"/>
          </a:xfrm>
          <a:prstGeom prst="rect">
            <a:avLst/>
          </a:prstGeom>
          <a:noFill/>
        </p:spPr>
        <p:txBody>
          <a:bodyPr wrap="square" rtlCol="0">
            <a:spAutoFit/>
          </a:bodyPr>
          <a:lstStyle/>
          <a:p>
            <a:r>
              <a:rPr lang="zh-CN" altLang="en-US" dirty="0"/>
              <a:t>功能：将</a:t>
            </a:r>
            <a:r>
              <a:rPr lang="en-US" altLang="zh-CN" dirty="0"/>
              <a:t>from</a:t>
            </a:r>
            <a:r>
              <a:rPr lang="zh-CN" altLang="en-US" dirty="0"/>
              <a:t>缓冲区中的内容写入</a:t>
            </a:r>
            <a:r>
              <a:rPr lang="en-US" altLang="zh-CN" dirty="0"/>
              <a:t>file</a:t>
            </a:r>
            <a:r>
              <a:rPr lang="zh-CN" altLang="en-US" dirty="0"/>
              <a:t>，从</a:t>
            </a:r>
            <a:r>
              <a:rPr lang="en-US" altLang="zh-CN" dirty="0"/>
              <a:t>position</a:t>
            </a:r>
            <a:r>
              <a:rPr lang="zh-CN" altLang="en-US" dirty="0"/>
              <a:t>位置开始写</a:t>
            </a:r>
            <a:r>
              <a:rPr lang="en-US" altLang="zh-CN" dirty="0" err="1"/>
              <a:t>numBytes</a:t>
            </a:r>
            <a:r>
              <a:rPr lang="zh-CN" altLang="en-US" dirty="0"/>
              <a:t>个字节</a:t>
            </a:r>
          </a:p>
        </p:txBody>
      </p:sp>
      <p:pic>
        <p:nvPicPr>
          <p:cNvPr id="5" name="图片 4">
            <a:extLst>
              <a:ext uri="{FF2B5EF4-FFF2-40B4-BE49-F238E27FC236}">
                <a16:creationId xmlns:a16="http://schemas.microsoft.com/office/drawing/2014/main" id="{B43114F9-FE40-428F-B823-674A9B641E66}"/>
              </a:ext>
            </a:extLst>
          </p:cNvPr>
          <p:cNvPicPr/>
          <p:nvPr/>
        </p:nvPicPr>
        <p:blipFill>
          <a:blip r:embed="rId2"/>
          <a:stretch>
            <a:fillRect/>
          </a:stretch>
        </p:blipFill>
        <p:spPr>
          <a:xfrm>
            <a:off x="494554" y="1515622"/>
            <a:ext cx="4756176" cy="2519050"/>
          </a:xfrm>
          <a:prstGeom prst="rect">
            <a:avLst/>
          </a:prstGeom>
        </p:spPr>
      </p:pic>
      <p:pic>
        <p:nvPicPr>
          <p:cNvPr id="8" name="图片 7">
            <a:extLst>
              <a:ext uri="{FF2B5EF4-FFF2-40B4-BE49-F238E27FC236}">
                <a16:creationId xmlns:a16="http://schemas.microsoft.com/office/drawing/2014/main" id="{4B6627C2-6B1E-445F-8EC2-8FA66AED0EE6}"/>
              </a:ext>
            </a:extLst>
          </p:cNvPr>
          <p:cNvPicPr/>
          <p:nvPr/>
        </p:nvPicPr>
        <p:blipFill>
          <a:blip r:embed="rId3"/>
          <a:stretch>
            <a:fillRect/>
          </a:stretch>
        </p:blipFill>
        <p:spPr>
          <a:xfrm>
            <a:off x="419668" y="4082853"/>
            <a:ext cx="5676332" cy="2519050"/>
          </a:xfrm>
          <a:prstGeom prst="rect">
            <a:avLst/>
          </a:prstGeom>
        </p:spPr>
      </p:pic>
      <p:sp>
        <p:nvSpPr>
          <p:cNvPr id="3" name="矩形 2">
            <a:extLst>
              <a:ext uri="{FF2B5EF4-FFF2-40B4-BE49-F238E27FC236}">
                <a16:creationId xmlns:a16="http://schemas.microsoft.com/office/drawing/2014/main" id="{2344BB99-2C9F-4483-9353-06D5D1B821E1}"/>
              </a:ext>
            </a:extLst>
          </p:cNvPr>
          <p:cNvSpPr/>
          <p:nvPr/>
        </p:nvSpPr>
        <p:spPr>
          <a:xfrm>
            <a:off x="6096000" y="1874728"/>
            <a:ext cx="6096000" cy="3539430"/>
          </a:xfrm>
          <a:prstGeom prst="rect">
            <a:avLst/>
          </a:prstGeom>
        </p:spPr>
        <p:txBody>
          <a:bodyPr>
            <a:spAutoFit/>
          </a:bodyPr>
          <a:lstStyle/>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1.</a:t>
            </a:r>
            <a:r>
              <a:rPr lang="zh-CN" altLang="zh-CN" sz="1600" kern="0" dirty="0">
                <a:latin typeface="等线" panose="02010600030101010101" pitchFamily="2" charset="-122"/>
                <a:ea typeface="宋体" panose="02010600030101010101" pitchFamily="2" charset="-122"/>
                <a:cs typeface="宋体" panose="02010600030101010101" pitchFamily="2" charset="-122"/>
              </a:rPr>
              <a:t>首先获取文件的长度，返回的是字节数目（</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numBytes</a:t>
            </a:r>
            <a:r>
              <a:rPr lang="zh-CN" altLang="zh-CN" sz="1600" kern="0" dirty="0">
                <a:latin typeface="等线" panose="02010600030101010101" pitchFamily="2" charset="-122"/>
                <a:ea typeface="宋体" panose="02010600030101010101" pitchFamily="2" charset="-122"/>
                <a:cs typeface="宋体" panose="02010600030101010101" pitchFamily="2" charset="-122"/>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2.</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然后定义</a:t>
            </a:r>
            <a:r>
              <a:rPr lang="en-US" altLang="zh-CN" sz="1600" kern="0" dirty="0">
                <a:latin typeface="等线" panose="02010600030101010101" pitchFamily="2" charset="-122"/>
                <a:ea typeface="宋体" panose="02010600030101010101" pitchFamily="2" charset="-122"/>
                <a:cs typeface="宋体" panose="02010600030101010101" pitchFamily="2" charset="-122"/>
              </a:rPr>
              <a:t>int</a:t>
            </a:r>
            <a:r>
              <a:rPr lang="zh-CN" altLang="zh-CN" sz="1600" kern="0" dirty="0">
                <a:latin typeface="等线" panose="02010600030101010101" pitchFamily="2" charset="-122"/>
                <a:ea typeface="宋体" panose="02010600030101010101" pitchFamily="2" charset="-122"/>
                <a:cs typeface="宋体" panose="02010600030101010101" pitchFamily="2" charset="-122"/>
              </a:rPr>
              <a:t>类型的变量</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i</a:t>
            </a:r>
            <a:r>
              <a:rPr lang="zh-CN" altLang="zh-CN" sz="1600" kern="0" dirty="0">
                <a:latin typeface="等线" panose="02010600030101010101" pitchFamily="2" charset="-122"/>
                <a:ea typeface="宋体" panose="02010600030101010101" pitchFamily="2" charset="-122"/>
                <a:cs typeface="宋体" panose="02010600030101010101" pitchFamily="2" charset="-122"/>
              </a:rPr>
              <a:t>，第一个扇区的编号，最后一个扇区编号，扇区数目</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3.</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然后检查文件读取位置是否小于文件的最大字节数，并且判断</a:t>
            </a:r>
            <a:r>
              <a:rPr lang="en-US" altLang="zh-CN" sz="1600" kern="0" dirty="0">
                <a:latin typeface="等线" panose="02010600030101010101" pitchFamily="2" charset="-122"/>
                <a:ea typeface="宋体" panose="02010600030101010101" pitchFamily="2" charset="-122"/>
                <a:cs typeface="宋体" panose="02010600030101010101" pitchFamily="2" charset="-122"/>
              </a:rPr>
              <a:t>position+</a:t>
            </a:r>
            <a:r>
              <a:rPr lang="zh-CN" altLang="zh-CN" sz="1600" kern="0" dirty="0">
                <a:latin typeface="等线" panose="02010600030101010101" pitchFamily="2" charset="-122"/>
                <a:ea typeface="宋体" panose="02010600030101010101" pitchFamily="2" charset="-122"/>
                <a:cs typeface="宋体" panose="02010600030101010101" pitchFamily="2" charset="-122"/>
              </a:rPr>
              <a:t>长度是否超过最大长度。</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4.</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然后计算出开始扇区，结束扇区和扇区总数</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5.</a:t>
            </a:r>
            <a:r>
              <a:rPr lang="zh-CN" altLang="zh-CN" sz="1600" kern="0" dirty="0">
                <a:latin typeface="等线" panose="02010600030101010101" pitchFamily="2" charset="-122"/>
                <a:ea typeface="宋体" panose="02010600030101010101" pitchFamily="2" charset="-122"/>
                <a:cs typeface="宋体" panose="02010600030101010101" pitchFamily="2" charset="-122"/>
              </a:rPr>
              <a:t>缓冲区定义为大小是</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numSectorsSectorSize</a:t>
            </a:r>
            <a:r>
              <a:rPr lang="zh-CN" altLang="zh-CN" sz="1600" kern="0" dirty="0">
                <a:latin typeface="等线" panose="02010600030101010101" pitchFamily="2" charset="-122"/>
                <a:ea typeface="宋体" panose="02010600030101010101" pitchFamily="2" charset="-122"/>
                <a:cs typeface="宋体" panose="02010600030101010101" pitchFamily="2" charset="-122"/>
              </a:rPr>
              <a:t>的</a:t>
            </a:r>
            <a:r>
              <a:rPr lang="en-US" altLang="zh-CN" sz="1600" kern="0" dirty="0">
                <a:latin typeface="等线" panose="02010600030101010101" pitchFamily="2" charset="-122"/>
                <a:ea typeface="宋体" panose="02010600030101010101" pitchFamily="2" charset="-122"/>
                <a:cs typeface="宋体" panose="02010600030101010101" pitchFamily="2" charset="-122"/>
              </a:rPr>
              <a:t>char</a:t>
            </a:r>
            <a:r>
              <a:rPr lang="zh-CN" altLang="zh-CN" sz="1600" kern="0" dirty="0">
                <a:latin typeface="等线" panose="02010600030101010101" pitchFamily="2" charset="-122"/>
                <a:ea typeface="宋体" panose="02010600030101010101" pitchFamily="2" charset="-122"/>
                <a:cs typeface="宋体" panose="02010600030101010101" pitchFamily="2" charset="-122"/>
              </a:rPr>
              <a:t>类型数组。</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6.</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然后是两个</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firstAligned</a:t>
            </a:r>
            <a:r>
              <a:rPr lang="zh-CN" altLang="zh-CN" sz="1600" kern="0" dirty="0">
                <a:latin typeface="等线" panose="02010600030101010101" pitchFamily="2" charset="-122"/>
                <a:ea typeface="宋体" panose="02010600030101010101" pitchFamily="2" charset="-122"/>
                <a:cs typeface="宋体" panose="02010600030101010101" pitchFamily="2" charset="-122"/>
              </a:rPr>
              <a:t>和</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lastAligned</a:t>
            </a:r>
            <a:r>
              <a:rPr lang="zh-CN" altLang="zh-CN" sz="1600" kern="0" dirty="0">
                <a:latin typeface="等线" panose="02010600030101010101" pitchFamily="2" charset="-122"/>
                <a:ea typeface="宋体" panose="02010600030101010101" pitchFamily="2" charset="-122"/>
                <a:cs typeface="宋体" panose="02010600030101010101" pitchFamily="2" charset="-122"/>
              </a:rPr>
              <a:t>，分别表示是否从第一个扇区开始写</a:t>
            </a:r>
            <a:r>
              <a:rPr lang="en-US" altLang="zh-CN" sz="1600" kern="0" dirty="0">
                <a:latin typeface="等线" panose="02010600030101010101" pitchFamily="2" charset="-122"/>
                <a:ea typeface="宋体" panose="02010600030101010101" pitchFamily="2" charset="-122"/>
                <a:cs typeface="宋体" panose="02010600030101010101" pitchFamily="2" charset="-122"/>
              </a:rPr>
              <a:t>/</a:t>
            </a:r>
            <a:r>
              <a:rPr lang="zh-CN" altLang="zh-CN" sz="1600" kern="0" dirty="0">
                <a:latin typeface="等线" panose="02010600030101010101" pitchFamily="2" charset="-122"/>
                <a:ea typeface="宋体" panose="02010600030101010101" pitchFamily="2" charset="-122"/>
                <a:cs typeface="宋体" panose="02010600030101010101" pitchFamily="2" charset="-122"/>
              </a:rPr>
              <a:t>是否写到最后一个扇区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6.</a:t>
            </a:r>
            <a:r>
              <a:rPr lang="zh-CN" altLang="zh-CN" sz="1600" kern="0" dirty="0">
                <a:latin typeface="等线" panose="02010600030101010101" pitchFamily="2" charset="-122"/>
                <a:ea typeface="宋体" panose="02010600030101010101" pitchFamily="2" charset="-122"/>
                <a:cs typeface="宋体" panose="02010600030101010101" pitchFamily="2" charset="-122"/>
              </a:rPr>
              <a:t>如果要写的不是第一个扇区，就将这个扇区读入到</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buf</a:t>
            </a:r>
            <a:r>
              <a:rPr lang="zh-CN" altLang="zh-CN" sz="1600" kern="0" dirty="0">
                <a:latin typeface="等线" panose="02010600030101010101" pitchFamily="2" charset="-122"/>
                <a:ea typeface="宋体" panose="02010600030101010101" pitchFamily="2" charset="-122"/>
                <a:cs typeface="宋体" panose="02010600030101010101" pitchFamily="2" charset="-122"/>
              </a:rPr>
              <a:t>中</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7.</a:t>
            </a:r>
            <a:r>
              <a:rPr lang="zh-CN" altLang="zh-CN" sz="1600" kern="0" dirty="0">
                <a:latin typeface="等线" panose="02010600030101010101" pitchFamily="2" charset="-122"/>
                <a:ea typeface="宋体" panose="02010600030101010101" pitchFamily="2" charset="-122"/>
                <a:cs typeface="宋体" panose="02010600030101010101" pitchFamily="2" charset="-122"/>
              </a:rPr>
              <a:t>如果要写的不是最后一个扇区，且不是只写一个扇区或者写的是第一个扇区，将最后一个扇区读入。（将要写的部分读入）</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79400"/>
            <a:r>
              <a:rPr lang="en-US" altLang="zh-CN" sz="1600" kern="0" dirty="0">
                <a:latin typeface="等线" panose="02010600030101010101" pitchFamily="2" charset="-122"/>
                <a:ea typeface="宋体" panose="02010600030101010101" pitchFamily="2" charset="-122"/>
                <a:cs typeface="宋体" panose="02010600030101010101" pitchFamily="2" charset="-122"/>
              </a:rPr>
              <a:t>8.</a:t>
            </a:r>
            <a:r>
              <a:rPr lang="zh-CN" altLang="zh-CN" sz="1600" kern="0" dirty="0">
                <a:latin typeface="等线" panose="02010600030101010101" pitchFamily="2" charset="-122"/>
                <a:ea typeface="宋体" panose="02010600030101010101" pitchFamily="2" charset="-122"/>
                <a:cs typeface="宋体" panose="02010600030101010101" pitchFamily="2" charset="-122"/>
              </a:rPr>
              <a:t>然后将</a:t>
            </a:r>
            <a:r>
              <a:rPr lang="en-US" altLang="zh-CN" sz="1600" kern="0" dirty="0">
                <a:latin typeface="等线" panose="02010600030101010101" pitchFamily="2" charset="-122"/>
                <a:ea typeface="宋体" panose="02010600030101010101" pitchFamily="2" charset="-122"/>
                <a:cs typeface="宋体" panose="02010600030101010101" pitchFamily="2" charset="-122"/>
              </a:rPr>
              <a:t>from</a:t>
            </a:r>
            <a:r>
              <a:rPr lang="zh-CN" altLang="zh-CN" sz="1600" kern="0" dirty="0">
                <a:latin typeface="等线" panose="02010600030101010101" pitchFamily="2" charset="-122"/>
                <a:ea typeface="宋体" panose="02010600030101010101" pitchFamily="2" charset="-122"/>
                <a:cs typeface="宋体" panose="02010600030101010101" pitchFamily="2" charset="-122"/>
              </a:rPr>
              <a:t>中的内容复制到</a:t>
            </a:r>
            <a:r>
              <a:rPr lang="en-US" altLang="zh-CN" sz="1600" kern="0" dirty="0">
                <a:latin typeface="等线" panose="02010600030101010101" pitchFamily="2" charset="-122"/>
                <a:ea typeface="宋体" panose="02010600030101010101" pitchFamily="2" charset="-122"/>
                <a:cs typeface="宋体" panose="02010600030101010101" pitchFamily="2" charset="-122"/>
              </a:rPr>
              <a:t>&amp;</a:t>
            </a:r>
            <a:r>
              <a:rPr lang="en-US" altLang="zh-CN" sz="1600" kern="0" dirty="0" err="1">
                <a:latin typeface="等线" panose="02010600030101010101" pitchFamily="2" charset="-122"/>
                <a:ea typeface="宋体" panose="02010600030101010101" pitchFamily="2" charset="-122"/>
                <a:cs typeface="宋体" panose="02010600030101010101" pitchFamily="2" charset="-122"/>
              </a:rPr>
              <a:t>buf</a:t>
            </a:r>
            <a:r>
              <a:rPr lang="zh-CN" altLang="zh-CN" sz="1600" kern="0" dirty="0">
                <a:latin typeface="等线" panose="02010600030101010101" pitchFamily="2" charset="-122"/>
                <a:ea typeface="宋体" panose="02010600030101010101" pitchFamily="2" charset="-122"/>
                <a:cs typeface="宋体" panose="02010600030101010101" pitchFamily="2" charset="-122"/>
              </a:rPr>
              <a:t>中</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ea typeface="宋体" panose="02010600030101010101" pitchFamily="2" charset="-122"/>
                <a:cs typeface="宋体" panose="02010600030101010101" pitchFamily="2" charset="-122"/>
              </a:rPr>
              <a:t>     9.</a:t>
            </a:r>
            <a:r>
              <a:rPr lang="zh-CN" altLang="zh-CN" sz="1600" kern="0" dirty="0">
                <a:ea typeface="宋体" panose="02010600030101010101" pitchFamily="2" charset="-122"/>
                <a:cs typeface="宋体" panose="02010600030101010101" pitchFamily="2" charset="-122"/>
              </a:rPr>
              <a:t>一个扇区一个扇区的写回磁盘，通过</a:t>
            </a:r>
            <a:r>
              <a:rPr lang="en-US" altLang="zh-CN" sz="1600" kern="0" dirty="0" err="1">
                <a:ea typeface="宋体" panose="02010600030101010101" pitchFamily="2" charset="-122"/>
                <a:cs typeface="宋体" panose="02010600030101010101" pitchFamily="2" charset="-122"/>
              </a:rPr>
              <a:t>synchDisk</a:t>
            </a:r>
            <a:r>
              <a:rPr lang="zh-CN" altLang="zh-CN" sz="1600" kern="0" dirty="0">
                <a:ea typeface="宋体" panose="02010600030101010101" pitchFamily="2" charset="-122"/>
                <a:cs typeface="宋体" panose="02010600030101010101" pitchFamily="2" charset="-122"/>
              </a:rPr>
              <a:t>写回</a:t>
            </a:r>
            <a:endParaRPr lang="zh-CN" altLang="en-US" sz="1600" dirty="0"/>
          </a:p>
        </p:txBody>
      </p:sp>
    </p:spTree>
    <p:extLst>
      <p:ext uri="{BB962C8B-B14F-4D97-AF65-F5344CB8AC3E}">
        <p14:creationId xmlns:p14="http://schemas.microsoft.com/office/powerpoint/2010/main" val="51738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474F4-EC3E-464B-8329-2AB58C47C65B}"/>
              </a:ext>
            </a:extLst>
          </p:cNvPr>
          <p:cNvSpPr>
            <a:spLocks noGrp="1"/>
          </p:cNvSpPr>
          <p:nvPr>
            <p:ph type="title"/>
          </p:nvPr>
        </p:nvSpPr>
        <p:spPr>
          <a:xfrm>
            <a:off x="488798" y="456848"/>
            <a:ext cx="7797363" cy="719579"/>
          </a:xfrm>
        </p:spPr>
        <p:txBody>
          <a:bodyPr/>
          <a:lstStyle/>
          <a:p>
            <a:r>
              <a:rPr lang="zh-CN" altLang="en-US" dirty="0"/>
              <a:t>文件系统的初始化：</a:t>
            </a:r>
          </a:p>
        </p:txBody>
      </p:sp>
      <p:pic>
        <p:nvPicPr>
          <p:cNvPr id="4" name="图片 3">
            <a:extLst>
              <a:ext uri="{FF2B5EF4-FFF2-40B4-BE49-F238E27FC236}">
                <a16:creationId xmlns:a16="http://schemas.microsoft.com/office/drawing/2014/main" id="{18C1F7B4-5AC9-4D5C-9F7E-9FFE42C14FE3}"/>
              </a:ext>
            </a:extLst>
          </p:cNvPr>
          <p:cNvPicPr/>
          <p:nvPr/>
        </p:nvPicPr>
        <p:blipFill>
          <a:blip r:embed="rId2"/>
          <a:stretch>
            <a:fillRect/>
          </a:stretch>
        </p:blipFill>
        <p:spPr>
          <a:xfrm>
            <a:off x="370846" y="1680519"/>
            <a:ext cx="6416453" cy="3805483"/>
          </a:xfrm>
          <a:prstGeom prst="rect">
            <a:avLst/>
          </a:prstGeom>
        </p:spPr>
      </p:pic>
      <p:sp>
        <p:nvSpPr>
          <p:cNvPr id="5" name="文本框 4">
            <a:extLst>
              <a:ext uri="{FF2B5EF4-FFF2-40B4-BE49-F238E27FC236}">
                <a16:creationId xmlns:a16="http://schemas.microsoft.com/office/drawing/2014/main" id="{7A8E81A4-AC1A-44E4-87A4-6756E86D7E2B}"/>
              </a:ext>
            </a:extLst>
          </p:cNvPr>
          <p:cNvSpPr txBox="1"/>
          <p:nvPr/>
        </p:nvSpPr>
        <p:spPr>
          <a:xfrm>
            <a:off x="5665509" y="960940"/>
            <a:ext cx="3846136" cy="646331"/>
          </a:xfrm>
          <a:prstGeom prst="rect">
            <a:avLst/>
          </a:prstGeom>
          <a:noFill/>
        </p:spPr>
        <p:txBody>
          <a:bodyPr wrap="square" rtlCol="0">
            <a:spAutoFit/>
          </a:bodyPr>
          <a:lstStyle/>
          <a:p>
            <a:r>
              <a:rPr lang="zh-CN" altLang="en-US" dirty="0"/>
              <a:t>第一部分：创建位图和目录文件，同时创建位图和目录文件的文件头</a:t>
            </a:r>
          </a:p>
        </p:txBody>
      </p:sp>
      <p:sp>
        <p:nvSpPr>
          <p:cNvPr id="6" name="文本框 5">
            <a:extLst>
              <a:ext uri="{FF2B5EF4-FFF2-40B4-BE49-F238E27FC236}">
                <a16:creationId xmlns:a16="http://schemas.microsoft.com/office/drawing/2014/main" id="{5C1C3426-8C7B-4CFB-B704-544168D8464B}"/>
              </a:ext>
            </a:extLst>
          </p:cNvPr>
          <p:cNvSpPr txBox="1"/>
          <p:nvPr/>
        </p:nvSpPr>
        <p:spPr>
          <a:xfrm>
            <a:off x="6581478" y="2111363"/>
            <a:ext cx="3846136" cy="923330"/>
          </a:xfrm>
          <a:prstGeom prst="rect">
            <a:avLst/>
          </a:prstGeom>
          <a:noFill/>
        </p:spPr>
        <p:txBody>
          <a:bodyPr wrap="square" rtlCol="0">
            <a:spAutoFit/>
          </a:bodyPr>
          <a:lstStyle/>
          <a:p>
            <a:r>
              <a:rPr lang="en-US" altLang="zh-CN" dirty="0"/>
              <a:t>Nachos</a:t>
            </a:r>
            <a:r>
              <a:rPr lang="zh-CN" altLang="en-US" dirty="0"/>
              <a:t>文件系统中，位图的文件头位于第</a:t>
            </a:r>
            <a:r>
              <a:rPr lang="en-US" altLang="zh-CN" dirty="0"/>
              <a:t>0</a:t>
            </a:r>
            <a:r>
              <a:rPr lang="zh-CN" altLang="en-US" dirty="0"/>
              <a:t>号扇区，目录的文件头位于第</a:t>
            </a:r>
            <a:r>
              <a:rPr lang="en-US" altLang="zh-CN" dirty="0"/>
              <a:t>1</a:t>
            </a:r>
            <a:r>
              <a:rPr lang="zh-CN" altLang="en-US" dirty="0"/>
              <a:t>号扇区</a:t>
            </a:r>
          </a:p>
        </p:txBody>
      </p:sp>
      <p:sp>
        <p:nvSpPr>
          <p:cNvPr id="7" name="文本框 6">
            <a:extLst>
              <a:ext uri="{FF2B5EF4-FFF2-40B4-BE49-F238E27FC236}">
                <a16:creationId xmlns:a16="http://schemas.microsoft.com/office/drawing/2014/main" id="{C0D6CC82-CE12-4905-8B8B-308FD9E95C5E}"/>
              </a:ext>
            </a:extLst>
          </p:cNvPr>
          <p:cNvSpPr txBox="1"/>
          <p:nvPr/>
        </p:nvSpPr>
        <p:spPr>
          <a:xfrm>
            <a:off x="6920059" y="3752516"/>
            <a:ext cx="3846136" cy="646331"/>
          </a:xfrm>
          <a:prstGeom prst="rect">
            <a:avLst/>
          </a:prstGeom>
          <a:noFill/>
        </p:spPr>
        <p:txBody>
          <a:bodyPr wrap="square" rtlCol="0">
            <a:spAutoFit/>
          </a:bodyPr>
          <a:lstStyle/>
          <a:p>
            <a:r>
              <a:rPr lang="zh-CN" altLang="en-US" dirty="0"/>
              <a:t>为位图文件和目录文件的文件头分配空闲扇区（即前两号扇区）</a:t>
            </a:r>
          </a:p>
        </p:txBody>
      </p:sp>
      <p:sp>
        <p:nvSpPr>
          <p:cNvPr id="8" name="文本框 7">
            <a:extLst>
              <a:ext uri="{FF2B5EF4-FFF2-40B4-BE49-F238E27FC236}">
                <a16:creationId xmlns:a16="http://schemas.microsoft.com/office/drawing/2014/main" id="{9A69594A-158E-4C47-86A5-B0350153FB14}"/>
              </a:ext>
            </a:extLst>
          </p:cNvPr>
          <p:cNvSpPr txBox="1"/>
          <p:nvPr/>
        </p:nvSpPr>
        <p:spPr>
          <a:xfrm>
            <a:off x="6290035" y="5116670"/>
            <a:ext cx="3846136" cy="923330"/>
          </a:xfrm>
          <a:prstGeom prst="rect">
            <a:avLst/>
          </a:prstGeom>
          <a:noFill/>
        </p:spPr>
        <p:txBody>
          <a:bodyPr wrap="square" rtlCol="0">
            <a:spAutoFit/>
          </a:bodyPr>
          <a:lstStyle/>
          <a:p>
            <a:r>
              <a:rPr lang="zh-CN" altLang="en-US" dirty="0"/>
              <a:t>为位图文件和目录文件分配空闲扇区</a:t>
            </a:r>
            <a:endParaRPr lang="en-US" altLang="zh-CN" dirty="0"/>
          </a:p>
          <a:p>
            <a:r>
              <a:rPr lang="zh-CN" altLang="en-US" dirty="0"/>
              <a:t>（实际上为更新文件头的</a:t>
            </a:r>
            <a:r>
              <a:rPr lang="en-US" altLang="zh-CN" dirty="0" err="1"/>
              <a:t>dataSectors</a:t>
            </a:r>
            <a:r>
              <a:rPr lang="zh-CN" altLang="en-US" dirty="0"/>
              <a:t>数据结构）</a:t>
            </a:r>
          </a:p>
        </p:txBody>
      </p:sp>
    </p:spTree>
    <p:extLst>
      <p:ext uri="{BB962C8B-B14F-4D97-AF65-F5344CB8AC3E}">
        <p14:creationId xmlns:p14="http://schemas.microsoft.com/office/powerpoint/2010/main" val="1161650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474F4-EC3E-464B-8329-2AB58C47C65B}"/>
              </a:ext>
            </a:extLst>
          </p:cNvPr>
          <p:cNvSpPr>
            <a:spLocks noGrp="1"/>
          </p:cNvSpPr>
          <p:nvPr>
            <p:ph type="title"/>
          </p:nvPr>
        </p:nvSpPr>
        <p:spPr>
          <a:xfrm>
            <a:off x="488798" y="456848"/>
            <a:ext cx="7797363" cy="719579"/>
          </a:xfrm>
        </p:spPr>
        <p:txBody>
          <a:bodyPr/>
          <a:lstStyle/>
          <a:p>
            <a:r>
              <a:rPr lang="zh-CN" altLang="en-US" dirty="0"/>
              <a:t>文件系统的初始化：</a:t>
            </a:r>
          </a:p>
        </p:txBody>
      </p:sp>
      <p:pic>
        <p:nvPicPr>
          <p:cNvPr id="3" name="图片 2">
            <a:extLst>
              <a:ext uri="{FF2B5EF4-FFF2-40B4-BE49-F238E27FC236}">
                <a16:creationId xmlns:a16="http://schemas.microsoft.com/office/drawing/2014/main" id="{4C5ADCAA-25D1-44F4-8A8A-8D96FC9F1CCA}"/>
              </a:ext>
            </a:extLst>
          </p:cNvPr>
          <p:cNvPicPr>
            <a:picLocks noChangeAspect="1"/>
          </p:cNvPicPr>
          <p:nvPr/>
        </p:nvPicPr>
        <p:blipFill>
          <a:blip r:embed="rId2"/>
          <a:stretch>
            <a:fillRect/>
          </a:stretch>
        </p:blipFill>
        <p:spPr>
          <a:xfrm>
            <a:off x="804474" y="1805781"/>
            <a:ext cx="7166010" cy="1065534"/>
          </a:xfrm>
          <a:prstGeom prst="rect">
            <a:avLst/>
          </a:prstGeom>
        </p:spPr>
      </p:pic>
      <p:sp>
        <p:nvSpPr>
          <p:cNvPr id="10" name="文本框 9">
            <a:extLst>
              <a:ext uri="{FF2B5EF4-FFF2-40B4-BE49-F238E27FC236}">
                <a16:creationId xmlns:a16="http://schemas.microsoft.com/office/drawing/2014/main" id="{61ECF68B-2B56-440B-B04D-2F602AC1C1F6}"/>
              </a:ext>
            </a:extLst>
          </p:cNvPr>
          <p:cNvSpPr txBox="1"/>
          <p:nvPr/>
        </p:nvSpPr>
        <p:spPr>
          <a:xfrm>
            <a:off x="1065227" y="1306438"/>
            <a:ext cx="7797363" cy="369332"/>
          </a:xfrm>
          <a:prstGeom prst="rect">
            <a:avLst/>
          </a:prstGeom>
          <a:noFill/>
        </p:spPr>
        <p:txBody>
          <a:bodyPr wrap="square" rtlCol="0">
            <a:spAutoFit/>
          </a:bodyPr>
          <a:lstStyle/>
          <a:p>
            <a:r>
              <a:rPr lang="zh-CN" altLang="en-US" dirty="0"/>
              <a:t>第二部分：将位图文件和目录文件的文件头写回磁盘</a:t>
            </a:r>
          </a:p>
        </p:txBody>
      </p:sp>
      <p:sp>
        <p:nvSpPr>
          <p:cNvPr id="11" name="文本框 10">
            <a:extLst>
              <a:ext uri="{FF2B5EF4-FFF2-40B4-BE49-F238E27FC236}">
                <a16:creationId xmlns:a16="http://schemas.microsoft.com/office/drawing/2014/main" id="{6717D448-033C-43DB-8FF0-855F6CD031B2}"/>
              </a:ext>
            </a:extLst>
          </p:cNvPr>
          <p:cNvSpPr txBox="1"/>
          <p:nvPr/>
        </p:nvSpPr>
        <p:spPr>
          <a:xfrm>
            <a:off x="1065227" y="3142433"/>
            <a:ext cx="7797363" cy="369332"/>
          </a:xfrm>
          <a:prstGeom prst="rect">
            <a:avLst/>
          </a:prstGeom>
          <a:noFill/>
        </p:spPr>
        <p:txBody>
          <a:bodyPr wrap="square" rtlCol="0">
            <a:spAutoFit/>
          </a:bodyPr>
          <a:lstStyle/>
          <a:p>
            <a:r>
              <a:rPr lang="zh-CN" altLang="en-US" dirty="0"/>
              <a:t>第三部分：将位图文件和目录文件写回磁盘</a:t>
            </a:r>
          </a:p>
        </p:txBody>
      </p:sp>
      <p:pic>
        <p:nvPicPr>
          <p:cNvPr id="12" name="图片 11">
            <a:extLst>
              <a:ext uri="{FF2B5EF4-FFF2-40B4-BE49-F238E27FC236}">
                <a16:creationId xmlns:a16="http://schemas.microsoft.com/office/drawing/2014/main" id="{ADF57A5D-B543-49FB-B93F-EAA931A8567F}"/>
              </a:ext>
            </a:extLst>
          </p:cNvPr>
          <p:cNvPicPr>
            <a:picLocks noChangeAspect="1"/>
          </p:cNvPicPr>
          <p:nvPr/>
        </p:nvPicPr>
        <p:blipFill>
          <a:blip r:embed="rId3"/>
          <a:stretch>
            <a:fillRect/>
          </a:stretch>
        </p:blipFill>
        <p:spPr>
          <a:xfrm>
            <a:off x="921239" y="3782882"/>
            <a:ext cx="7364921" cy="2861799"/>
          </a:xfrm>
          <a:prstGeom prst="rect">
            <a:avLst/>
          </a:prstGeom>
        </p:spPr>
      </p:pic>
    </p:spTree>
    <p:extLst>
      <p:ext uri="{BB962C8B-B14F-4D97-AF65-F5344CB8AC3E}">
        <p14:creationId xmlns:p14="http://schemas.microsoft.com/office/powerpoint/2010/main" val="1372886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312982" y="214807"/>
            <a:ext cx="9019554" cy="539876"/>
          </a:xfrm>
        </p:spPr>
        <p:txBody>
          <a:bodyPr>
            <a:normAutofit fontScale="90000"/>
          </a:bodyPr>
          <a:lstStyle/>
          <a:p>
            <a:r>
              <a:rPr lang="en-US" altLang="zh-CN" sz="2800" dirty="0"/>
              <a:t>12.</a:t>
            </a:r>
            <a:r>
              <a:rPr lang="en-US" altLang="zh-CN" sz="2800" kern="0" dirty="0">
                <a:latin typeface="宋体" panose="02010600030101010101" pitchFamily="2" charset="-122"/>
                <a:cs typeface="宋体" panose="02010600030101010101" pitchFamily="2" charset="-122"/>
              </a:rPr>
              <a:t> </a:t>
            </a:r>
            <a:r>
              <a:rPr lang="en-US" altLang="zh-CN" dirty="0"/>
              <a:t>Nachos </a:t>
            </a:r>
            <a:r>
              <a:rPr lang="en-US" altLang="zh-CN" dirty="0" err="1"/>
              <a:t>NetWork</a:t>
            </a:r>
            <a:r>
              <a:rPr lang="zh-CN" altLang="en-US" dirty="0"/>
              <a:t>创建：</a:t>
            </a:r>
            <a:br>
              <a:rPr lang="zh-CN" altLang="zh-CN" dirty="0"/>
            </a:br>
            <a:endParaRPr lang="zh-CN" altLang="en-US" sz="2800" dirty="0"/>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598190" y="848983"/>
            <a:ext cx="387954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2ADB7D30-2620-462E-87DB-0F3BE6826A1F}"/>
              </a:ext>
            </a:extLst>
          </p:cNvPr>
          <p:cNvSpPr>
            <a:spLocks noChangeArrowheads="1"/>
          </p:cNvSpPr>
          <p:nvPr/>
        </p:nvSpPr>
        <p:spPr bwMode="auto">
          <a:xfrm>
            <a:off x="996099" y="2727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EC2FA6F9-5710-4EC0-BF6D-039B30487EA4}"/>
              </a:ext>
            </a:extLst>
          </p:cNvPr>
          <p:cNvSpPr/>
          <p:nvPr/>
        </p:nvSpPr>
        <p:spPr>
          <a:xfrm>
            <a:off x="5536673" y="385351"/>
            <a:ext cx="6436634" cy="369332"/>
          </a:xfrm>
          <a:prstGeom prst="rect">
            <a:avLst/>
          </a:prstGeom>
        </p:spPr>
        <p:txBody>
          <a:bodyPr wrap="none">
            <a:spAutoFit/>
          </a:bodyPr>
          <a:lstStyle/>
          <a:p>
            <a:r>
              <a:rPr lang="zh-CN" altLang="en-US" kern="0" dirty="0">
                <a:latin typeface="宋体" panose="02010600030101010101" pitchFamily="2" charset="-122"/>
                <a:cs typeface="宋体" panose="02010600030101010101" pitchFamily="2" charset="-122"/>
              </a:rPr>
              <a:t>代码：</a:t>
            </a:r>
            <a:r>
              <a:rPr lang="en-US" altLang="zh-CN" dirty="0" err="1"/>
              <a:t>postOffice</a:t>
            </a:r>
            <a:r>
              <a:rPr lang="en-US" altLang="zh-CN" dirty="0"/>
              <a:t> = new </a:t>
            </a:r>
            <a:r>
              <a:rPr lang="en-US" altLang="zh-CN" dirty="0" err="1"/>
              <a:t>PostOffice</a:t>
            </a:r>
            <a:r>
              <a:rPr lang="en-US" altLang="zh-CN" dirty="0"/>
              <a:t>(</a:t>
            </a:r>
            <a:r>
              <a:rPr lang="en-US" altLang="zh-CN" dirty="0" err="1"/>
              <a:t>netname</a:t>
            </a:r>
            <a:r>
              <a:rPr lang="en-US" altLang="zh-CN" dirty="0"/>
              <a:t>, rely, order, 10)</a:t>
            </a:r>
            <a:endParaRPr lang="zh-CN" altLang="en-US" dirty="0"/>
          </a:p>
        </p:txBody>
      </p:sp>
      <p:pic>
        <p:nvPicPr>
          <p:cNvPr id="8" name="图片 7">
            <a:extLst>
              <a:ext uri="{FF2B5EF4-FFF2-40B4-BE49-F238E27FC236}">
                <a16:creationId xmlns:a16="http://schemas.microsoft.com/office/drawing/2014/main" id="{65788206-7159-47A8-B007-A5E38203D259}"/>
              </a:ext>
            </a:extLst>
          </p:cNvPr>
          <p:cNvPicPr/>
          <p:nvPr/>
        </p:nvPicPr>
        <p:blipFill>
          <a:blip r:embed="rId2"/>
          <a:stretch>
            <a:fillRect/>
          </a:stretch>
        </p:blipFill>
        <p:spPr>
          <a:xfrm>
            <a:off x="598190" y="1270604"/>
            <a:ext cx="6158845" cy="1485421"/>
          </a:xfrm>
          <a:prstGeom prst="rect">
            <a:avLst/>
          </a:prstGeom>
        </p:spPr>
      </p:pic>
      <p:pic>
        <p:nvPicPr>
          <p:cNvPr id="10" name="图片 9">
            <a:extLst>
              <a:ext uri="{FF2B5EF4-FFF2-40B4-BE49-F238E27FC236}">
                <a16:creationId xmlns:a16="http://schemas.microsoft.com/office/drawing/2014/main" id="{B56DF093-7757-4234-B605-A42571FCF42F}"/>
              </a:ext>
            </a:extLst>
          </p:cNvPr>
          <p:cNvPicPr/>
          <p:nvPr/>
        </p:nvPicPr>
        <p:blipFill>
          <a:blip r:embed="rId3"/>
          <a:stretch>
            <a:fillRect/>
          </a:stretch>
        </p:blipFill>
        <p:spPr>
          <a:xfrm>
            <a:off x="671061" y="3177644"/>
            <a:ext cx="6983504" cy="2742383"/>
          </a:xfrm>
          <a:prstGeom prst="rect">
            <a:avLst/>
          </a:prstGeom>
        </p:spPr>
      </p:pic>
    </p:spTree>
    <p:extLst>
      <p:ext uri="{BB962C8B-B14F-4D97-AF65-F5344CB8AC3E}">
        <p14:creationId xmlns:p14="http://schemas.microsoft.com/office/powerpoint/2010/main" val="219370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488BFD5-6937-44E3-87CC-1B2E18708716}"/>
              </a:ext>
            </a:extLst>
          </p:cNvPr>
          <p:cNvSpPr>
            <a:spLocks noGrp="1"/>
          </p:cNvSpPr>
          <p:nvPr>
            <p:ph type="title"/>
          </p:nvPr>
        </p:nvSpPr>
        <p:spPr>
          <a:xfrm>
            <a:off x="1246235" y="257182"/>
            <a:ext cx="7572140" cy="539885"/>
          </a:xfrm>
        </p:spPr>
        <p:txBody>
          <a:bodyPr>
            <a:normAutofit/>
          </a:bodyPr>
          <a:lstStyle/>
          <a:p>
            <a:pPr algn="l"/>
            <a:r>
              <a:rPr lang="zh-CN" altLang="en-US" sz="2800" dirty="0"/>
              <a:t>命令行处理</a:t>
            </a:r>
          </a:p>
        </p:txBody>
      </p:sp>
      <p:cxnSp>
        <p:nvCxnSpPr>
          <p:cNvPr id="7" name="直接连接符 6">
            <a:extLst>
              <a:ext uri="{FF2B5EF4-FFF2-40B4-BE49-F238E27FC236}">
                <a16:creationId xmlns:a16="http://schemas.microsoft.com/office/drawing/2014/main" id="{DA0B41C5-DB63-4897-9B47-A94D81EFCF35}"/>
              </a:ext>
            </a:extLst>
          </p:cNvPr>
          <p:cNvCxnSpPr>
            <a:cxnSpLocks/>
          </p:cNvCxnSpPr>
          <p:nvPr/>
        </p:nvCxnSpPr>
        <p:spPr>
          <a:xfrm>
            <a:off x="1324054" y="923527"/>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19C6602-4558-497B-9440-6D1FB7343105}"/>
              </a:ext>
            </a:extLst>
          </p:cNvPr>
          <p:cNvPicPr>
            <a:picLocks noChangeAspect="1"/>
          </p:cNvPicPr>
          <p:nvPr/>
        </p:nvPicPr>
        <p:blipFill>
          <a:blip r:embed="rId2"/>
          <a:stretch>
            <a:fillRect/>
          </a:stretch>
        </p:blipFill>
        <p:spPr>
          <a:xfrm>
            <a:off x="1715694" y="1267807"/>
            <a:ext cx="4779373" cy="4763494"/>
          </a:xfrm>
          <a:prstGeom prst="rect">
            <a:avLst/>
          </a:prstGeom>
        </p:spPr>
      </p:pic>
    </p:spTree>
    <p:extLst>
      <p:ext uri="{BB962C8B-B14F-4D97-AF65-F5344CB8AC3E}">
        <p14:creationId xmlns:p14="http://schemas.microsoft.com/office/powerpoint/2010/main" val="2053938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D55BC-EA49-4381-AA69-43ED2963F06F}"/>
              </a:ext>
            </a:extLst>
          </p:cNvPr>
          <p:cNvSpPr>
            <a:spLocks noGrp="1"/>
          </p:cNvSpPr>
          <p:nvPr>
            <p:ph type="title"/>
          </p:nvPr>
        </p:nvSpPr>
        <p:spPr/>
        <p:txBody>
          <a:bodyPr/>
          <a:lstStyle/>
          <a:p>
            <a:r>
              <a:rPr lang="zh-CN" altLang="en-US" dirty="0"/>
              <a:t>初始化过程：</a:t>
            </a:r>
          </a:p>
        </p:txBody>
      </p:sp>
      <p:sp>
        <p:nvSpPr>
          <p:cNvPr id="3" name="内容占位符 2">
            <a:extLst>
              <a:ext uri="{FF2B5EF4-FFF2-40B4-BE49-F238E27FC236}">
                <a16:creationId xmlns:a16="http://schemas.microsoft.com/office/drawing/2014/main" id="{955255AF-B6A4-408B-BB3B-64D73AD37700}"/>
              </a:ext>
            </a:extLst>
          </p:cNvPr>
          <p:cNvSpPr>
            <a:spLocks noGrp="1"/>
          </p:cNvSpPr>
          <p:nvPr>
            <p:ph idx="1"/>
          </p:nvPr>
        </p:nvSpPr>
        <p:spPr/>
        <p:txBody>
          <a:bodyPr/>
          <a:lstStyle/>
          <a:p>
            <a:r>
              <a:rPr lang="zh-CN" altLang="zh-CN" dirty="0"/>
              <a:t>第一步：首先，使用中断处理程序初始化同步</a:t>
            </a:r>
          </a:p>
          <a:p>
            <a:r>
              <a:rPr lang="zh-CN" altLang="zh-CN" dirty="0"/>
              <a:t>第二步：初始化邮箱</a:t>
            </a:r>
          </a:p>
          <a:p>
            <a:r>
              <a:rPr lang="zh-CN" altLang="zh-CN" dirty="0"/>
              <a:t>第三步：初始化网络，告诉他要调用那些中断处理程序</a:t>
            </a:r>
          </a:p>
          <a:p>
            <a:r>
              <a:rPr lang="zh-CN" altLang="zh-CN" dirty="0"/>
              <a:t>第四步：最后，创建一个线程，其唯一的工作是等待传入的消息，并将它们放在正确的邮箱中。</a:t>
            </a:r>
            <a:endParaRPr lang="zh-CN" altLang="en-US" dirty="0"/>
          </a:p>
        </p:txBody>
      </p:sp>
    </p:spTree>
    <p:extLst>
      <p:ext uri="{BB962C8B-B14F-4D97-AF65-F5344CB8AC3E}">
        <p14:creationId xmlns:p14="http://schemas.microsoft.com/office/powerpoint/2010/main" val="21800049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26516-8BAF-4A3F-90A8-BFE7770BEC2F}"/>
              </a:ext>
            </a:extLst>
          </p:cNvPr>
          <p:cNvSpPr>
            <a:spLocks noGrp="1"/>
          </p:cNvSpPr>
          <p:nvPr>
            <p:ph type="title"/>
          </p:nvPr>
        </p:nvSpPr>
        <p:spPr>
          <a:xfrm>
            <a:off x="667908" y="345650"/>
            <a:ext cx="8596668" cy="1320800"/>
          </a:xfrm>
        </p:spPr>
        <p:txBody>
          <a:bodyPr/>
          <a:lstStyle/>
          <a:p>
            <a:r>
              <a:rPr lang="zh-CN" altLang="en-US" dirty="0"/>
              <a:t>代码整体逻辑框图：</a:t>
            </a:r>
          </a:p>
        </p:txBody>
      </p:sp>
      <p:pic>
        <p:nvPicPr>
          <p:cNvPr id="4" name="图片 3">
            <a:extLst>
              <a:ext uri="{FF2B5EF4-FFF2-40B4-BE49-F238E27FC236}">
                <a16:creationId xmlns:a16="http://schemas.microsoft.com/office/drawing/2014/main" id="{FAF45CA1-C8CE-4B02-AAB2-63B8E3E98D84}"/>
              </a:ext>
            </a:extLst>
          </p:cNvPr>
          <p:cNvPicPr>
            <a:picLocks noChangeAspect="1"/>
          </p:cNvPicPr>
          <p:nvPr/>
        </p:nvPicPr>
        <p:blipFill>
          <a:blip r:embed="rId2"/>
          <a:stretch>
            <a:fillRect/>
          </a:stretch>
        </p:blipFill>
        <p:spPr>
          <a:xfrm>
            <a:off x="1043827" y="1006050"/>
            <a:ext cx="8954276" cy="5646909"/>
          </a:xfrm>
          <a:prstGeom prst="rect">
            <a:avLst/>
          </a:prstGeom>
        </p:spPr>
      </p:pic>
    </p:spTree>
    <p:extLst>
      <p:ext uri="{BB962C8B-B14F-4D97-AF65-F5344CB8AC3E}">
        <p14:creationId xmlns:p14="http://schemas.microsoft.com/office/powerpoint/2010/main" val="243909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C88939-F697-4221-A27F-27E69800BC81}"/>
              </a:ext>
            </a:extLst>
          </p:cNvPr>
          <p:cNvSpPr/>
          <p:nvPr/>
        </p:nvSpPr>
        <p:spPr>
          <a:xfrm>
            <a:off x="4656344" y="2967335"/>
            <a:ext cx="2879314"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Thanks~</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2910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B1B9F-CE78-48E8-9827-6BBC62381876}"/>
              </a:ext>
            </a:extLst>
          </p:cNvPr>
          <p:cNvSpPr>
            <a:spLocks noGrp="1"/>
          </p:cNvSpPr>
          <p:nvPr>
            <p:ph type="title"/>
          </p:nvPr>
        </p:nvSpPr>
        <p:spPr>
          <a:xfrm>
            <a:off x="1406491" y="238328"/>
            <a:ext cx="7572140" cy="539885"/>
          </a:xfrm>
        </p:spPr>
        <p:txBody>
          <a:bodyPr>
            <a:normAutofit/>
          </a:bodyPr>
          <a:lstStyle/>
          <a:p>
            <a:pPr algn="l"/>
            <a:r>
              <a:rPr lang="zh-CN" altLang="en-US" sz="2800" dirty="0"/>
              <a:t>数据结构初始化</a:t>
            </a:r>
          </a:p>
        </p:txBody>
      </p:sp>
      <p:cxnSp>
        <p:nvCxnSpPr>
          <p:cNvPr id="7" name="直接连接符 6">
            <a:extLst>
              <a:ext uri="{FF2B5EF4-FFF2-40B4-BE49-F238E27FC236}">
                <a16:creationId xmlns:a16="http://schemas.microsoft.com/office/drawing/2014/main" id="{25209FD5-3D5B-4137-B431-B96F9CA4D215}"/>
              </a:ext>
            </a:extLst>
          </p:cNvPr>
          <p:cNvCxnSpPr>
            <a:cxnSpLocks/>
          </p:cNvCxnSpPr>
          <p:nvPr/>
        </p:nvCxnSpPr>
        <p:spPr>
          <a:xfrm>
            <a:off x="1493737" y="778213"/>
            <a:ext cx="335033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0B8F818-F4F4-46BC-93C4-16A65C4E98F5}"/>
              </a:ext>
            </a:extLst>
          </p:cNvPr>
          <p:cNvPicPr>
            <a:picLocks noChangeAspect="1"/>
          </p:cNvPicPr>
          <p:nvPr/>
        </p:nvPicPr>
        <p:blipFill>
          <a:blip r:embed="rId2"/>
          <a:stretch>
            <a:fillRect/>
          </a:stretch>
        </p:blipFill>
        <p:spPr>
          <a:xfrm>
            <a:off x="1106852" y="994707"/>
            <a:ext cx="6264910" cy="1607914"/>
          </a:xfrm>
          <a:prstGeom prst="rect">
            <a:avLst/>
          </a:prstGeom>
        </p:spPr>
      </p:pic>
      <p:pic>
        <p:nvPicPr>
          <p:cNvPr id="4" name="图片 3">
            <a:extLst>
              <a:ext uri="{FF2B5EF4-FFF2-40B4-BE49-F238E27FC236}">
                <a16:creationId xmlns:a16="http://schemas.microsoft.com/office/drawing/2014/main" id="{ADE1A266-E22E-4F7A-9C97-65ADE6C8AA50}"/>
              </a:ext>
            </a:extLst>
          </p:cNvPr>
          <p:cNvPicPr>
            <a:picLocks noChangeAspect="1"/>
          </p:cNvPicPr>
          <p:nvPr/>
        </p:nvPicPr>
        <p:blipFill>
          <a:blip r:embed="rId3"/>
          <a:stretch>
            <a:fillRect/>
          </a:stretch>
        </p:blipFill>
        <p:spPr>
          <a:xfrm>
            <a:off x="1236809" y="2602621"/>
            <a:ext cx="5409088" cy="2071804"/>
          </a:xfrm>
          <a:prstGeom prst="rect">
            <a:avLst/>
          </a:prstGeom>
        </p:spPr>
      </p:pic>
      <p:pic>
        <p:nvPicPr>
          <p:cNvPr id="5" name="图片 4">
            <a:extLst>
              <a:ext uri="{FF2B5EF4-FFF2-40B4-BE49-F238E27FC236}">
                <a16:creationId xmlns:a16="http://schemas.microsoft.com/office/drawing/2014/main" id="{6CDE4823-96CA-4F8F-8730-5B3A810826C7}"/>
              </a:ext>
            </a:extLst>
          </p:cNvPr>
          <p:cNvPicPr>
            <a:picLocks noChangeAspect="1"/>
          </p:cNvPicPr>
          <p:nvPr/>
        </p:nvPicPr>
        <p:blipFill>
          <a:blip r:embed="rId4"/>
          <a:stretch>
            <a:fillRect/>
          </a:stretch>
        </p:blipFill>
        <p:spPr>
          <a:xfrm>
            <a:off x="1236809" y="4555768"/>
            <a:ext cx="4530377" cy="1864776"/>
          </a:xfrm>
          <a:prstGeom prst="rect">
            <a:avLst/>
          </a:prstGeom>
        </p:spPr>
      </p:pic>
    </p:spTree>
    <p:extLst>
      <p:ext uri="{BB962C8B-B14F-4D97-AF65-F5344CB8AC3E}">
        <p14:creationId xmlns:p14="http://schemas.microsoft.com/office/powerpoint/2010/main" val="1213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26516-8BAF-4A3F-90A8-BFE7770BEC2F}"/>
              </a:ext>
            </a:extLst>
          </p:cNvPr>
          <p:cNvSpPr>
            <a:spLocks noGrp="1"/>
          </p:cNvSpPr>
          <p:nvPr>
            <p:ph type="title"/>
          </p:nvPr>
        </p:nvSpPr>
        <p:spPr>
          <a:xfrm>
            <a:off x="667908" y="345650"/>
            <a:ext cx="8596668" cy="1320800"/>
          </a:xfrm>
        </p:spPr>
        <p:txBody>
          <a:bodyPr/>
          <a:lstStyle/>
          <a:p>
            <a:r>
              <a:rPr lang="zh-CN" altLang="en-US" dirty="0"/>
              <a:t>代码整体逻辑框图：</a:t>
            </a:r>
          </a:p>
        </p:txBody>
      </p:sp>
      <p:pic>
        <p:nvPicPr>
          <p:cNvPr id="4" name="图片 3">
            <a:extLst>
              <a:ext uri="{FF2B5EF4-FFF2-40B4-BE49-F238E27FC236}">
                <a16:creationId xmlns:a16="http://schemas.microsoft.com/office/drawing/2014/main" id="{FAF45CA1-C8CE-4B02-AAB2-63B8E3E98D84}"/>
              </a:ext>
            </a:extLst>
          </p:cNvPr>
          <p:cNvPicPr>
            <a:picLocks noChangeAspect="1"/>
          </p:cNvPicPr>
          <p:nvPr/>
        </p:nvPicPr>
        <p:blipFill>
          <a:blip r:embed="rId2"/>
          <a:stretch>
            <a:fillRect/>
          </a:stretch>
        </p:blipFill>
        <p:spPr>
          <a:xfrm>
            <a:off x="1043827" y="1006050"/>
            <a:ext cx="8954276" cy="5646909"/>
          </a:xfrm>
          <a:prstGeom prst="rect">
            <a:avLst/>
          </a:prstGeom>
        </p:spPr>
      </p:pic>
    </p:spTree>
    <p:extLst>
      <p:ext uri="{BB962C8B-B14F-4D97-AF65-F5344CB8AC3E}">
        <p14:creationId xmlns:p14="http://schemas.microsoft.com/office/powerpoint/2010/main" val="43419597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451</TotalTime>
  <Words>4080</Words>
  <Application>Microsoft Office PowerPoint</Application>
  <PresentationFormat>宽屏</PresentationFormat>
  <Paragraphs>370</Paragraphs>
  <Slides>72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等线</vt:lpstr>
      <vt:lpstr>方正姚体</vt:lpstr>
      <vt:lpstr>华文新魏</vt:lpstr>
      <vt:lpstr>宋体</vt:lpstr>
      <vt:lpstr>Arial</vt:lpstr>
      <vt:lpstr>Trebuchet MS</vt:lpstr>
      <vt:lpstr>Wingdings 3</vt:lpstr>
      <vt:lpstr>平面</vt:lpstr>
      <vt:lpstr>浅谈Nachos初始化代码</vt:lpstr>
      <vt:lpstr>写在前面：</vt:lpstr>
      <vt:lpstr>目录：</vt:lpstr>
      <vt:lpstr>第一部分：代码总览   总揽全局，系统分析</vt:lpstr>
      <vt:lpstr>变量声明</vt:lpstr>
      <vt:lpstr>命令行处理</vt:lpstr>
      <vt:lpstr>命令行处理</vt:lpstr>
      <vt:lpstr>数据结构初始化</vt:lpstr>
      <vt:lpstr>代码整体逻辑框图：</vt:lpstr>
      <vt:lpstr>第二部分：全局变量声明   </vt:lpstr>
      <vt:lpstr>PowerPoint 演示文稿</vt:lpstr>
      <vt:lpstr>第三部分：命令行参数处理*   </vt:lpstr>
      <vt:lpstr>PowerPoint 演示文稿</vt:lpstr>
      <vt:lpstr>PowerPoint 演示文稿</vt:lpstr>
      <vt:lpstr>Nachos命令全集：</vt:lpstr>
      <vt:lpstr>第四部分：数据结构初始化**   </vt:lpstr>
      <vt:lpstr>1.DebugInit(debugArgs)  设置debug信息： </vt:lpstr>
      <vt:lpstr> 基于enableFlags的nachos debug机制：</vt:lpstr>
      <vt:lpstr>PowerPoint 演示文稿</vt:lpstr>
      <vt:lpstr>2. stats = new Statistics() 统计信息初始化Statistics</vt:lpstr>
      <vt:lpstr>PowerPoint 演示文稿</vt:lpstr>
      <vt:lpstr>3. interrupt = new Interrupt 初始化中断处理程序</vt:lpstr>
      <vt:lpstr>PowerPoint 演示文稿</vt:lpstr>
      <vt:lpstr>补充：nachos中的事件的数据结构----List.h（链表）</vt:lpstr>
      <vt:lpstr>PowerPoint 演示文稿</vt:lpstr>
      <vt:lpstr>4. scheduler = new Scheduler() 初始化就绪队列</vt:lpstr>
      <vt:lpstr>5. 初始化时钟中断Timer：</vt:lpstr>
      <vt:lpstr>时钟中断的中断处理函数  TimerInterruptHandler()：</vt:lpstr>
      <vt:lpstr>补充：如何将时钟中断加入到系统的中断事件表中</vt:lpstr>
      <vt:lpstr>6. 创建主线程thread：</vt:lpstr>
      <vt:lpstr>6. Thread.h：</vt:lpstr>
      <vt:lpstr>PowerPoint 演示文稿</vt:lpstr>
      <vt:lpstr>主线程的创建：</vt:lpstr>
      <vt:lpstr>7. 开中断：interrupt-&gt;Enable(); </vt:lpstr>
      <vt:lpstr>8. CallOnUserAbort(Cleanup) 设置Cleanup函数： </vt:lpstr>
      <vt:lpstr>9. MIPS虚拟机machine初始化： </vt:lpstr>
      <vt:lpstr>PowerPoint 演示文稿</vt:lpstr>
      <vt:lpstr>9. Machine初始化： </vt:lpstr>
      <vt:lpstr>CheckEndian()函数：</vt:lpstr>
      <vt:lpstr>10. 信号量磁盘SynchDisk创建： </vt:lpstr>
      <vt:lpstr>Disk初始化：</vt:lpstr>
      <vt:lpstr>Disk初始化：</vt:lpstr>
      <vt:lpstr>PowerPoint 演示文稿</vt:lpstr>
      <vt:lpstr>PowerPoint 演示文稿</vt:lpstr>
      <vt:lpstr>PowerPoint 演示文稿</vt:lpstr>
      <vt:lpstr>Disk的中断处理函数：DiskRequestDone()</vt:lpstr>
      <vt:lpstr>总结：</vt:lpstr>
      <vt:lpstr>11. Nachos文件系统创建**： </vt:lpstr>
      <vt:lpstr>文件系统初始化的任务：</vt:lpstr>
      <vt:lpstr>文件系统总览：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Nachos的OpenFile类： 是用于处理文件的打开，关闭，读写操作的对象</vt:lpstr>
      <vt:lpstr>PowerPoint 演示文稿</vt:lpstr>
      <vt:lpstr>PowerPoint 演示文稿</vt:lpstr>
      <vt:lpstr>PowerPoint 演示文稿</vt:lpstr>
      <vt:lpstr>OpenFile核心函数：ReadAt</vt:lpstr>
      <vt:lpstr>PowerPoint 演示文稿</vt:lpstr>
      <vt:lpstr>将BitMap数据结构写回磁盘过程图示：</vt:lpstr>
      <vt:lpstr>举个例子</vt:lpstr>
      <vt:lpstr>OpenFile核心函数：WriteAt</vt:lpstr>
      <vt:lpstr>文件系统的初始化：</vt:lpstr>
      <vt:lpstr>文件系统的初始化：</vt:lpstr>
      <vt:lpstr>12. Nachos NetWork创建： </vt:lpstr>
      <vt:lpstr>初始化过程：</vt:lpstr>
      <vt:lpstr>代码整体逻辑框图：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足球比赛管理系统</dc:title>
  <dc:creator>lenovo</dc:creator>
  <cp:lastModifiedBy>sdu_liuyuxin@outlook.com</cp:lastModifiedBy>
  <cp:revision>131</cp:revision>
  <dcterms:created xsi:type="dcterms:W3CDTF">2018-06-24T08:53:48Z</dcterms:created>
  <dcterms:modified xsi:type="dcterms:W3CDTF">2019-03-12T18:59:20Z</dcterms:modified>
</cp:coreProperties>
</file>