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1"/>
  </p:notesMasterIdLst>
  <p:sldIdLst>
    <p:sldId id="256" r:id="rId5"/>
    <p:sldId id="426" r:id="rId6"/>
    <p:sldId id="533" r:id="rId7"/>
    <p:sldId id="534" r:id="rId8"/>
    <p:sldId id="535" r:id="rId9"/>
    <p:sldId id="536" r:id="rId10"/>
    <p:sldId id="538" r:id="rId11"/>
    <p:sldId id="540" r:id="rId12"/>
    <p:sldId id="539" r:id="rId13"/>
    <p:sldId id="537" r:id="rId14"/>
    <p:sldId id="541" r:id="rId15"/>
    <p:sldId id="542" r:id="rId16"/>
    <p:sldId id="543" r:id="rId17"/>
    <p:sldId id="544" r:id="rId18"/>
    <p:sldId id="545" r:id="rId19"/>
    <p:sldId id="43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E2"/>
    <a:srgbClr val="01080B"/>
    <a:srgbClr val="0B6F17"/>
    <a:srgbClr val="EDEEEF"/>
    <a:srgbClr val="677B67"/>
    <a:srgbClr val="4101E1"/>
    <a:srgbClr val="05A3DD"/>
    <a:srgbClr val="0303DF"/>
    <a:srgbClr val="00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 varScale="1">
        <p:scale>
          <a:sx n="87" d="100"/>
          <a:sy n="87" d="100"/>
        </p:scale>
        <p:origin x="1494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2018/9/3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 smtClean="0"/>
              <a:t>单击此处</a:t>
            </a:r>
            <a:br>
              <a:rPr lang="zh-CN" noProof="0" smtClean="0"/>
            </a:br>
            <a:r>
              <a:rPr lang="zh-CN" noProof="0" smtClean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 smtClean="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2018/9/3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 smtClean="0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 smtClean="0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 smtClean="0"/>
              <a:t>操作系统课程设计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tx1"/>
                </a:solidFill>
              </a:rPr>
              <a:t>Overview</a:t>
            </a:r>
          </a:p>
          <a:p>
            <a:endParaRPr lang="zh-CN" altLang="en-US" smtClean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</a:t>
            </a:r>
            <a:r>
              <a:rPr lang="en-US" altLang="zh-CN" dirty="0" err="1" smtClean="0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略</a:t>
            </a:r>
          </a:p>
        </p:txBody>
      </p:sp>
    </p:spTree>
    <p:extLst>
      <p:ext uri="{BB962C8B-B14F-4D97-AF65-F5344CB8AC3E}">
        <p14:creationId xmlns:p14="http://schemas.microsoft.com/office/powerpoint/2010/main" val="160483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跟踪上下文切换的过程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../threads</a:t>
            </a:r>
            <a:r>
              <a:rPr lang="zh-CN" altLang="zh-CN" sz="2000" dirty="0"/>
              <a:t>目录中的主程序</a:t>
            </a:r>
            <a:r>
              <a:rPr lang="en-US" altLang="zh-CN" sz="2000" dirty="0"/>
              <a:t>main.cc</a:t>
            </a:r>
            <a:r>
              <a:rPr lang="zh-CN" altLang="zh-CN" sz="2000" dirty="0"/>
              <a:t>调用了函数</a:t>
            </a:r>
            <a:r>
              <a:rPr lang="en-US" altLang="zh-CN" sz="2000" dirty="0" err="1"/>
              <a:t>ThreadTest</a:t>
            </a:r>
            <a:r>
              <a:rPr lang="en-US" altLang="zh-CN" sz="2000" dirty="0"/>
              <a:t>()</a:t>
            </a:r>
            <a:r>
              <a:rPr lang="zh-CN" altLang="zh-CN" sz="2000" dirty="0"/>
              <a:t>，代码如下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514350" lvl="2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ThreadTest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DEBUG(’t’,  "Entering </a:t>
            </a:r>
            <a:r>
              <a:rPr lang="en-US" altLang="zh-CN" sz="1800" dirty="0" err="1"/>
              <a:t>SimpleTest</a:t>
            </a:r>
            <a:r>
              <a:rPr lang="en-US" altLang="zh-CN" sz="1800" dirty="0"/>
              <a:t>");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Thread *t = new Thread("forked thread");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t-&gt;Fork(</a:t>
            </a:r>
            <a:r>
              <a:rPr lang="en-US" altLang="zh-CN" sz="1800" dirty="0" err="1"/>
              <a:t>SimpleThread</a:t>
            </a:r>
            <a:r>
              <a:rPr lang="en-US" altLang="zh-CN" sz="1800" dirty="0"/>
              <a:t>, 1);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 err="1"/>
              <a:t>SimpleThread</a:t>
            </a:r>
            <a:r>
              <a:rPr lang="en-US" altLang="zh-CN" sz="1800" dirty="0"/>
              <a:t>(0);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函数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SimpleThread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的代码见下页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4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跟踪上下文切换的过程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函数</a:t>
            </a:r>
            <a:r>
              <a:rPr lang="en-US" altLang="zh-CN" sz="2000" dirty="0" err="1" smtClean="0"/>
              <a:t>SimpleThread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的</a:t>
            </a:r>
            <a:r>
              <a:rPr lang="zh-CN" altLang="zh-CN" sz="2000" dirty="0" smtClean="0"/>
              <a:t>代码</a:t>
            </a:r>
            <a:r>
              <a:rPr lang="zh-CN" altLang="zh-CN" sz="2000" dirty="0"/>
              <a:t>如下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/>
              <a:t>SimpleThread</a:t>
            </a:r>
            <a:r>
              <a:rPr lang="en-US" altLang="zh-CN" sz="1800" dirty="0"/>
              <a:t>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which)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for (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= 0; 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 &lt; 5; 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++) {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("*** thread  %d  looped  %d  times\n",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 which, 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currentThread</a:t>
            </a:r>
            <a:r>
              <a:rPr lang="en-US" altLang="zh-CN" sz="1800" dirty="0"/>
              <a:t>-&gt;Yield();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58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设计任务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利用</a:t>
            </a:r>
            <a:r>
              <a:rPr lang="en-US" altLang="zh-CN" sz="2000" dirty="0" err="1"/>
              <a:t>gdb</a:t>
            </a:r>
            <a:r>
              <a:rPr lang="zh-CN" altLang="zh-CN" sz="2000" dirty="0"/>
              <a:t>工具跟踪</a:t>
            </a:r>
            <a:r>
              <a:rPr lang="en-US" altLang="zh-CN" sz="2000" dirty="0"/>
              <a:t>Nachos</a:t>
            </a:r>
            <a:r>
              <a:rPr lang="zh-CN" altLang="zh-CN" sz="2000" dirty="0"/>
              <a:t>的执行过程以及跟踪上下文切换函数</a:t>
            </a:r>
            <a:r>
              <a:rPr lang="en-US" altLang="zh-CN" sz="2000" dirty="0"/>
              <a:t>SWITCH()</a:t>
            </a:r>
            <a:r>
              <a:rPr lang="zh-CN" altLang="zh-CN" sz="2000" dirty="0"/>
              <a:t>及函数</a:t>
            </a:r>
            <a:r>
              <a:rPr lang="en-US" altLang="zh-CN" sz="2000" dirty="0" err="1"/>
              <a:t>ThreadRoot</a:t>
            </a:r>
            <a:r>
              <a:rPr lang="en-US" altLang="zh-CN" sz="2000" dirty="0"/>
              <a:t>()</a:t>
            </a:r>
            <a:r>
              <a:rPr lang="zh-CN" altLang="zh-CN" sz="2000" dirty="0"/>
              <a:t>的执行过程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熟悉跟踪过程后，回答下列问题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）在你所生成的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系统中，下述函数的地址是多少？并说明找到这些函数地址的过程及</a:t>
            </a:r>
            <a:r>
              <a:rPr lang="zh-CN" altLang="zh-CN" sz="1800" dirty="0" smtClean="0"/>
              <a:t>方法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 err="1"/>
              <a:t>i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InterruptEnable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/>
              <a:t>ii. </a:t>
            </a:r>
            <a:r>
              <a:rPr lang="en-US" altLang="zh-CN" sz="1800" dirty="0" err="1"/>
              <a:t>SimpleThread</a:t>
            </a:r>
            <a:r>
              <a:rPr lang="en-US" altLang="zh-CN" sz="1800" dirty="0"/>
              <a:t>() </a:t>
            </a:r>
            <a:endParaRPr lang="zh-CN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/>
              <a:t>iii. </a:t>
            </a:r>
            <a:r>
              <a:rPr lang="en-US" altLang="zh-CN" sz="1800" dirty="0" err="1"/>
              <a:t>ThreadFinish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/>
              <a:t>iv. </a:t>
            </a:r>
            <a:r>
              <a:rPr lang="en-US" altLang="zh-CN" sz="1800" dirty="0" err="1"/>
              <a:t>ThreadRoot</a:t>
            </a:r>
            <a:r>
              <a:rPr lang="en-US" altLang="zh-CN" sz="1800" dirty="0" smtClean="0"/>
              <a:t>()</a:t>
            </a:r>
          </a:p>
          <a:p>
            <a:pPr marL="1085850" lvl="1" indent="-285750"/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smtClean="0"/>
              <a:t>   </a:t>
            </a:r>
            <a:r>
              <a:rPr lang="zh-CN" altLang="zh-CN" sz="1800" dirty="0" smtClean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）下述线程对象的地址是多少？并说明找到这些对象地址的过程及方法。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1800" dirty="0" err="1"/>
              <a:t>i</a:t>
            </a:r>
            <a:r>
              <a:rPr lang="en-US" altLang="zh-CN" sz="1800" dirty="0"/>
              <a:t>. the main thread of the Nachos</a:t>
            </a:r>
            <a:endParaRPr lang="zh-CN" altLang="zh-CN" sz="18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1800" dirty="0"/>
              <a:t>ii. the forked thread created by the main thread</a:t>
            </a:r>
            <a:endParaRPr lang="zh-CN" altLang="zh-CN" sz="1800" dirty="0"/>
          </a:p>
          <a:p>
            <a:pPr marL="2000250" lvl="4" indent="-285750">
              <a:buFont typeface="Wingdings" panose="05000000000000000000" pitchFamily="2" charset="2"/>
              <a:buChar char="ü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3488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设计任务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熟悉</a:t>
            </a:r>
            <a:r>
              <a:rPr lang="zh-CN" altLang="zh-CN" sz="2000" dirty="0"/>
              <a:t>跟踪过程后，回答下列问题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285750"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）当主线程第一次运行</a:t>
            </a:r>
            <a:r>
              <a:rPr lang="en-US" altLang="zh-CN" sz="1800" dirty="0"/>
              <a:t>SWITCH()</a:t>
            </a:r>
            <a:r>
              <a:rPr lang="zh-CN" altLang="zh-CN" sz="1800" dirty="0"/>
              <a:t>函数，执行到函数</a:t>
            </a:r>
            <a:r>
              <a:rPr lang="en-US" altLang="zh-CN" sz="1800" dirty="0"/>
              <a:t>SWITCH()</a:t>
            </a:r>
            <a:r>
              <a:rPr lang="zh-CN" altLang="zh-CN" sz="1800" dirty="0"/>
              <a:t>的最后一条指令</a:t>
            </a:r>
            <a:r>
              <a:rPr lang="en-US" altLang="zh-CN" sz="1800" dirty="0"/>
              <a:t>ret</a:t>
            </a:r>
            <a:r>
              <a:rPr lang="zh-CN" altLang="zh-CN" sz="1800" dirty="0"/>
              <a:t>时，</a:t>
            </a:r>
            <a:r>
              <a:rPr lang="en-US" altLang="zh-CN" sz="1800" dirty="0"/>
              <a:t>CPU</a:t>
            </a:r>
            <a:r>
              <a:rPr lang="zh-CN" altLang="zh-CN" sz="1800" dirty="0"/>
              <a:t>返回的地址是多少？ 该地址对应程序的什么位置</a:t>
            </a:r>
            <a:r>
              <a:rPr lang="zh-CN" altLang="zh-CN" sz="1800" dirty="0" smtClean="0"/>
              <a:t>？</a:t>
            </a:r>
            <a:endParaRPr lang="en-US" altLang="zh-CN" sz="1800" dirty="0" smtClean="0"/>
          </a:p>
          <a:p>
            <a:pPr marL="285750" lvl="1" indent="0">
              <a:buNone/>
            </a:pPr>
            <a:endParaRPr lang="en-US" altLang="zh-CN" sz="1800" dirty="0"/>
          </a:p>
          <a:p>
            <a:pPr marL="285750"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）当</a:t>
            </a:r>
            <a:r>
              <a:rPr lang="zh-CN" altLang="zh-CN" sz="1800" dirty="0" smtClean="0"/>
              <a:t>调用</a:t>
            </a:r>
            <a:r>
              <a:rPr lang="en-US" altLang="zh-CN" sz="1800" dirty="0"/>
              <a:t>F</a:t>
            </a:r>
            <a:r>
              <a:rPr lang="en-US" altLang="zh-CN" sz="1800" dirty="0" smtClean="0"/>
              <a:t>ork</a:t>
            </a:r>
            <a:r>
              <a:rPr lang="en-US" altLang="zh-CN" sz="1800" dirty="0"/>
              <a:t>()</a:t>
            </a:r>
            <a:r>
              <a:rPr lang="zh-CN" altLang="zh-CN" sz="1800" dirty="0"/>
              <a:t>新建的线程首次运行</a:t>
            </a:r>
            <a:r>
              <a:rPr lang="en-US" altLang="zh-CN" sz="1800" dirty="0"/>
              <a:t>SWITCH()</a:t>
            </a:r>
            <a:r>
              <a:rPr lang="zh-CN" altLang="zh-CN" sz="1800" dirty="0"/>
              <a:t>函数时，当执行到函数</a:t>
            </a:r>
            <a:r>
              <a:rPr lang="en-US" altLang="zh-CN" sz="1800" dirty="0"/>
              <a:t>SWITCH()</a:t>
            </a:r>
            <a:r>
              <a:rPr lang="zh-CN" altLang="zh-CN" sz="1800" dirty="0"/>
              <a:t>的最后一条指令</a:t>
            </a:r>
            <a:r>
              <a:rPr lang="en-US" altLang="zh-CN" sz="1800" dirty="0"/>
              <a:t>ret</a:t>
            </a:r>
            <a:r>
              <a:rPr lang="zh-CN" altLang="zh-CN" sz="1800" dirty="0"/>
              <a:t>时，</a:t>
            </a:r>
            <a:r>
              <a:rPr lang="en-US" altLang="zh-CN" sz="1800" dirty="0"/>
              <a:t>CPU</a:t>
            </a:r>
            <a:r>
              <a:rPr lang="zh-CN" altLang="zh-CN" sz="1800" dirty="0"/>
              <a:t>返回的地址是多少？ 该地址对应程序的什么位置？</a:t>
            </a:r>
          </a:p>
          <a:p>
            <a:pPr marL="285750" lvl="1" indent="0">
              <a:buNone/>
            </a:pPr>
            <a:endParaRPr lang="zh-CN" altLang="zh-CN" sz="1800" dirty="0"/>
          </a:p>
          <a:p>
            <a:pPr marL="1085850" lvl="1" indent="-285750"/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smtClean="0"/>
              <a:t>   </a:t>
            </a: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0418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二</a:t>
            </a:r>
            <a:r>
              <a:rPr lang="zh-CN" altLang="en-US" dirty="0" smtClean="0"/>
              <a:t> </a:t>
            </a:r>
            <a:r>
              <a:rPr lang="x-none" altLang="zh-CN" dirty="0"/>
              <a:t>Nachos的Makefiles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目的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熟悉</a:t>
            </a:r>
            <a:r>
              <a:rPr lang="en-US" altLang="zh-CN" sz="1800" dirty="0" err="1" smtClean="0"/>
              <a:t>Makefile</a:t>
            </a:r>
            <a:r>
              <a:rPr lang="zh-CN" altLang="en-US" sz="1800" dirty="0" smtClean="0"/>
              <a:t>的使用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理解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中</a:t>
            </a:r>
            <a:r>
              <a:rPr lang="en-US" altLang="zh-CN" sz="1800" dirty="0" err="1" smtClean="0"/>
              <a:t>Makefile</a:t>
            </a:r>
            <a:r>
              <a:rPr lang="zh-CN" altLang="en-US" sz="1800" dirty="0" smtClean="0"/>
              <a:t>的使用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任务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将实验三需要修改的文件，及涉及到的文件复制</a:t>
            </a:r>
            <a:r>
              <a:rPr lang="zh-CN" altLang="en-US" sz="1800" dirty="0"/>
              <a:t>到工作目录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lab3</a:t>
            </a:r>
            <a:r>
              <a:rPr lang="zh-CN" altLang="en-US" sz="1800" dirty="0" smtClean="0"/>
              <a:t>中，以在</a:t>
            </a:r>
            <a:r>
              <a:rPr lang="en-US" altLang="zh-CN" sz="1800" dirty="0" smtClean="0"/>
              <a:t>../lab3</a:t>
            </a:r>
            <a:r>
              <a:rPr lang="zh-CN" altLang="en-US" sz="1800" dirty="0" smtClean="0"/>
              <a:t>中完成该实验；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</a:t>
            </a:r>
            <a:r>
              <a:rPr lang="zh-CN" altLang="en-US" sz="1800" dirty="0" smtClean="0"/>
              <a:t>实验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需要</a:t>
            </a:r>
            <a:r>
              <a:rPr lang="zh-CN" altLang="en-US" sz="1800" dirty="0"/>
              <a:t>修改的文件，及涉及到的文件复制到工作目录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lab5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，以在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lab5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完成该实验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</a:t>
            </a:r>
            <a:r>
              <a:rPr lang="zh-CN" altLang="en-US" sz="1800" dirty="0" smtClean="0"/>
              <a:t>实验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7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需要</a:t>
            </a:r>
            <a:r>
              <a:rPr lang="zh-CN" altLang="en-US" sz="1800" dirty="0"/>
              <a:t>修改的文件，及涉及到的文件复制到工作目录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lab7-8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，以在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lab7-8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完成该</a:t>
            </a:r>
            <a:r>
              <a:rPr lang="zh-CN" altLang="en-US" sz="1800" dirty="0" smtClean="0"/>
              <a:t>实验；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98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16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3334022" y="4441825"/>
            <a:ext cx="2706370" cy="18154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Cell: 156-5002-5801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hfx@sdu.edu.cn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252854866@qq.com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Office: </a:t>
            </a:r>
            <a:r>
              <a:rPr lang="en-US" altLang="zh-CN" b="1" dirty="0" smtClean="0">
                <a:solidFill>
                  <a:schemeClr val="tx1"/>
                </a:solidFill>
              </a:rPr>
              <a:t>N3</a:t>
            </a:r>
            <a:r>
              <a:rPr lang="zh-CN" altLang="en-US" b="1" dirty="0" smtClean="0">
                <a:solidFill>
                  <a:schemeClr val="tx1"/>
                </a:solidFill>
              </a:rPr>
              <a:t>楼</a:t>
            </a:r>
            <a:r>
              <a:rPr lang="en-US" altLang="zh-CN" b="1" dirty="0" smtClean="0">
                <a:solidFill>
                  <a:schemeClr val="tx1"/>
                </a:solidFill>
              </a:rPr>
              <a:t>122-2</a:t>
            </a:r>
            <a:r>
              <a:rPr lang="zh-CN" altLang="en-US" b="1" dirty="0" smtClean="0">
                <a:solidFill>
                  <a:schemeClr val="tx1"/>
                </a:solidFill>
              </a:rPr>
              <a:t>房间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714375" y="2863866"/>
            <a:ext cx="7058025" cy="1310367"/>
          </a:xfrm>
        </p:spPr>
        <p:txBody>
          <a:bodyPr/>
          <a:lstStyle/>
          <a:p>
            <a:r>
              <a:rPr lang="zh-CN" altLang="en-US" dirty="0"/>
              <a:t>韩芳</a:t>
            </a:r>
            <a:r>
              <a:rPr lang="zh-CN" altLang="en-US" dirty="0" smtClean="0"/>
              <a:t>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800" dirty="0" smtClean="0"/>
              <a:t>山东大学计算机科学与技术学院</a:t>
            </a:r>
            <a:endParaRPr lang="en-US" altLang="zh-CN" sz="1800" dirty="0"/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实验一 </a:t>
            </a:r>
            <a:r>
              <a:rPr lang="x-none" altLang="zh-CN" dirty="0"/>
              <a:t>Nachos系统的安装与调试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实验</a:t>
            </a: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正确</a:t>
            </a:r>
            <a:r>
              <a:rPr lang="zh-CN" altLang="zh-CN" dirty="0" smtClean="0"/>
              <a:t>安装</a:t>
            </a:r>
            <a:r>
              <a:rPr lang="zh-CN" altLang="zh-CN" dirty="0"/>
              <a:t>编译</a:t>
            </a:r>
            <a:r>
              <a:rPr lang="en-US" altLang="zh-CN" dirty="0"/>
              <a:t>Nachos</a:t>
            </a:r>
            <a:r>
              <a:rPr lang="zh-CN" altLang="zh-CN" dirty="0"/>
              <a:t>系统，理解</a:t>
            </a:r>
            <a:r>
              <a:rPr lang="en-US" altLang="zh-CN" dirty="0"/>
              <a:t>Nachos</a:t>
            </a:r>
            <a:r>
              <a:rPr lang="zh-CN" altLang="zh-CN" dirty="0"/>
              <a:t>系统的组织结构，熟悉</a:t>
            </a:r>
            <a:r>
              <a:rPr lang="en-US" altLang="zh-CN" dirty="0"/>
              <a:t>C++</a:t>
            </a:r>
            <a:r>
              <a:rPr lang="zh-CN" altLang="zh-CN" dirty="0"/>
              <a:t>编程语言；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安装</a:t>
            </a:r>
            <a:r>
              <a:rPr lang="zh-CN" altLang="zh-CN" dirty="0"/>
              <a:t>测试</a:t>
            </a:r>
            <a:r>
              <a:rPr lang="en-US" altLang="zh-CN" dirty="0" err="1"/>
              <a:t>gcc</a:t>
            </a:r>
            <a:r>
              <a:rPr lang="en-US" altLang="zh-CN" dirty="0"/>
              <a:t> MIPS</a:t>
            </a:r>
            <a:r>
              <a:rPr lang="zh-CN" altLang="zh-CN" dirty="0"/>
              <a:t>交叉编译器；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掌握</a:t>
            </a:r>
            <a:r>
              <a:rPr lang="zh-CN" altLang="zh-CN" dirty="0"/>
              <a:t>利用</a:t>
            </a:r>
            <a:r>
              <a:rPr lang="en-US" altLang="zh-CN" dirty="0"/>
              <a:t>Linux</a:t>
            </a:r>
            <a:r>
              <a:rPr lang="zh-CN" altLang="zh-CN" dirty="0"/>
              <a:t>调试工具</a:t>
            </a:r>
            <a:r>
              <a:rPr lang="en-US" altLang="zh-CN" dirty="0"/>
              <a:t>GDB</a:t>
            </a:r>
            <a:r>
              <a:rPr lang="zh-CN" altLang="zh-CN" dirty="0"/>
              <a:t>调试跟踪</a:t>
            </a:r>
            <a:r>
              <a:rPr lang="en-US" altLang="zh-CN" dirty="0"/>
              <a:t>Nachos</a:t>
            </a:r>
            <a:r>
              <a:rPr lang="zh-CN" altLang="zh-CN" dirty="0"/>
              <a:t>的执行过程；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通过</a:t>
            </a:r>
            <a:r>
              <a:rPr lang="zh-CN" altLang="zh-CN" dirty="0"/>
              <a:t>跟踪</a:t>
            </a:r>
            <a:r>
              <a:rPr lang="en-US" altLang="zh-CN" dirty="0"/>
              <a:t>Nachos</a:t>
            </a:r>
            <a:r>
              <a:rPr lang="zh-CN" altLang="zh-CN" dirty="0"/>
              <a:t>的</a:t>
            </a:r>
            <a:r>
              <a:rPr lang="en-US" altLang="zh-CN" dirty="0"/>
              <a:t>C++</a:t>
            </a:r>
            <a:r>
              <a:rPr lang="zh-CN" altLang="zh-CN" dirty="0"/>
              <a:t>程序及汇编代码，理解</a:t>
            </a:r>
            <a:r>
              <a:rPr lang="en-US" altLang="zh-CN" dirty="0"/>
              <a:t>Nachos</a:t>
            </a:r>
            <a:r>
              <a:rPr lang="zh-CN" altLang="zh-CN" dirty="0"/>
              <a:t>中线程上下文切换的过程。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阅读</a:t>
            </a:r>
            <a:r>
              <a:rPr lang="en-US" altLang="zh-CN" dirty="0"/>
              <a:t>Nachos</a:t>
            </a:r>
            <a:r>
              <a:rPr lang="zh-CN" altLang="zh-CN" dirty="0"/>
              <a:t>的相关源代码，理解</a:t>
            </a:r>
            <a:r>
              <a:rPr lang="en-US" altLang="zh-CN" dirty="0"/>
              <a:t>Nachos</a:t>
            </a:r>
            <a:r>
              <a:rPr lang="zh-CN" altLang="zh-CN" dirty="0"/>
              <a:t>内核的工作原理及其测试过程。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9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实验一 </a:t>
            </a:r>
            <a:r>
              <a:rPr lang="x-none" altLang="zh-CN" dirty="0"/>
              <a:t>Nachos系统的安装与调试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实验</a:t>
            </a:r>
            <a:r>
              <a:rPr lang="zh-CN" altLang="en-US" dirty="0"/>
              <a:t>任务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 install the LINUX operating system (optional)</a:t>
            </a:r>
            <a:endParaRPr lang="zh-CN" altLang="zh-CN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install the Nachos system 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install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err="1"/>
              <a:t>mips</a:t>
            </a:r>
            <a:r>
              <a:rPr lang="en-US" altLang="zh-CN" dirty="0"/>
              <a:t> cross compiler </a:t>
            </a:r>
            <a:endParaRPr lang="zh-CN" altLang="zh-CN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compile and test the Nachos system installed </a:t>
            </a:r>
            <a:endParaRPr lang="zh-CN" altLang="zh-CN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exercise with </a:t>
            </a: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endParaRPr lang="zh-CN" altLang="zh-CN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/>
              <a:t>context switch in Nachos</a:t>
            </a:r>
            <a:endParaRPr lang="zh-CN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8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Nachos</a:t>
            </a:r>
            <a:r>
              <a:rPr lang="zh-CN" altLang="en-US" dirty="0"/>
              <a:t>及交叉编译器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安装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及交叉编译器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复制</a:t>
            </a:r>
            <a:r>
              <a:rPr lang="en-US" altLang="zh-CN" sz="1800" dirty="0" smtClean="0"/>
              <a:t>nachos-3.4.tar.gz</a:t>
            </a:r>
            <a:r>
              <a:rPr lang="zh-CN" altLang="en-US" sz="1800" dirty="0" smtClean="0"/>
              <a:t>到自己喜欢的目录中，</a:t>
            </a:r>
            <a:r>
              <a:rPr lang="en-US" altLang="zh-CN" sz="1800" dirty="0" smtClean="0"/>
              <a:t>home/nachos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进入该目录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利用</a:t>
            </a:r>
            <a:r>
              <a:rPr lang="en-US" altLang="zh-CN" sz="1800" dirty="0" smtClean="0"/>
              <a:t>tar</a:t>
            </a:r>
            <a:r>
              <a:rPr lang="zh-CN" altLang="en-US" sz="1800" dirty="0" smtClean="0"/>
              <a:t>命令，或基于图形界面在当前目录下解压</a:t>
            </a:r>
            <a:r>
              <a:rPr lang="en-US" altLang="zh-CN" sz="1800" dirty="0" smtClean="0"/>
              <a:t>nachos-3.4.tar.gz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</a:t>
            </a:r>
            <a:r>
              <a:rPr lang="en-US" altLang="zh-CN" sz="1800" dirty="0" smtClean="0"/>
              <a:t>gcc-2.8.1-mips.tar.gz</a:t>
            </a:r>
            <a:r>
              <a:rPr lang="zh-CN" altLang="en-US" sz="1800" dirty="0" smtClean="0"/>
              <a:t>复制到 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</a:t>
            </a:r>
            <a:r>
              <a:rPr lang="zh-CN" altLang="en-US" sz="1800" dirty="0" smtClean="0"/>
              <a:t>系统目录中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</a:t>
            </a:r>
            <a:r>
              <a:rPr lang="zh-CN" altLang="en-US" sz="1800" dirty="0" smtClean="0"/>
              <a:t>目录下解压</a:t>
            </a:r>
            <a:r>
              <a:rPr lang="en-US" altLang="zh-CN" sz="1800" dirty="0" smtClean="0"/>
              <a:t>gcc-2.8.1-mips.tar.gz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思考：为什么</a:t>
            </a:r>
            <a:r>
              <a:rPr lang="en-US" altLang="zh-CN" sz="2000" dirty="0" smtClean="0"/>
              <a:t>nachos-3.4.tar.gz</a:t>
            </a:r>
            <a:r>
              <a:rPr lang="zh-CN" altLang="en-US" sz="2000" dirty="0" smtClean="0"/>
              <a:t>一定要安装在</a:t>
            </a:r>
            <a:r>
              <a:rPr lang="en-US" altLang="zh-CN" sz="2000" dirty="0"/>
              <a:t>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/local</a:t>
            </a:r>
            <a:r>
              <a:rPr lang="zh-CN" altLang="en-US" sz="2000" dirty="0" smtClean="0"/>
              <a:t>目录中？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打开</a:t>
            </a:r>
            <a:r>
              <a:rPr lang="en-US" altLang="zh-CN" sz="1800" dirty="0" smtClean="0"/>
              <a:t>code/</a:t>
            </a:r>
            <a:r>
              <a:rPr lang="en-US" altLang="zh-CN" sz="1800" dirty="0" err="1" smtClean="0"/>
              <a:t>Makefile.dep</a:t>
            </a:r>
            <a:r>
              <a:rPr lang="zh-CN" altLang="en-US" sz="1800" dirty="0" smtClean="0"/>
              <a:t>，在大约</a:t>
            </a:r>
            <a:r>
              <a:rPr lang="en-US" altLang="zh-CN" sz="1800" dirty="0" smtClean="0"/>
              <a:t>38</a:t>
            </a:r>
            <a:r>
              <a:rPr lang="zh-CN" altLang="en-US" sz="1800" dirty="0" smtClean="0"/>
              <a:t>行左右，查看变量</a:t>
            </a:r>
            <a:r>
              <a:rPr lang="en-US" altLang="zh-CN" sz="1800" dirty="0" smtClean="0"/>
              <a:t>GCCDIR</a:t>
            </a:r>
            <a:r>
              <a:rPr lang="zh-CN" altLang="en-US" sz="1800" dirty="0" smtClean="0"/>
              <a:t>的值，会得到答案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GCCDIR =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mips</a:t>
            </a:r>
            <a:r>
              <a:rPr lang="en-US" altLang="zh-CN" sz="1600" dirty="0"/>
              <a:t>/bin/</a:t>
            </a:r>
            <a:r>
              <a:rPr lang="en-US" altLang="zh-CN" sz="1600" dirty="0" err="1"/>
              <a:t>decstation-ultrix</a:t>
            </a:r>
            <a:r>
              <a:rPr lang="en-US" altLang="zh-CN" sz="1600" dirty="0"/>
              <a:t>-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交叉编译器用于对</a:t>
            </a:r>
            <a:r>
              <a:rPr lang="en-US" altLang="zh-CN" sz="2000" dirty="0" smtClean="0"/>
              <a:t>../test</a:t>
            </a:r>
            <a:r>
              <a:rPr lang="zh-CN" altLang="en-US" sz="2000" dirty="0" smtClean="0"/>
              <a:t>目录下的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应用程序（如</a:t>
            </a:r>
            <a:r>
              <a:rPr lang="en-US" altLang="zh-CN" sz="2000" dirty="0" err="1" smtClean="0"/>
              <a:t>sort.c</a:t>
            </a:r>
            <a:r>
              <a:rPr lang="zh-CN" altLang="en-US" sz="2000" dirty="0" smtClean="0"/>
              <a:t>）进行编译，经转换后会生成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可执行的文件</a:t>
            </a:r>
            <a:r>
              <a:rPr lang="en-US" altLang="zh-CN" sz="2000" dirty="0" err="1" smtClean="0"/>
              <a:t>sort.noff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.</a:t>
            </a:r>
            <a:r>
              <a:rPr lang="en-US" altLang="zh-CN" sz="1800" dirty="0" err="1" smtClean="0"/>
              <a:t>noff</a:t>
            </a:r>
            <a:r>
              <a:rPr lang="zh-CN" altLang="en-US" sz="1800" dirty="0" smtClean="0"/>
              <a:t>可执行文件中的指令基于</a:t>
            </a:r>
            <a:r>
              <a:rPr lang="en-US" altLang="zh-CN" sz="1800" dirty="0" smtClean="0"/>
              <a:t>MIPS</a:t>
            </a:r>
            <a:r>
              <a:rPr lang="zh-CN" altLang="en-US" sz="1800" dirty="0" smtClean="0"/>
              <a:t>架构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模拟的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执行</a:t>
            </a:r>
            <a:r>
              <a:rPr lang="en-US" altLang="zh-CN" sz="1800" dirty="0" smtClean="0"/>
              <a:t>MIPS</a:t>
            </a:r>
            <a:r>
              <a:rPr lang="zh-CN" altLang="en-US" sz="1800" dirty="0" smtClean="0"/>
              <a:t>架构的指令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60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测试交叉编译器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3430"/>
            <a:ext cx="8080375" cy="55505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测试交叉编译器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进入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code/test</a:t>
            </a:r>
            <a:r>
              <a:rPr lang="zh-CN" altLang="en-US" sz="1800" dirty="0" smtClean="0"/>
              <a:t>目录（简称</a:t>
            </a:r>
            <a:r>
              <a:rPr lang="en-US" altLang="zh-CN" sz="1800" dirty="0" smtClean="0"/>
              <a:t>../test</a:t>
            </a:r>
            <a:r>
              <a:rPr lang="zh-CN" altLang="en-US" sz="1800" dirty="0" smtClean="0"/>
              <a:t>目录）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删除</a:t>
            </a:r>
            <a:r>
              <a:rPr lang="en-US" altLang="zh-CN" sz="1800" dirty="0" smtClean="0"/>
              <a:t>../test/arch/unknown-i386-linux/depends</a:t>
            </a:r>
            <a:r>
              <a:rPr lang="zh-CN" altLang="en-US" sz="1800" dirty="0" smtClean="0"/>
              <a:t>目录下的所有文件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删除</a:t>
            </a:r>
            <a:r>
              <a:rPr lang="en-US" altLang="zh-CN" sz="1800" dirty="0" smtClean="0"/>
              <a:t>../test/arch/unknown-i386-linux/objects</a:t>
            </a:r>
            <a:r>
              <a:rPr lang="zh-CN" altLang="en-US" sz="1800" dirty="0" smtClean="0"/>
              <a:t>目录</a:t>
            </a:r>
            <a:r>
              <a:rPr lang="zh-CN" altLang="en-US" sz="1800" dirty="0"/>
              <a:t>下的所有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删除</a:t>
            </a:r>
            <a:r>
              <a:rPr lang="en-US" altLang="zh-CN" sz="1800" dirty="0" smtClean="0"/>
              <a:t>../test</a:t>
            </a:r>
            <a:r>
              <a:rPr lang="zh-CN" altLang="en-US" sz="1800" dirty="0" smtClean="0"/>
              <a:t>目录下的所有扩展名为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noff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运行</a:t>
            </a:r>
            <a:r>
              <a:rPr lang="en-US" altLang="zh-CN" sz="1800" dirty="0" smtClean="0"/>
              <a:t>make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根据结果查验交叉编译器是否正确安装运行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如果</a:t>
            </a:r>
            <a:r>
              <a:rPr lang="en-US" altLang="zh-CN" sz="1600" dirty="0" smtClean="0"/>
              <a:t>../test</a:t>
            </a:r>
            <a:r>
              <a:rPr lang="zh-CN" altLang="en-US" sz="1600" dirty="0" smtClean="0"/>
              <a:t>目录下的几个</a:t>
            </a:r>
            <a:r>
              <a:rPr lang="en-US" altLang="zh-CN" sz="1600" dirty="0" smtClean="0"/>
              <a:t>.c</a:t>
            </a:r>
            <a:r>
              <a:rPr lang="zh-CN" altLang="en-US" sz="1600" dirty="0" smtClean="0"/>
              <a:t>文件都产生了相应的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noff</a:t>
            </a:r>
            <a:r>
              <a:rPr lang="zh-CN" altLang="en-US" sz="1600" dirty="0" smtClean="0"/>
              <a:t>文件，则说明安装成功</a:t>
            </a:r>
            <a:endParaRPr lang="en-US" altLang="zh-CN" sz="16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如果编译过程中没有出现错误，屏幕输出的最后几行信息大致如下，说明交叉编译器已正确安装运行</a:t>
            </a:r>
            <a:endParaRPr lang="en-US" altLang="zh-CN" sz="1600" dirty="0" smtClean="0"/>
          </a:p>
          <a:p>
            <a:pPr marL="1028700" lvl="2" indent="0">
              <a:buNone/>
            </a:pPr>
            <a:r>
              <a:rPr lang="en-US" altLang="zh-CN" sz="1600" dirty="0"/>
              <a:t>&gt;&gt;&gt; Converting to </a:t>
            </a:r>
            <a:r>
              <a:rPr lang="en-US" altLang="zh-CN" sz="1600" dirty="0" err="1"/>
              <a:t>noff</a:t>
            </a:r>
            <a:r>
              <a:rPr lang="en-US" altLang="zh-CN" sz="1600" dirty="0"/>
              <a:t> file: arch/unknown-i386-linux/bin/sort &lt;&lt;&lt;</a:t>
            </a:r>
            <a:br>
              <a:rPr lang="en-US" altLang="zh-CN" sz="1600" dirty="0"/>
            </a:br>
            <a:r>
              <a:rPr lang="en-US" altLang="zh-CN" sz="1600" dirty="0"/>
              <a:t>../bin/arch/unknown-i386-linux/bin/coff2noff arch/unknown-i386-linux/objects/</a:t>
            </a:r>
            <a:r>
              <a:rPr lang="en-US" altLang="zh-CN" sz="1600" dirty="0" err="1"/>
              <a:t>sort.coff</a:t>
            </a:r>
            <a:r>
              <a:rPr lang="en-US" altLang="zh-CN" sz="1600" dirty="0"/>
              <a:t> arch/unknown-i386-linux/bin/sort</a:t>
            </a:r>
            <a:br>
              <a:rPr lang="en-US" altLang="zh-CN" sz="1600" dirty="0"/>
            </a:br>
            <a:r>
              <a:rPr lang="en-US" altLang="zh-CN" sz="1600" dirty="0" err="1"/>
              <a:t>numsections</a:t>
            </a:r>
            <a:r>
              <a:rPr lang="en-US" altLang="zh-CN" sz="1600" dirty="0"/>
              <a:t> 3 </a:t>
            </a:r>
            <a:br>
              <a:rPr lang="en-US" altLang="zh-CN" sz="1600" dirty="0"/>
            </a:br>
            <a:r>
              <a:rPr lang="en-US" altLang="zh-CN" sz="1600" dirty="0"/>
              <a:t>Loading 3 sections:</a:t>
            </a:r>
            <a:br>
              <a:rPr lang="en-US" altLang="zh-CN" sz="1600" dirty="0"/>
            </a:br>
            <a:r>
              <a:rPr lang="en-US" altLang="zh-CN" sz="1600" dirty="0"/>
              <a:t>    ".text", </a:t>
            </a:r>
            <a:r>
              <a:rPr lang="en-US" altLang="zh-CN" sz="1600" dirty="0" err="1"/>
              <a:t>filepos</a:t>
            </a:r>
            <a:r>
              <a:rPr lang="en-US" altLang="zh-CN" sz="1600" dirty="0"/>
              <a:t> 0xd0, </a:t>
            </a:r>
            <a:r>
              <a:rPr lang="en-US" altLang="zh-CN" sz="1600" dirty="0" err="1"/>
              <a:t>mempos</a:t>
            </a:r>
            <a:r>
              <a:rPr lang="en-US" altLang="zh-CN" sz="1600" dirty="0"/>
              <a:t> 0x0, size 0x2c0</a:t>
            </a:r>
            <a:br>
              <a:rPr lang="en-US" altLang="zh-CN" sz="1600" dirty="0"/>
            </a:br>
            <a:r>
              <a:rPr lang="en-US" altLang="zh-CN" sz="1600" dirty="0"/>
              <a:t>    ".data", </a:t>
            </a:r>
            <a:r>
              <a:rPr lang="en-US" altLang="zh-CN" sz="1600" dirty="0" err="1"/>
              <a:t>filepos</a:t>
            </a:r>
            <a:r>
              <a:rPr lang="en-US" altLang="zh-CN" sz="1600" dirty="0"/>
              <a:t> 0x390, </a:t>
            </a:r>
            <a:r>
              <a:rPr lang="en-US" altLang="zh-CN" sz="1600" dirty="0" err="1"/>
              <a:t>mempos</a:t>
            </a:r>
            <a:r>
              <a:rPr lang="en-US" altLang="zh-CN" sz="1600" dirty="0"/>
              <a:t> 0x2c0, size 0x0</a:t>
            </a:r>
            <a:br>
              <a:rPr lang="en-US" altLang="zh-CN" sz="1600" dirty="0"/>
            </a:br>
            <a:r>
              <a:rPr lang="en-US" altLang="zh-CN" sz="1600" dirty="0"/>
              <a:t>    ".</a:t>
            </a:r>
            <a:r>
              <a:rPr lang="en-US" altLang="zh-CN" sz="1600" dirty="0" err="1"/>
              <a:t>bss</a:t>
            </a:r>
            <a:r>
              <a:rPr lang="en-US" altLang="zh-CN" sz="1600" dirty="0"/>
              <a:t>", </a:t>
            </a:r>
            <a:r>
              <a:rPr lang="en-US" altLang="zh-CN" sz="1600" dirty="0" err="1"/>
              <a:t>filepos</a:t>
            </a:r>
            <a:r>
              <a:rPr lang="en-US" altLang="zh-CN" sz="1600" dirty="0"/>
              <a:t> 0x0, </a:t>
            </a:r>
            <a:r>
              <a:rPr lang="en-US" altLang="zh-CN" sz="1600" dirty="0" err="1"/>
              <a:t>mempos</a:t>
            </a:r>
            <a:r>
              <a:rPr lang="en-US" altLang="zh-CN" sz="1600" dirty="0"/>
              <a:t> 0x2c0, size 0x1000</a:t>
            </a:r>
            <a:br>
              <a:rPr lang="en-US" altLang="zh-CN" sz="1600" dirty="0"/>
            </a:br>
            <a:r>
              <a:rPr lang="en-US" altLang="zh-CN" sz="1600" dirty="0" err="1"/>
              <a:t>ln</a:t>
            </a:r>
            <a:r>
              <a:rPr lang="en-US" altLang="zh-CN" sz="1600" dirty="0"/>
              <a:t> -sf arch/unknown-i386-linux/bin/sort </a:t>
            </a:r>
            <a:r>
              <a:rPr lang="en-US" altLang="zh-CN" sz="1600" dirty="0" err="1"/>
              <a:t>sort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smtClean="0"/>
              <a:t>Nachos</a:t>
            </a:r>
            <a:r>
              <a:rPr lang="zh-CN" altLang="en-US" dirty="0" smtClean="0"/>
              <a:t>的基本内核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3430"/>
            <a:ext cx="8080375" cy="55505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进入目录</a:t>
            </a:r>
            <a:r>
              <a:rPr lang="en-US" altLang="zh-CN" sz="2000" dirty="0" smtClean="0"/>
              <a:t>../threads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运行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编译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系统，忽略编译过程中出现的</a:t>
            </a:r>
            <a:r>
              <a:rPr lang="en-US" altLang="zh-CN" sz="2000" dirty="0" smtClean="0"/>
              <a:t>warnings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如果编译过程中没有出现错误，会在当前目录中产生一个符号链接文件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（原文件在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threads/arch/unknown-i386-linux/bin</a:t>
            </a:r>
            <a:r>
              <a:rPr lang="zh-CN" altLang="en-US" sz="2000" dirty="0" smtClean="0"/>
              <a:t>中）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运行</a:t>
            </a:r>
            <a:r>
              <a:rPr lang="en-US" altLang="zh-CN" sz="2000" dirty="0" smtClean="0"/>
              <a:t>./nachos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如果屏幕输出如下页所示的信息，则说明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安装成功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16E2"/>
                </a:solidFill>
              </a:rPr>
              <a:t>分析</a:t>
            </a:r>
            <a:r>
              <a:rPr lang="en-US" altLang="zh-CN" sz="2000" dirty="0">
                <a:solidFill>
                  <a:srgbClr val="0016E2"/>
                </a:solidFill>
              </a:rPr>
              <a:t>../threads/threadtest.cc</a:t>
            </a:r>
            <a:r>
              <a:rPr lang="zh-CN" altLang="en-US" sz="2000" dirty="0">
                <a:solidFill>
                  <a:srgbClr val="0016E2"/>
                </a:solidFill>
              </a:rPr>
              <a:t>，解释为什么会</a:t>
            </a:r>
            <a:r>
              <a:rPr lang="zh-CN" altLang="en-US" sz="2000" dirty="0" smtClean="0">
                <a:solidFill>
                  <a:srgbClr val="0016E2"/>
                </a:solidFill>
              </a:rPr>
              <a:t>输出下页</a:t>
            </a:r>
            <a:r>
              <a:rPr lang="zh-CN" altLang="en-US" sz="2000" dirty="0">
                <a:solidFill>
                  <a:srgbClr val="0016E2"/>
                </a:solidFill>
              </a:rPr>
              <a:t>中的结果；</a:t>
            </a:r>
            <a:endParaRPr lang="en-US" altLang="zh-CN" sz="20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将</a:t>
            </a:r>
            <a:r>
              <a:rPr lang="en-US" altLang="zh-CN" sz="2000" dirty="0"/>
              <a:t>../threads/</a:t>
            </a:r>
            <a:r>
              <a:rPr lang="en-US" altLang="zh-CN" sz="2000" dirty="0" err="1"/>
              <a:t>main,cc</a:t>
            </a:r>
            <a:r>
              <a:rPr lang="zh-CN" altLang="en-US" sz="2000" dirty="0"/>
              <a:t>中大约</a:t>
            </a:r>
            <a:r>
              <a:rPr lang="en-US" altLang="zh-CN" sz="2000" dirty="0"/>
              <a:t>92</a:t>
            </a:r>
            <a:r>
              <a:rPr lang="zh-CN" altLang="en-US" sz="2000" dirty="0"/>
              <a:t>行的</a:t>
            </a:r>
            <a:r>
              <a:rPr lang="en-US" altLang="zh-CN" sz="2000" dirty="0"/>
              <a:t>#if 0 </a:t>
            </a:r>
            <a:r>
              <a:rPr lang="zh-CN" altLang="en-US" sz="2000" dirty="0"/>
              <a:t>修改为</a:t>
            </a:r>
            <a:r>
              <a:rPr lang="en-US" altLang="zh-CN" sz="2000" dirty="0"/>
              <a:t>#if 1</a:t>
            </a:r>
            <a:r>
              <a:rPr lang="zh-CN" altLang="en-US" sz="2000" dirty="0"/>
              <a:t>，即允许</a:t>
            </a:r>
            <a:r>
              <a:rPr lang="zh-CN" altLang="en-US" sz="2000" dirty="0" smtClean="0"/>
              <a:t>执行函数</a:t>
            </a:r>
            <a:r>
              <a:rPr lang="en-US" altLang="zh-CN" sz="2000" dirty="0" err="1" smtClean="0"/>
              <a:t>SynchTest</a:t>
            </a:r>
            <a:r>
              <a:rPr lang="en-US" altLang="zh-CN" sz="2000" dirty="0"/>
              <a:t>();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运行</a:t>
            </a:r>
            <a:r>
              <a:rPr lang="en-US" altLang="zh-CN" sz="2000" dirty="0"/>
              <a:t>make</a:t>
            </a:r>
            <a:r>
              <a:rPr lang="zh-CN" altLang="en-US" sz="2000" dirty="0"/>
              <a:t>重新编译运行</a:t>
            </a:r>
            <a:r>
              <a:rPr lang="en-US" altLang="zh-CN" sz="2000" dirty="0"/>
              <a:t>Nachos</a:t>
            </a:r>
            <a:r>
              <a:rPr lang="zh-CN" altLang="en-US" sz="2000" dirty="0"/>
              <a:t>，测试利用</a:t>
            </a:r>
            <a:r>
              <a:rPr lang="en-US" altLang="zh-CN" sz="2000" dirty="0"/>
              <a:t>Nachos</a:t>
            </a:r>
            <a:r>
              <a:rPr lang="zh-CN" altLang="en-US" sz="2000" dirty="0"/>
              <a:t>锁机制及条件变量实现的</a:t>
            </a:r>
            <a:r>
              <a:rPr lang="en-US" altLang="zh-CN" sz="2000" dirty="0"/>
              <a:t>Nachos</a:t>
            </a:r>
            <a:r>
              <a:rPr lang="zh-CN" altLang="en-US" sz="2000" dirty="0"/>
              <a:t>中线程的同步功能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6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smtClean="0"/>
              <a:t>Nachos</a:t>
            </a:r>
            <a:r>
              <a:rPr lang="zh-CN" altLang="en-US" dirty="0" smtClean="0"/>
              <a:t>的基本内核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3430"/>
            <a:ext cx="8080375" cy="55505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../threads</a:t>
            </a:r>
            <a:r>
              <a:rPr lang="zh-CN" altLang="en-US" sz="2000" dirty="0" smtClean="0"/>
              <a:t>目录下运行</a:t>
            </a:r>
            <a:r>
              <a:rPr lang="en-US" altLang="zh-CN" sz="2000" dirty="0" smtClean="0"/>
              <a:t>./nachos</a:t>
            </a:r>
            <a:r>
              <a:rPr lang="zh-CN" altLang="en-US" sz="2000" dirty="0" smtClean="0"/>
              <a:t>，若运行正确，屏幕输出结果：</a:t>
            </a:r>
            <a:endParaRPr lang="en-US" altLang="zh-CN" sz="2000" dirty="0" smtClean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0 looped 0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1 looped 0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0 looped 1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1 looped 1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0 looped 2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1 looped 2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0 looped 3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1 looped 3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0 looped 4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*** thread 1 looped 4 times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No threads ready or runnable, and no pending interrupts. Assuming the program completed.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Machine halting!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Ticks: total 130, idle 0, system 130, user 0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Disk I/O:  reads 0, writes 0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Console I/O:  reads 0, writes 0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Paging: faults 0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Network I/O: packets received 0, sent 0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Cleaning up...</a:t>
            </a:r>
            <a:endParaRPr lang="zh-CN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79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smtClean="0"/>
              <a:t>Nachos</a:t>
            </a:r>
            <a:r>
              <a:rPr lang="zh-CN" altLang="en-US" dirty="0" smtClean="0"/>
              <a:t>的其它模块</a:t>
            </a:r>
            <a:endParaRPr lang="en-US" altLang="zh-CN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3430"/>
            <a:ext cx="8080375" cy="55505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分别进入其它目录，如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filesys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monitor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vm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等系统目录，及</a:t>
            </a:r>
            <a:r>
              <a:rPr lang="en-US" altLang="zh-CN" sz="2000" dirty="0" smtClean="0"/>
              <a:t>lab3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lab5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lab7-8</a:t>
            </a:r>
            <a:r>
              <a:rPr lang="zh-CN" altLang="en-US" sz="2000" dirty="0" smtClean="0"/>
              <a:t>等几个工作目录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在相应目录下运行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，编译生成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系统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观察相应模块是否能够正确编译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如果能够正确编译，运行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，查看输出结果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2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1080</Words>
  <Application>Microsoft Office PowerPoint</Application>
  <PresentationFormat>全屏显示(4:3)</PresentationFormat>
  <Paragraphs>159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操作系统课程设计</vt:lpstr>
      <vt:lpstr>韩芳溪     山东大学计算机科学与技术学院</vt:lpstr>
      <vt:lpstr>实验一 Nachos系统的安装与调试</vt:lpstr>
      <vt:lpstr>实验一 Nachos系统的安装与调试</vt:lpstr>
      <vt:lpstr>安装Nachos及交叉编译器</vt:lpstr>
      <vt:lpstr>测试交叉编译器</vt:lpstr>
      <vt:lpstr>测试Nachos的基本内核</vt:lpstr>
      <vt:lpstr>测试Nachos的基本内核</vt:lpstr>
      <vt:lpstr>测试Nachos的其它模块</vt:lpstr>
      <vt:lpstr>熟悉gdb</vt:lpstr>
      <vt:lpstr>利用gdb跟踪上下文切换的过程</vt:lpstr>
      <vt:lpstr>利用gdb跟踪上下文切换的过程</vt:lpstr>
      <vt:lpstr>设计任务</vt:lpstr>
      <vt:lpstr>设计任务</vt:lpstr>
      <vt:lpstr>实验二 Nachos的Makefiles</vt:lpstr>
      <vt:lpstr>Any  Question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com</cp:lastModifiedBy>
  <cp:revision>902</cp:revision>
  <dcterms:created xsi:type="dcterms:W3CDTF">2013-01-25T01:44:00Z</dcterms:created>
  <dcterms:modified xsi:type="dcterms:W3CDTF">2018-09-03T08:37:36Z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