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8"/>
  </p:notesMasterIdLst>
  <p:sldIdLst>
    <p:sldId id="256" r:id="rId5"/>
    <p:sldId id="426" r:id="rId6"/>
    <p:sldId id="535" r:id="rId7"/>
    <p:sldId id="543" r:id="rId8"/>
    <p:sldId id="540" r:id="rId9"/>
    <p:sldId id="545" r:id="rId10"/>
    <p:sldId id="546" r:id="rId11"/>
    <p:sldId id="547" r:id="rId12"/>
    <p:sldId id="548" r:id="rId13"/>
    <p:sldId id="550" r:id="rId14"/>
    <p:sldId id="549" r:id="rId15"/>
    <p:sldId id="551" r:id="rId16"/>
    <p:sldId id="43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80B"/>
    <a:srgbClr val="0B6F17"/>
    <a:srgbClr val="0016E2"/>
    <a:srgbClr val="EDEEEF"/>
    <a:srgbClr val="677B67"/>
    <a:srgbClr val="4101E1"/>
    <a:srgbClr val="05A3DD"/>
    <a:srgbClr val="0303DF"/>
    <a:srgbClr val="0066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87" d="100"/>
          <a:sy n="87" d="100"/>
        </p:scale>
        <p:origin x="1494" y="84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2018/9/3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13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 smtClean="0"/>
              <a:t>单击此处</a:t>
            </a:r>
            <a:br>
              <a:rPr lang="zh-CN" noProof="0" smtClean="0"/>
            </a:br>
            <a:r>
              <a:rPr lang="zh-CN" noProof="0" smtClean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 smtClean="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2018/9/3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2018/9/3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2018/9/3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2018/9/3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2018/9/3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 smtClean="0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 smtClean="0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2018/9/3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 smtClean="0"/>
              <a:t>操作系统课程设计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5725" cy="466725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tx1"/>
                </a:solidFill>
              </a:rPr>
              <a:t>Overview</a:t>
            </a:r>
          </a:p>
          <a:p>
            <a:endParaRPr lang="zh-CN" altLang="en-US" smtClean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93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实验八  </a:t>
            </a:r>
            <a:r>
              <a:rPr lang="x-none" altLang="zh-CN" dirty="0" smtClean="0"/>
              <a:t>系统调用</a:t>
            </a:r>
            <a:r>
              <a:rPr lang="x-none" altLang="zh-CN" dirty="0"/>
              <a:t>Exec()与Exit()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理解用户进程是如何通过系统调用与操作系统内核进行交互的；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理解系统调用是如何实现的；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理解系统调用参数传递与返回数据的回传机制；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理解核心进程如何调度执行应用程序进程；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理解进程退出后如何释放内存等为其分配的资源；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dirty="0"/>
              <a:t>理解进程号</a:t>
            </a:r>
            <a:r>
              <a:rPr lang="en-US" altLang="zh-CN" dirty="0" err="1"/>
              <a:t>pid</a:t>
            </a:r>
            <a:r>
              <a:rPr lang="zh-CN" altLang="zh-CN" dirty="0"/>
              <a:t>的含义与使用；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76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实验八  </a:t>
            </a:r>
            <a:r>
              <a:rPr lang="x-none" altLang="zh-CN" dirty="0"/>
              <a:t>系统调用Exec()与Exit()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任务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/>
              <a:t>阅读</a:t>
            </a:r>
            <a:r>
              <a:rPr lang="en-US" altLang="zh-CN" dirty="0"/>
              <a:t>../userprog/exception.cc</a:t>
            </a:r>
            <a:r>
              <a:rPr lang="zh-CN" altLang="zh-CN" dirty="0"/>
              <a:t>，理解系统调用</a:t>
            </a:r>
            <a:r>
              <a:rPr lang="en-US" altLang="zh-CN" dirty="0"/>
              <a:t>Halt()</a:t>
            </a:r>
            <a:r>
              <a:rPr lang="zh-CN" altLang="zh-CN" dirty="0"/>
              <a:t>的实现原理；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mtClean="0"/>
              <a:t>基于</a:t>
            </a:r>
            <a:r>
              <a:rPr lang="zh-CN" altLang="zh-CN" dirty="0"/>
              <a:t>实现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7</a:t>
            </a:r>
            <a:r>
              <a:rPr lang="zh-CN" altLang="zh-CN" dirty="0"/>
              <a:t>中所完成的工作，</a:t>
            </a:r>
            <a:r>
              <a:rPr lang="zh-CN" altLang="zh-CN" dirty="0" smtClean="0"/>
              <a:t>利用</a:t>
            </a:r>
            <a:r>
              <a:rPr lang="en-US" altLang="zh-CN" dirty="0"/>
              <a:t>Nachos</a:t>
            </a:r>
            <a:r>
              <a:rPr lang="zh-CN" altLang="zh-CN" dirty="0"/>
              <a:t>提供的文件管理、内存管理及线程管理等功能，编程实现系统调用</a:t>
            </a:r>
            <a:r>
              <a:rPr lang="en-US" altLang="zh-CN" dirty="0"/>
              <a:t>Exec()</a:t>
            </a:r>
            <a:r>
              <a:rPr lang="zh-CN" altLang="zh-CN" dirty="0"/>
              <a:t>与</a:t>
            </a:r>
            <a:r>
              <a:rPr lang="en-US" altLang="zh-CN" dirty="0"/>
              <a:t>Exit()</a:t>
            </a:r>
            <a:r>
              <a:rPr lang="zh-CN" altLang="zh-CN" dirty="0"/>
              <a:t>（至少实现这两个</a:t>
            </a:r>
            <a:r>
              <a:rPr lang="zh-CN" altLang="zh-CN" dirty="0" smtClean="0"/>
              <a:t>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7940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13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5538" y="1571626"/>
            <a:ext cx="7327900" cy="823232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031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3334022" y="4441825"/>
            <a:ext cx="2706370" cy="1815465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tx1"/>
                </a:solidFill>
              </a:rPr>
              <a:t>Cell: 156-5002-5801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hfx@sdu.edu.cn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252854866@qq.com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Office: </a:t>
            </a:r>
            <a:r>
              <a:rPr lang="en-US" altLang="zh-CN" b="1" dirty="0" smtClean="0">
                <a:solidFill>
                  <a:schemeClr val="tx1"/>
                </a:solidFill>
              </a:rPr>
              <a:t>N3</a:t>
            </a:r>
            <a:r>
              <a:rPr lang="zh-CN" altLang="en-US" b="1" dirty="0" smtClean="0">
                <a:solidFill>
                  <a:schemeClr val="tx1"/>
                </a:solidFill>
              </a:rPr>
              <a:t>楼</a:t>
            </a:r>
            <a:r>
              <a:rPr lang="en-US" altLang="zh-CN" b="1" dirty="0" smtClean="0">
                <a:solidFill>
                  <a:schemeClr val="tx1"/>
                </a:solidFill>
              </a:rPr>
              <a:t>122-2</a:t>
            </a:r>
            <a:r>
              <a:rPr lang="zh-CN" altLang="en-US" b="1" dirty="0" smtClean="0">
                <a:solidFill>
                  <a:schemeClr val="tx1"/>
                </a:solidFill>
              </a:rPr>
              <a:t>房间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 noChangeArrowheads="1"/>
          </p:cNvSpPr>
          <p:nvPr>
            <p:ph type="ctrTitle"/>
          </p:nvPr>
        </p:nvSpPr>
        <p:spPr>
          <a:xfrm>
            <a:off x="714375" y="2863866"/>
            <a:ext cx="7058025" cy="1310367"/>
          </a:xfrm>
        </p:spPr>
        <p:txBody>
          <a:bodyPr/>
          <a:lstStyle/>
          <a:p>
            <a:r>
              <a:rPr lang="zh-CN" altLang="en-US" dirty="0"/>
              <a:t>韩芳</a:t>
            </a:r>
            <a:r>
              <a:rPr lang="zh-CN" altLang="en-US" dirty="0" smtClean="0"/>
              <a:t>溪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sz="1800" dirty="0" smtClean="0"/>
              <a:t>山东大学计算机科学与技术学院</a:t>
            </a:r>
            <a:endParaRPr lang="en-US" altLang="zh-CN" sz="1800" dirty="0"/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六</a:t>
            </a:r>
            <a:r>
              <a:rPr lang="zh-CN" altLang="en-US" dirty="0" smtClean="0"/>
              <a:t> </a:t>
            </a:r>
            <a:r>
              <a:rPr lang="x-none" altLang="zh-CN" dirty="0"/>
              <a:t>Nachos用户程序与系统调用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目的：为后续实现系统调用</a:t>
            </a:r>
            <a:r>
              <a:rPr lang="en-US" altLang="zh-CN" sz="2000" dirty="0" smtClean="0"/>
              <a:t>Exec()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Exit()</a:t>
            </a:r>
            <a:r>
              <a:rPr lang="zh-CN" altLang="en-US" sz="2000" dirty="0" smtClean="0"/>
              <a:t>奠定基础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可执行文件的格式与结构；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掌握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应用程序的编程</a:t>
            </a:r>
            <a:r>
              <a:rPr lang="zh-CN" altLang="zh-CN" sz="1800" dirty="0" smtClean="0"/>
              <a:t>语法</a:t>
            </a:r>
            <a:r>
              <a:rPr lang="zh-CN" altLang="en-US" sz="1800" dirty="0" smtClean="0"/>
              <a:t>，</a:t>
            </a:r>
            <a:r>
              <a:rPr lang="zh-CN" altLang="zh-CN" sz="1800" dirty="0" smtClean="0"/>
              <a:t>了解</a:t>
            </a:r>
            <a:r>
              <a:rPr lang="zh-CN" altLang="zh-CN" sz="1800" dirty="0"/>
              <a:t>用户进程是如何通过系统调用与操作系统内核进行交互的</a:t>
            </a:r>
            <a:r>
              <a:rPr lang="zh-CN" altLang="zh-CN" sz="1800" dirty="0" smtClean="0"/>
              <a:t>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掌握如何利用交叉编译生成</a:t>
            </a:r>
            <a:r>
              <a:rPr lang="en-US" altLang="zh-CN" sz="1800" dirty="0"/>
              <a:t>Nachos</a:t>
            </a:r>
            <a:r>
              <a:rPr lang="zh-CN" altLang="zh-CN" sz="1800" dirty="0"/>
              <a:t>的可执行程序；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理解系统如何为应用程序创建进程，并启动进程；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理解如何将用户线程映射到核心线程，核心线程执行用户程序的原理与方法；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理解</a:t>
            </a:r>
            <a:r>
              <a:rPr lang="zh-CN" altLang="zh-CN" sz="1800" dirty="0"/>
              <a:t>当前进程的页表是如何与</a:t>
            </a:r>
            <a:r>
              <a:rPr lang="en-US" altLang="zh-CN" sz="1800" dirty="0"/>
              <a:t>CPU</a:t>
            </a:r>
            <a:r>
              <a:rPr lang="zh-CN" altLang="zh-CN" sz="1800" dirty="0"/>
              <a:t>使用的页表进行关联的；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zh-CN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971550" lvl="1">
              <a:buFont typeface="Wingdings" panose="05000000000000000000" pitchFamily="2" charset="2"/>
              <a:buChar char="n"/>
            </a:pPr>
            <a:endParaRPr lang="zh-CN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5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实验六 </a:t>
            </a:r>
            <a:r>
              <a:rPr lang="x-none" altLang="zh-CN" dirty="0"/>
              <a:t>Nachos用户程序与系统调用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305685" cy="53272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任务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该实验将体验</a:t>
            </a:r>
            <a:r>
              <a:rPr lang="en-US" altLang="zh-CN" sz="1800" dirty="0"/>
              <a:t>Nachos</a:t>
            </a:r>
            <a:r>
              <a:rPr lang="zh-CN" altLang="zh-CN" sz="1800" dirty="0"/>
              <a:t>的用户程序、应用进程及</a:t>
            </a:r>
            <a:r>
              <a:rPr lang="en-US" altLang="zh-CN" sz="1800" dirty="0"/>
              <a:t>Nachos</a:t>
            </a:r>
            <a:r>
              <a:rPr lang="zh-CN" altLang="zh-CN" sz="1800" dirty="0"/>
              <a:t>系统调用的相关概念；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理论上</a:t>
            </a:r>
            <a:r>
              <a:rPr lang="zh-CN" altLang="zh-CN" sz="1800" dirty="0"/>
              <a:t>讲，实验</a:t>
            </a:r>
            <a:r>
              <a:rPr lang="en-US" altLang="zh-CN" sz="1800" dirty="0"/>
              <a:t>6</a:t>
            </a:r>
            <a:r>
              <a:rPr lang="zh-CN" altLang="zh-CN" sz="1800" dirty="0"/>
              <a:t>、</a:t>
            </a:r>
            <a:r>
              <a:rPr lang="en-US" altLang="zh-CN" sz="1800" dirty="0"/>
              <a:t>7</a:t>
            </a:r>
            <a:r>
              <a:rPr lang="zh-CN" altLang="zh-CN" sz="1800" dirty="0"/>
              <a:t>、</a:t>
            </a:r>
            <a:r>
              <a:rPr lang="en-US" altLang="zh-CN" sz="1800" dirty="0"/>
              <a:t>8</a:t>
            </a:r>
            <a:r>
              <a:rPr lang="zh-CN" altLang="zh-CN" sz="1800" dirty="0"/>
              <a:t>应该基于</a:t>
            </a:r>
            <a:r>
              <a:rPr lang="en-US" altLang="zh-CN" sz="1800" dirty="0"/>
              <a:t>Nachos</a:t>
            </a:r>
            <a:r>
              <a:rPr lang="zh-CN" altLang="zh-CN" sz="1800" dirty="0"/>
              <a:t>所实现的文件系统实现，系统</a:t>
            </a:r>
            <a:r>
              <a:rPr lang="zh-CN" altLang="zh-CN" sz="1800" dirty="0" smtClean="0"/>
              <a:t>调用</a:t>
            </a:r>
            <a:r>
              <a:rPr lang="en-US" altLang="zh-CN" sz="1800" dirty="0" smtClean="0"/>
              <a:t>Create</a:t>
            </a:r>
            <a:r>
              <a:rPr lang="zh-CN" altLang="zh-CN" sz="1800" dirty="0" smtClean="0"/>
              <a:t>、</a:t>
            </a:r>
            <a:r>
              <a:rPr lang="en-US" altLang="zh-CN" sz="1800" dirty="0" smtClean="0"/>
              <a:t>Open</a:t>
            </a:r>
            <a:r>
              <a:rPr lang="zh-CN" altLang="zh-CN" sz="1800" dirty="0" smtClean="0"/>
              <a:t>、</a:t>
            </a:r>
            <a:r>
              <a:rPr lang="en-US" altLang="zh-CN" sz="1800" dirty="0" smtClean="0"/>
              <a:t>Read</a:t>
            </a:r>
            <a:r>
              <a:rPr lang="zh-CN" altLang="zh-CN" sz="1800" dirty="0" smtClean="0"/>
              <a:t>、</a:t>
            </a:r>
            <a:r>
              <a:rPr lang="en-US" altLang="zh-CN" sz="1800" dirty="0" smtClean="0"/>
              <a:t>Write</a:t>
            </a:r>
            <a:r>
              <a:rPr lang="zh-CN" altLang="zh-CN" sz="1800" dirty="0" smtClean="0"/>
              <a:t>、</a:t>
            </a:r>
            <a:r>
              <a:rPr lang="en-US" altLang="zh-CN" sz="1800" dirty="0" smtClean="0"/>
              <a:t>Close</a:t>
            </a:r>
            <a:r>
              <a:rPr lang="zh-CN" altLang="en-US" sz="1800" dirty="0" smtClean="0"/>
              <a:t>）及</a:t>
            </a:r>
            <a:r>
              <a:rPr lang="en-US" altLang="zh-CN" sz="1800" dirty="0" smtClean="0"/>
              <a:t>Exec </a:t>
            </a:r>
            <a:r>
              <a:rPr lang="zh-CN" altLang="zh-CN" sz="1800" dirty="0" smtClean="0"/>
              <a:t>应该</a:t>
            </a:r>
            <a:r>
              <a:rPr lang="zh-CN" altLang="zh-CN" sz="1800" dirty="0"/>
              <a:t>对模拟盘</a:t>
            </a:r>
            <a:r>
              <a:rPr lang="en-US" altLang="zh-CN" sz="1800" dirty="0"/>
              <a:t>DISK</a:t>
            </a:r>
            <a:r>
              <a:rPr lang="zh-CN" altLang="zh-CN" sz="1800" dirty="0"/>
              <a:t>上的文件进行操作；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Nachos</a:t>
            </a:r>
            <a:r>
              <a:rPr lang="zh-CN" altLang="zh-CN" sz="1800" dirty="0"/>
              <a:t>实现的文件系统实现了两个版本，通过宏</a:t>
            </a:r>
            <a:r>
              <a:rPr lang="en-US" altLang="zh-CN" sz="1800" dirty="0">
                <a:solidFill>
                  <a:srgbClr val="0B6F17"/>
                </a:solidFill>
              </a:rPr>
              <a:t>FILESYS_STUB</a:t>
            </a:r>
            <a:r>
              <a:rPr lang="zh-CN" altLang="zh-CN" sz="1800" dirty="0"/>
              <a:t>与</a:t>
            </a:r>
            <a:r>
              <a:rPr lang="en-US" altLang="zh-CN" sz="1800" dirty="0">
                <a:solidFill>
                  <a:srgbClr val="0B6F17"/>
                </a:solidFill>
              </a:rPr>
              <a:t>FILESYS</a:t>
            </a:r>
            <a:r>
              <a:rPr lang="zh-CN" altLang="zh-CN" sz="1800" dirty="0"/>
              <a:t>进行条件编译所产生的两个不同的实现（参见</a:t>
            </a:r>
            <a:r>
              <a:rPr lang="en-US" altLang="zh-CN" sz="1800" dirty="0"/>
              <a:t>../</a:t>
            </a:r>
            <a:r>
              <a:rPr lang="en-US" altLang="zh-CN" sz="1800" dirty="0" err="1"/>
              <a:t>filesys</a:t>
            </a:r>
            <a:r>
              <a:rPr lang="en-US" altLang="zh-CN" sz="1800" dirty="0"/>
              <a:t>/</a:t>
            </a:r>
            <a:r>
              <a:rPr lang="en-US" altLang="zh-CN" sz="1800" dirty="0" err="1"/>
              <a:t>filesys.h</a:t>
            </a:r>
            <a:r>
              <a:rPr lang="zh-CN" altLang="zh-CN" sz="1800" dirty="0"/>
              <a:t>）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 </a:t>
            </a:r>
            <a:r>
              <a:rPr lang="zh-CN" altLang="zh-CN" sz="1800" dirty="0"/>
              <a:t>宏</a:t>
            </a:r>
            <a:r>
              <a:rPr lang="en-US" altLang="zh-CN" sz="1800" dirty="0"/>
              <a:t>FILESYS_STUB</a:t>
            </a:r>
            <a:r>
              <a:rPr lang="zh-CN" altLang="zh-CN" sz="1800" dirty="0"/>
              <a:t>实现的文件操作直接利用</a:t>
            </a:r>
            <a:r>
              <a:rPr lang="en-US" altLang="zh-CN" sz="1800" dirty="0"/>
              <a:t>UNIX</a:t>
            </a:r>
            <a:r>
              <a:rPr lang="zh-CN" altLang="zh-CN" sz="1800" dirty="0"/>
              <a:t>所提供的系统调用实现，操作的不是硬盘</a:t>
            </a:r>
            <a:r>
              <a:rPr lang="en-US" altLang="zh-CN" sz="1800" dirty="0"/>
              <a:t>DISK</a:t>
            </a:r>
            <a:r>
              <a:rPr lang="zh-CN" altLang="zh-CN" sz="1800" dirty="0"/>
              <a:t>上的文件；宏</a:t>
            </a:r>
            <a:r>
              <a:rPr lang="en-US" altLang="zh-CN" sz="1800" dirty="0"/>
              <a:t>FILESYS</a:t>
            </a:r>
            <a:r>
              <a:rPr lang="zh-CN" altLang="zh-CN" sz="1800" dirty="0"/>
              <a:t>实现的文件系统是通过</a:t>
            </a:r>
            <a:r>
              <a:rPr lang="en-US" altLang="zh-CN" sz="1800" dirty="0" err="1"/>
              <a:t>OpenFile</a:t>
            </a:r>
            <a:r>
              <a:rPr lang="zh-CN" altLang="zh-CN" sz="1800" dirty="0"/>
              <a:t>类对</a:t>
            </a:r>
            <a:r>
              <a:rPr lang="en-US" altLang="zh-CN" sz="1800" dirty="0"/>
              <a:t>DISK</a:t>
            </a:r>
            <a:r>
              <a:rPr lang="zh-CN" altLang="zh-CN" sz="1800" dirty="0"/>
              <a:t>上的文件进行操作（尽管最终也是使用</a:t>
            </a:r>
            <a:r>
              <a:rPr lang="en-US" altLang="zh-CN" sz="1800" dirty="0"/>
              <a:t>UNIX</a:t>
            </a:r>
            <a:r>
              <a:rPr lang="zh-CN" altLang="zh-CN" sz="1800" dirty="0"/>
              <a:t>的系统调用实现）</a:t>
            </a:r>
            <a:r>
              <a:rPr lang="zh-CN" altLang="zh-CN" sz="1800" dirty="0" smtClean="0"/>
              <a:t>；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785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实验六 </a:t>
            </a:r>
            <a:r>
              <a:rPr lang="x-none" altLang="zh-CN" dirty="0"/>
              <a:t>Nachos用户程序与系统调用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305685" cy="53272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任务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/>
              <a:t>考察</a:t>
            </a:r>
            <a:r>
              <a:rPr lang="en-US" altLang="zh-CN" dirty="0"/>
              <a:t>../</a:t>
            </a:r>
            <a:r>
              <a:rPr lang="en-US" altLang="zh-CN" dirty="0" err="1"/>
              <a:t>userprog</a:t>
            </a:r>
            <a:r>
              <a:rPr lang="en-US" altLang="zh-CN" dirty="0"/>
              <a:t>/</a:t>
            </a:r>
            <a:r>
              <a:rPr lang="en-US" altLang="zh-CN" dirty="0" err="1"/>
              <a:t>makefile</a:t>
            </a:r>
            <a:r>
              <a:rPr lang="zh-CN" altLang="zh-CN" dirty="0"/>
              <a:t>与</a:t>
            </a:r>
            <a:r>
              <a:rPr lang="en-US" altLang="zh-CN" dirty="0" err="1"/>
              <a:t>makefile.local</a:t>
            </a:r>
            <a:r>
              <a:rPr lang="zh-CN" altLang="zh-CN" dirty="0"/>
              <a:t>的内容可以看出，实验</a:t>
            </a:r>
            <a:r>
              <a:rPr lang="en-US" altLang="zh-CN" dirty="0"/>
              <a:t>6</a:t>
            </a:r>
            <a:r>
              <a:rPr lang="zh-CN" altLang="zh-CN" dirty="0"/>
              <a:t>、</a:t>
            </a:r>
            <a:r>
              <a:rPr lang="en-US" altLang="zh-CN" dirty="0"/>
              <a:t>7</a:t>
            </a:r>
            <a:r>
              <a:rPr lang="zh-CN" altLang="zh-CN" dirty="0"/>
              <a:t>、</a:t>
            </a:r>
            <a:r>
              <a:rPr lang="en-US" altLang="zh-CN" dirty="0"/>
              <a:t>8</a:t>
            </a:r>
            <a:r>
              <a:rPr lang="zh-CN" altLang="zh-CN" dirty="0"/>
              <a:t>默认使用的是</a:t>
            </a:r>
            <a:r>
              <a:rPr lang="en-US" altLang="zh-CN" dirty="0"/>
              <a:t>FILESYS_STUB</a:t>
            </a:r>
            <a:r>
              <a:rPr lang="zh-CN" altLang="zh-CN" dirty="0"/>
              <a:t>定义的相关实现，即不是对</a:t>
            </a:r>
            <a:r>
              <a:rPr lang="en-US" altLang="zh-CN" dirty="0"/>
              <a:t>DISK</a:t>
            </a:r>
            <a:r>
              <a:rPr lang="zh-CN" altLang="zh-CN" dirty="0"/>
              <a:t>上的文件进行操作，而是直接对</a:t>
            </a:r>
            <a:r>
              <a:rPr lang="en-US" altLang="zh-CN" dirty="0"/>
              <a:t>UNIX</a:t>
            </a:r>
            <a:r>
              <a:rPr lang="zh-CN" altLang="zh-CN" dirty="0"/>
              <a:t>文件进行操作；</a:t>
            </a:r>
            <a:endParaRPr lang="zh-CN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/>
              <a:t>由于时间关系，可以使用其默认</a:t>
            </a:r>
            <a:r>
              <a:rPr lang="zh-CN" altLang="zh-CN" dirty="0" smtClean="0"/>
              <a:t>设置</a:t>
            </a:r>
            <a:endParaRPr lang="zh-CN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9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实验六 </a:t>
            </a:r>
            <a:r>
              <a:rPr lang="x-none" altLang="zh-CN" dirty="0"/>
              <a:t>Nachos用户程序与系统调用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305685" cy="532721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1800" dirty="0" smtClean="0">
                <a:solidFill>
                  <a:srgbClr val="01080B"/>
                </a:solidFill>
              </a:rPr>
              <a:t>阅读</a:t>
            </a:r>
            <a:r>
              <a:rPr lang="en-US" altLang="zh-CN" sz="1800" dirty="0">
                <a:solidFill>
                  <a:srgbClr val="01080B"/>
                </a:solidFill>
              </a:rPr>
              <a:t>../bin/</a:t>
            </a:r>
            <a:r>
              <a:rPr lang="en-US" altLang="zh-CN" sz="1800" dirty="0" err="1">
                <a:solidFill>
                  <a:srgbClr val="01080B"/>
                </a:solidFill>
              </a:rPr>
              <a:t>noff.h</a:t>
            </a:r>
            <a:r>
              <a:rPr lang="zh-CN" altLang="zh-CN" sz="1800" dirty="0">
                <a:solidFill>
                  <a:srgbClr val="01080B"/>
                </a:solidFill>
              </a:rPr>
              <a:t>，分析</a:t>
            </a:r>
            <a:r>
              <a:rPr lang="en-US" altLang="zh-CN" sz="1800" dirty="0">
                <a:solidFill>
                  <a:srgbClr val="01080B"/>
                </a:solidFill>
              </a:rPr>
              <a:t>Nachos</a:t>
            </a:r>
            <a:r>
              <a:rPr lang="zh-CN" altLang="zh-CN" sz="1800" dirty="0">
                <a:solidFill>
                  <a:srgbClr val="01080B"/>
                </a:solidFill>
              </a:rPr>
              <a:t>可执行程序</a:t>
            </a:r>
            <a:r>
              <a:rPr lang="en-US" altLang="zh-CN" sz="1800" dirty="0">
                <a:solidFill>
                  <a:srgbClr val="01080B"/>
                </a:solidFill>
              </a:rPr>
              <a:t>.</a:t>
            </a:r>
            <a:r>
              <a:rPr lang="en-US" altLang="zh-CN" sz="1800" dirty="0" err="1">
                <a:solidFill>
                  <a:srgbClr val="01080B"/>
                </a:solidFill>
              </a:rPr>
              <a:t>noff</a:t>
            </a:r>
            <a:r>
              <a:rPr lang="zh-CN" altLang="zh-CN" sz="1800" dirty="0">
                <a:solidFill>
                  <a:srgbClr val="01080B"/>
                </a:solidFill>
              </a:rPr>
              <a:t>文件的格式组成；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1800" dirty="0" smtClean="0">
                <a:solidFill>
                  <a:srgbClr val="01080B"/>
                </a:solidFill>
              </a:rPr>
              <a:t>阅读</a:t>
            </a:r>
            <a:r>
              <a:rPr lang="en-US" altLang="zh-CN" sz="1800" dirty="0">
                <a:solidFill>
                  <a:srgbClr val="01080B"/>
                </a:solidFill>
              </a:rPr>
              <a:t>../test</a:t>
            </a:r>
            <a:r>
              <a:rPr lang="zh-CN" altLang="zh-CN" sz="1800" dirty="0">
                <a:solidFill>
                  <a:srgbClr val="01080B"/>
                </a:solidFill>
              </a:rPr>
              <a:t>目录下的几个</a:t>
            </a:r>
            <a:r>
              <a:rPr lang="en-US" altLang="zh-CN" sz="1800" dirty="0">
                <a:solidFill>
                  <a:srgbClr val="01080B"/>
                </a:solidFill>
              </a:rPr>
              <a:t>Nachos</a:t>
            </a:r>
            <a:r>
              <a:rPr lang="zh-CN" altLang="zh-CN" sz="1800" dirty="0">
                <a:solidFill>
                  <a:srgbClr val="01080B"/>
                </a:solidFill>
              </a:rPr>
              <a:t>应用程序，理解</a:t>
            </a:r>
            <a:r>
              <a:rPr lang="en-US" altLang="zh-CN" sz="1800" dirty="0">
                <a:solidFill>
                  <a:srgbClr val="01080B"/>
                </a:solidFill>
              </a:rPr>
              <a:t>Nachos</a:t>
            </a:r>
            <a:r>
              <a:rPr lang="zh-CN" altLang="zh-CN" sz="1800" dirty="0">
                <a:solidFill>
                  <a:srgbClr val="01080B"/>
                </a:solidFill>
              </a:rPr>
              <a:t>应用程序的编程语法，了解用户进程是如何通过系统调用与操作系统内核进行交互的；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1800" dirty="0" smtClean="0">
                <a:solidFill>
                  <a:srgbClr val="01080B"/>
                </a:solidFill>
              </a:rPr>
              <a:t>阅读</a:t>
            </a:r>
            <a:r>
              <a:rPr lang="en-US" altLang="zh-CN" sz="1800" dirty="0">
                <a:solidFill>
                  <a:srgbClr val="01080B"/>
                </a:solidFill>
              </a:rPr>
              <a:t>../test/</a:t>
            </a:r>
            <a:r>
              <a:rPr lang="en-US" altLang="zh-CN" sz="1800" dirty="0" err="1">
                <a:solidFill>
                  <a:srgbClr val="01080B"/>
                </a:solidFill>
              </a:rPr>
              <a:t>Makefile</a:t>
            </a:r>
            <a:r>
              <a:rPr lang="zh-CN" altLang="zh-CN" sz="1800" dirty="0">
                <a:solidFill>
                  <a:srgbClr val="01080B"/>
                </a:solidFill>
              </a:rPr>
              <a:t>，掌握如何利用交叉编译生成</a:t>
            </a:r>
            <a:r>
              <a:rPr lang="en-US" altLang="zh-CN" sz="1800" dirty="0">
                <a:solidFill>
                  <a:srgbClr val="01080B"/>
                </a:solidFill>
              </a:rPr>
              <a:t>Nachos</a:t>
            </a:r>
            <a:r>
              <a:rPr lang="zh-CN" altLang="zh-CN" sz="1800" dirty="0">
                <a:solidFill>
                  <a:srgbClr val="01080B"/>
                </a:solidFill>
              </a:rPr>
              <a:t>的可执行程序；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1800" dirty="0" smtClean="0">
                <a:solidFill>
                  <a:srgbClr val="01080B"/>
                </a:solidFill>
              </a:rPr>
              <a:t>阅读</a:t>
            </a:r>
            <a:r>
              <a:rPr lang="en-US" altLang="zh-CN" sz="1800" dirty="0">
                <a:solidFill>
                  <a:srgbClr val="01080B"/>
                </a:solidFill>
              </a:rPr>
              <a:t>../threads/main.cc</a:t>
            </a:r>
            <a:r>
              <a:rPr lang="zh-CN" altLang="zh-CN" sz="1800" dirty="0">
                <a:solidFill>
                  <a:srgbClr val="01080B"/>
                </a:solidFill>
              </a:rPr>
              <a:t>，</a:t>
            </a:r>
            <a:r>
              <a:rPr lang="en-US" altLang="zh-CN" sz="1800" dirty="0">
                <a:solidFill>
                  <a:srgbClr val="01080B"/>
                </a:solidFill>
              </a:rPr>
              <a:t>../</a:t>
            </a:r>
            <a:r>
              <a:rPr lang="en-US" altLang="zh-CN" sz="1800" dirty="0" err="1">
                <a:solidFill>
                  <a:srgbClr val="01080B"/>
                </a:solidFill>
              </a:rPr>
              <a:t>userprog</a:t>
            </a:r>
            <a:r>
              <a:rPr lang="en-US" altLang="zh-CN" sz="1800" dirty="0">
                <a:solidFill>
                  <a:srgbClr val="01080B"/>
                </a:solidFill>
              </a:rPr>
              <a:t>/ progtest.cc</a:t>
            </a:r>
            <a:r>
              <a:rPr lang="zh-CN" altLang="zh-CN" sz="1800" dirty="0">
                <a:solidFill>
                  <a:srgbClr val="01080B"/>
                </a:solidFill>
              </a:rPr>
              <a:t>，根据对命令行参数</a:t>
            </a:r>
            <a:r>
              <a:rPr lang="en-US" altLang="zh-CN" sz="1800" dirty="0">
                <a:solidFill>
                  <a:srgbClr val="01080B"/>
                </a:solidFill>
              </a:rPr>
              <a:t>-x</a:t>
            </a:r>
            <a:r>
              <a:rPr lang="zh-CN" altLang="zh-CN" sz="1800" dirty="0">
                <a:solidFill>
                  <a:srgbClr val="01080B"/>
                </a:solidFill>
              </a:rPr>
              <a:t>的处理过程，理解系统如何为应用程序创建进程，并启动进程的；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1800" dirty="0" smtClean="0">
                <a:solidFill>
                  <a:srgbClr val="01080B"/>
                </a:solidFill>
              </a:rPr>
              <a:t>阅读</a:t>
            </a:r>
            <a:r>
              <a:rPr lang="en-US" altLang="zh-CN" sz="1800" dirty="0">
                <a:solidFill>
                  <a:srgbClr val="01080B"/>
                </a:solidFill>
              </a:rPr>
              <a:t>../</a:t>
            </a:r>
            <a:r>
              <a:rPr lang="en-US" altLang="zh-CN" sz="1800" dirty="0" err="1">
                <a:solidFill>
                  <a:srgbClr val="01080B"/>
                </a:solidFill>
              </a:rPr>
              <a:t>userprog</a:t>
            </a:r>
            <a:r>
              <a:rPr lang="en-US" altLang="zh-CN" sz="1800" dirty="0">
                <a:solidFill>
                  <a:srgbClr val="01080B"/>
                </a:solidFill>
              </a:rPr>
              <a:t>/ progtest.cc</a:t>
            </a:r>
            <a:r>
              <a:rPr lang="zh-CN" altLang="zh-CN" sz="1800" dirty="0">
                <a:solidFill>
                  <a:srgbClr val="01080B"/>
                </a:solidFill>
              </a:rPr>
              <a:t>，</a:t>
            </a:r>
            <a:r>
              <a:rPr lang="en-US" altLang="zh-CN" sz="1800" dirty="0">
                <a:solidFill>
                  <a:srgbClr val="01080B"/>
                </a:solidFill>
              </a:rPr>
              <a:t>../threads/scheduler.cc</a:t>
            </a:r>
            <a:r>
              <a:rPr lang="zh-CN" altLang="zh-CN" sz="1800" dirty="0">
                <a:solidFill>
                  <a:srgbClr val="01080B"/>
                </a:solidFill>
              </a:rPr>
              <a:t>（</a:t>
            </a:r>
            <a:r>
              <a:rPr lang="en-US" altLang="zh-CN" sz="1800" dirty="0">
                <a:solidFill>
                  <a:srgbClr val="01080B"/>
                </a:solidFill>
              </a:rPr>
              <a:t>Run()</a:t>
            </a:r>
            <a:r>
              <a:rPr lang="zh-CN" altLang="zh-CN" sz="1800" dirty="0">
                <a:solidFill>
                  <a:srgbClr val="01080B"/>
                </a:solidFill>
              </a:rPr>
              <a:t>），理解如何将用户线程映射到核心线程，以及核心线程执行用户程序的原理与方法；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1800" dirty="0" smtClean="0">
                <a:solidFill>
                  <a:srgbClr val="01080B"/>
                </a:solidFill>
              </a:rPr>
              <a:t>阅读</a:t>
            </a:r>
            <a:r>
              <a:rPr lang="en-US" altLang="zh-CN" sz="1800" dirty="0">
                <a:solidFill>
                  <a:srgbClr val="01080B"/>
                </a:solidFill>
              </a:rPr>
              <a:t>../</a:t>
            </a:r>
            <a:r>
              <a:rPr lang="en-US" altLang="zh-CN" sz="1800" dirty="0" err="1">
                <a:solidFill>
                  <a:srgbClr val="01080B"/>
                </a:solidFill>
              </a:rPr>
              <a:t>userprog</a:t>
            </a:r>
            <a:r>
              <a:rPr lang="en-US" altLang="zh-CN" sz="1800" dirty="0">
                <a:solidFill>
                  <a:srgbClr val="01080B"/>
                </a:solidFill>
              </a:rPr>
              <a:t>/ progtest.cc</a:t>
            </a:r>
            <a:r>
              <a:rPr lang="zh-CN" altLang="zh-CN" sz="1800" dirty="0">
                <a:solidFill>
                  <a:srgbClr val="01080B"/>
                </a:solidFill>
              </a:rPr>
              <a:t>，</a:t>
            </a:r>
            <a:r>
              <a:rPr lang="en-US" altLang="zh-CN" sz="1800" dirty="0">
                <a:solidFill>
                  <a:srgbClr val="01080B"/>
                </a:solidFill>
              </a:rPr>
              <a:t>../machine/translate.cc</a:t>
            </a:r>
            <a:r>
              <a:rPr lang="zh-CN" altLang="zh-CN" sz="1800" dirty="0">
                <a:solidFill>
                  <a:srgbClr val="01080B"/>
                </a:solidFill>
              </a:rPr>
              <a:t>，理解当前进程的页表是如何与</a:t>
            </a:r>
            <a:r>
              <a:rPr lang="en-US" altLang="zh-CN" sz="1800" dirty="0">
                <a:solidFill>
                  <a:srgbClr val="01080B"/>
                </a:solidFill>
              </a:rPr>
              <a:t>CPU</a:t>
            </a:r>
            <a:r>
              <a:rPr lang="zh-CN" altLang="zh-CN" sz="1800" dirty="0">
                <a:solidFill>
                  <a:srgbClr val="01080B"/>
                </a:solidFill>
              </a:rPr>
              <a:t>使用的页表进行关联的；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93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0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实验七 </a:t>
            </a:r>
            <a:r>
              <a:rPr lang="x-none" altLang="zh-CN" dirty="0" smtClean="0"/>
              <a:t>地址空间的扩展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目的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通过</a:t>
            </a:r>
            <a:r>
              <a:rPr lang="zh-CN" altLang="zh-CN" dirty="0"/>
              <a:t>考察系统加载应用程序过程，如何为其分配内存空间、创建页表并建立虚页与实页帧的映射关系，理解</a:t>
            </a:r>
            <a:r>
              <a:rPr lang="en-US" altLang="zh-CN" dirty="0"/>
              <a:t>Nachos</a:t>
            </a:r>
            <a:r>
              <a:rPr lang="zh-CN" altLang="zh-CN" dirty="0"/>
              <a:t>的内存管理方法；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/>
              <a:t>理解如何系统对空闲帧的管理；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/>
              <a:t>理解如何加载另一个应用程序并为其分配地址空间，以支持多进程机制；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/>
              <a:t>理解进程的</a:t>
            </a:r>
            <a:r>
              <a:rPr lang="en-US" altLang="zh-CN" dirty="0" err="1"/>
              <a:t>pid</a:t>
            </a:r>
            <a:r>
              <a:rPr lang="zh-CN" altLang="zh-CN" dirty="0"/>
              <a:t>；</a:t>
            </a: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/>
              <a:t>理解进程退出所要完成的工作；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02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实验七 </a:t>
            </a:r>
            <a:r>
              <a:rPr lang="x-none" altLang="zh-CN" dirty="0" smtClean="0"/>
              <a:t>地址空间的扩展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阅读</a:t>
            </a:r>
            <a:r>
              <a:rPr lang="en-US" altLang="zh-CN" sz="1800" dirty="0"/>
              <a:t>../prog/protest.cc</a:t>
            </a:r>
            <a:r>
              <a:rPr lang="zh-CN" altLang="zh-CN" sz="1800" dirty="0"/>
              <a:t>，深入理解</a:t>
            </a:r>
            <a:r>
              <a:rPr lang="en-US" altLang="zh-CN" sz="1800" dirty="0"/>
              <a:t>Nachos</a:t>
            </a:r>
            <a:r>
              <a:rPr lang="zh-CN" altLang="zh-CN" sz="1800" dirty="0"/>
              <a:t>创建应用程序进程的详细过程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阅读</a:t>
            </a:r>
            <a:r>
              <a:rPr lang="zh-CN" altLang="zh-CN" sz="1800" dirty="0"/>
              <a:t>理解类</a:t>
            </a:r>
            <a:r>
              <a:rPr lang="en-US" altLang="zh-CN" sz="1800" dirty="0" err="1"/>
              <a:t>AddrSpace</a:t>
            </a:r>
            <a:r>
              <a:rPr lang="zh-CN" altLang="zh-CN" sz="1800" dirty="0"/>
              <a:t>，然后对其进行修改，使</a:t>
            </a:r>
            <a:r>
              <a:rPr lang="en-US" altLang="zh-CN" sz="1800" dirty="0"/>
              <a:t>Nachos</a:t>
            </a:r>
            <a:r>
              <a:rPr lang="zh-CN" altLang="zh-CN" sz="1800" dirty="0"/>
              <a:t>能够支持多进程机制，允许</a:t>
            </a:r>
            <a:r>
              <a:rPr lang="en-US" altLang="zh-CN" sz="1800" dirty="0"/>
              <a:t>Nachos</a:t>
            </a:r>
            <a:r>
              <a:rPr lang="zh-CN" altLang="zh-CN" sz="1800" dirty="0"/>
              <a:t>同时运行多个用户线程；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在类</a:t>
            </a:r>
            <a:r>
              <a:rPr lang="en-US" altLang="zh-CN" sz="1800" dirty="0" err="1"/>
              <a:t>AddrSpace</a:t>
            </a:r>
            <a:r>
              <a:rPr lang="zh-CN" altLang="zh-CN" sz="1800" dirty="0"/>
              <a:t>中添加完善</a:t>
            </a:r>
            <a:r>
              <a:rPr lang="en-US" altLang="zh-CN" sz="1800" dirty="0"/>
              <a:t>Print()</a:t>
            </a:r>
            <a:r>
              <a:rPr lang="zh-CN" altLang="zh-CN" sz="1800" dirty="0"/>
              <a:t>函数（在实验</a:t>
            </a:r>
            <a:r>
              <a:rPr lang="en-US" altLang="zh-CN" sz="1800" dirty="0"/>
              <a:t>6</a:t>
            </a:r>
            <a:r>
              <a:rPr lang="zh-CN" altLang="zh-CN" sz="1800" dirty="0"/>
              <a:t>中已经给出）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在</a:t>
            </a:r>
            <a:r>
              <a:rPr lang="zh-CN" altLang="zh-CN" sz="1800" dirty="0"/>
              <a:t>类</a:t>
            </a:r>
            <a:r>
              <a:rPr lang="en-US" altLang="zh-CN" sz="1800" dirty="0" err="1"/>
              <a:t>AddrSpace</a:t>
            </a:r>
            <a:r>
              <a:rPr lang="zh-CN" altLang="zh-CN" sz="1800" dirty="0"/>
              <a:t>中实例化类</a:t>
            </a:r>
            <a:r>
              <a:rPr lang="en-US" altLang="zh-CN" sz="1800" dirty="0"/>
              <a:t>Bitmap</a:t>
            </a:r>
            <a:r>
              <a:rPr lang="zh-CN" altLang="zh-CN" sz="1800" dirty="0"/>
              <a:t>的一个全局对象，用于管理空闲帧；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如果</a:t>
            </a:r>
            <a:r>
              <a:rPr lang="zh-CN" altLang="zh-CN" sz="1800" dirty="0"/>
              <a:t>将</a:t>
            </a:r>
            <a:r>
              <a:rPr lang="en-US" altLang="zh-CN" sz="1800" dirty="0" err="1"/>
              <a:t>SpaceId</a:t>
            </a:r>
            <a:r>
              <a:rPr lang="zh-CN" altLang="zh-CN" sz="1800" dirty="0"/>
              <a:t>直接作为进程号</a:t>
            </a:r>
            <a:r>
              <a:rPr lang="en-US" altLang="zh-CN" sz="1800" dirty="0" err="1"/>
              <a:t>Pid</a:t>
            </a:r>
            <a:r>
              <a:rPr lang="zh-CN" altLang="zh-CN" sz="1800" dirty="0"/>
              <a:t>是否合适？如果感觉不是很合适，应该如何为进程分配相应的</a:t>
            </a:r>
            <a:r>
              <a:rPr lang="en-US" altLang="zh-CN" sz="1800" dirty="0" err="1"/>
              <a:t>pid</a:t>
            </a:r>
            <a:r>
              <a:rPr lang="zh-CN" altLang="zh-CN" sz="1800" dirty="0"/>
              <a:t>？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为</a:t>
            </a:r>
            <a:r>
              <a:rPr lang="zh-CN" altLang="zh-CN" sz="1800" dirty="0"/>
              <a:t>实现</a:t>
            </a:r>
            <a:r>
              <a:rPr lang="en-US" altLang="zh-CN" sz="1800" dirty="0"/>
              <a:t>Join(</a:t>
            </a:r>
            <a:r>
              <a:rPr lang="en-US" altLang="zh-CN" sz="1800" dirty="0" err="1"/>
              <a:t>pid</a:t>
            </a:r>
            <a:r>
              <a:rPr lang="en-US" altLang="zh-CN" sz="1800" dirty="0"/>
              <a:t>)</a:t>
            </a:r>
            <a:r>
              <a:rPr lang="zh-CN" altLang="zh-CN" sz="1800" dirty="0"/>
              <a:t>，考虑如何在该进程相关联的核心线程中保存进程号；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根据</a:t>
            </a:r>
            <a:r>
              <a:rPr lang="zh-CN" altLang="zh-CN" sz="1800" dirty="0"/>
              <a:t>进程创建时系统为其所做的工作，考虑进程退出时应该做哪些工作；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考虑</a:t>
            </a:r>
            <a:r>
              <a:rPr lang="zh-CN" altLang="zh-CN" sz="1800" dirty="0"/>
              <a:t>系统调用</a:t>
            </a:r>
            <a:r>
              <a:rPr lang="en-US" altLang="zh-CN" sz="1800" dirty="0"/>
              <a:t>Exec()</a:t>
            </a:r>
            <a:r>
              <a:rPr lang="zh-CN" altLang="zh-CN" sz="1800" dirty="0"/>
              <a:t>与</a:t>
            </a:r>
            <a:r>
              <a:rPr lang="en-US" altLang="zh-CN" sz="1800" dirty="0"/>
              <a:t>Exit()</a:t>
            </a:r>
            <a:r>
              <a:rPr lang="zh-CN" altLang="zh-CN" sz="1800" dirty="0"/>
              <a:t>的设计实现方案；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576770"/>
      </p:ext>
    </p:extLst>
  </p:cSld>
  <p:clrMapOvr>
    <a:masterClrMapping/>
  </p:clrMapOvr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5791</TotalTime>
  <Words>887</Words>
  <Application>Microsoft Office PowerPoint</Application>
  <PresentationFormat>全屏显示(4:3)</PresentationFormat>
  <Paragraphs>71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华文中宋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操作系统课程设计</vt:lpstr>
      <vt:lpstr>韩芳溪     山东大学计算机科学与技术学院</vt:lpstr>
      <vt:lpstr>实验六 Nachos用户程序与系统调用</vt:lpstr>
      <vt:lpstr>实验六 Nachos用户程序与系统调用</vt:lpstr>
      <vt:lpstr>实验六 Nachos用户程序与系统调用</vt:lpstr>
      <vt:lpstr>实验六 Nachos用户程序与系统调用</vt:lpstr>
      <vt:lpstr>PowerPoint 演示文稿</vt:lpstr>
      <vt:lpstr>实验七 地址空间的扩展</vt:lpstr>
      <vt:lpstr>实验七 地址空间的扩展</vt:lpstr>
      <vt:lpstr>PowerPoint 演示文稿</vt:lpstr>
      <vt:lpstr>实验八  系统调用Exec()与Exit()</vt:lpstr>
      <vt:lpstr>实验八  系统调用Exec()与Exit()</vt:lpstr>
      <vt:lpstr>Any  Question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com</cp:lastModifiedBy>
  <cp:revision>965</cp:revision>
  <dcterms:created xsi:type="dcterms:W3CDTF">2013-01-25T01:44:00Z</dcterms:created>
  <dcterms:modified xsi:type="dcterms:W3CDTF">2018-09-03T08:50:17Z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