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03"/>
  </p:notesMasterIdLst>
  <p:sldIdLst>
    <p:sldId id="256" r:id="rId6"/>
    <p:sldId id="426" r:id="rId7"/>
    <p:sldId id="443" r:id="rId8"/>
    <p:sldId id="533" r:id="rId9"/>
    <p:sldId id="442" r:id="rId10"/>
    <p:sldId id="537" r:id="rId11"/>
    <p:sldId id="448" r:id="rId12"/>
    <p:sldId id="453" r:id="rId13"/>
    <p:sldId id="449" r:id="rId14"/>
    <p:sldId id="451" r:id="rId15"/>
    <p:sldId id="535" r:id="rId16"/>
    <p:sldId id="536" r:id="rId17"/>
    <p:sldId id="534" r:id="rId18"/>
    <p:sldId id="436" r:id="rId19"/>
    <p:sldId id="437" r:id="rId20"/>
    <p:sldId id="440" r:id="rId21"/>
    <p:sldId id="441" r:id="rId22"/>
    <p:sldId id="439" r:id="rId23"/>
    <p:sldId id="445" r:id="rId24"/>
    <p:sldId id="444" r:id="rId25"/>
    <p:sldId id="446" r:id="rId26"/>
    <p:sldId id="462" r:id="rId27"/>
    <p:sldId id="447" r:id="rId28"/>
    <p:sldId id="473" r:id="rId29"/>
    <p:sldId id="471" r:id="rId30"/>
    <p:sldId id="469" r:id="rId31"/>
    <p:sldId id="472" r:id="rId32"/>
    <p:sldId id="461" r:id="rId33"/>
    <p:sldId id="465" r:id="rId34"/>
    <p:sldId id="546" r:id="rId35"/>
    <p:sldId id="464" r:id="rId36"/>
    <p:sldId id="468" r:id="rId37"/>
    <p:sldId id="467" r:id="rId38"/>
    <p:sldId id="474" r:id="rId39"/>
    <p:sldId id="475" r:id="rId40"/>
    <p:sldId id="466" r:id="rId41"/>
    <p:sldId id="476" r:id="rId42"/>
    <p:sldId id="477" r:id="rId43"/>
    <p:sldId id="463" r:id="rId44"/>
    <p:sldId id="478" r:id="rId45"/>
    <p:sldId id="495" r:id="rId46"/>
    <p:sldId id="489" r:id="rId47"/>
    <p:sldId id="479" r:id="rId48"/>
    <p:sldId id="490" r:id="rId49"/>
    <p:sldId id="488" r:id="rId50"/>
    <p:sldId id="494" r:id="rId51"/>
    <p:sldId id="485" r:id="rId52"/>
    <p:sldId id="480" r:id="rId53"/>
    <p:sldId id="486" r:id="rId54"/>
    <p:sldId id="501" r:id="rId55"/>
    <p:sldId id="502" r:id="rId56"/>
    <p:sldId id="547" r:id="rId57"/>
    <p:sldId id="491" r:id="rId58"/>
    <p:sldId id="492" r:id="rId59"/>
    <p:sldId id="493" r:id="rId60"/>
    <p:sldId id="457" r:id="rId61"/>
    <p:sldId id="497" r:id="rId62"/>
    <p:sldId id="498" r:id="rId63"/>
    <p:sldId id="499" r:id="rId64"/>
    <p:sldId id="496" r:id="rId65"/>
    <p:sldId id="503" r:id="rId66"/>
    <p:sldId id="504" r:id="rId67"/>
    <p:sldId id="505" r:id="rId68"/>
    <p:sldId id="458" r:id="rId69"/>
    <p:sldId id="500" r:id="rId70"/>
    <p:sldId id="506" r:id="rId71"/>
    <p:sldId id="507" r:id="rId72"/>
    <p:sldId id="459" r:id="rId73"/>
    <p:sldId id="510" r:id="rId74"/>
    <p:sldId id="508" r:id="rId75"/>
    <p:sldId id="516" r:id="rId76"/>
    <p:sldId id="514" r:id="rId77"/>
    <p:sldId id="511" r:id="rId78"/>
    <p:sldId id="515" r:id="rId79"/>
    <p:sldId id="517" r:id="rId80"/>
    <p:sldId id="460" r:id="rId81"/>
    <p:sldId id="528" r:id="rId82"/>
    <p:sldId id="454" r:id="rId83"/>
    <p:sldId id="455" r:id="rId84"/>
    <p:sldId id="518" r:id="rId85"/>
    <p:sldId id="519" r:id="rId86"/>
    <p:sldId id="521" r:id="rId87"/>
    <p:sldId id="522" r:id="rId88"/>
    <p:sldId id="523" r:id="rId89"/>
    <p:sldId id="524" r:id="rId90"/>
    <p:sldId id="525" r:id="rId91"/>
    <p:sldId id="526" r:id="rId92"/>
    <p:sldId id="52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433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1080B"/>
    <a:srgbClr val="0016E2"/>
    <a:srgbClr val="0B6F17"/>
    <a:srgbClr val="EDEEEF"/>
    <a:srgbClr val="677B67"/>
    <a:srgbClr val="4101E1"/>
    <a:srgbClr val="05A3DD"/>
    <a:srgbClr val="0303D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  <a:endParaRPr lang="zh-CN" noProof="0" smtClean="0"/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  <a:endParaRPr lang="zh-CN" altLang="en-US" smtClean="0">
              <a:sym typeface="宋体" panose="02010600030101010101" pitchFamily="2" charset="-122"/>
            </a:endParaRP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5.xml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  <a:endParaRPr lang="zh-CN" altLang="en-US" sz="4000" dirty="0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  <a:endParaRPr lang="zh-CN" altLang="en-US" sz="2400" smtClean="0">
              <a:solidFill>
                <a:schemeClr val="tx1"/>
              </a:solidFill>
            </a:endParaRP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上机时间地点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1-12</a:t>
            </a:r>
            <a:r>
              <a:rPr lang="zh-CN" altLang="en-US" dirty="0" smtClean="0"/>
              <a:t>周，星期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zh-CN" altLang="en-US" dirty="0" smtClean="0"/>
              <a:t>节）</a:t>
            </a:r>
            <a:endParaRPr lang="en-US" altLang="zh-CN" dirty="0" smtClean="0"/>
          </a:p>
          <a:p>
            <a:pPr marL="971550" lvl="1"/>
            <a:r>
              <a:rPr lang="en-US" altLang="zh-CN" dirty="0"/>
              <a:t>3</a:t>
            </a:r>
            <a:r>
              <a:rPr lang="zh-CN" altLang="en-US" dirty="0"/>
              <a:t>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层东，网络</a:t>
            </a:r>
            <a:r>
              <a:rPr lang="zh-CN" altLang="en-US" dirty="0"/>
              <a:t>与信息安全实验室</a:t>
            </a:r>
            <a:r>
              <a:rPr lang="en-US" altLang="zh-CN" dirty="0"/>
              <a:t>2 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4</a:t>
            </a:r>
            <a:r>
              <a:rPr lang="zh-CN" altLang="en-US" dirty="0" smtClean="0"/>
              <a:t>班，</a:t>
            </a:r>
            <a:r>
              <a:rPr lang="en-US" altLang="zh-CN" dirty="0"/>
              <a:t>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层东，</a:t>
            </a:r>
            <a:r>
              <a:rPr lang="zh-CN" altLang="en-US" dirty="0"/>
              <a:t>网络与信息安全</a:t>
            </a:r>
            <a:r>
              <a:rPr lang="zh-CN" altLang="en-US" dirty="0" smtClean="0"/>
              <a:t>实验室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9</a:t>
            </a:r>
            <a:r>
              <a:rPr lang="en-US" altLang="zh-CN" dirty="0" smtClean="0"/>
              <a:t>-12</a:t>
            </a:r>
            <a:r>
              <a:rPr lang="zh-CN" altLang="en-US" dirty="0" smtClean="0"/>
              <a:t>周</a:t>
            </a:r>
            <a:r>
              <a:rPr lang="zh-CN" altLang="en-US" dirty="0"/>
              <a:t>，</a:t>
            </a:r>
            <a:r>
              <a:rPr lang="zh-CN" altLang="en-US" dirty="0" smtClean="0"/>
              <a:t>星期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节）</a:t>
            </a:r>
            <a:endParaRPr lang="en-US" altLang="zh-CN" dirty="0"/>
          </a:p>
          <a:p>
            <a:pPr marL="971550" lvl="1"/>
            <a:r>
              <a:rPr lang="en-US" altLang="zh-CN" dirty="0" smtClean="0"/>
              <a:t>3</a:t>
            </a:r>
            <a:r>
              <a:rPr lang="zh-CN" altLang="en-US" dirty="0" smtClean="0"/>
              <a:t>班，</a:t>
            </a:r>
            <a:r>
              <a:rPr lang="en-US" altLang="zh-CN" dirty="0"/>
              <a:t> 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层西，创新</a:t>
            </a:r>
            <a:r>
              <a:rPr lang="zh-CN" altLang="en-US" dirty="0"/>
              <a:t>实验室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4</a:t>
            </a:r>
            <a:r>
              <a:rPr lang="zh-CN" altLang="en-US" dirty="0" smtClean="0"/>
              <a:t>班，</a:t>
            </a:r>
            <a:r>
              <a:rPr lang="en-US" altLang="zh-CN" dirty="0"/>
              <a:t> 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层西，</a:t>
            </a:r>
            <a:r>
              <a:rPr lang="zh-CN" altLang="en-US" dirty="0" smtClean="0">
                <a:sym typeface="+mn-ea"/>
              </a:rPr>
              <a:t>创新</a:t>
            </a:r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参考</a:t>
            </a:r>
            <a:r>
              <a:rPr lang="zh-CN" altLang="en-US" dirty="0">
                <a:solidFill>
                  <a:srgbClr val="01080B"/>
                </a:solidFill>
              </a:rPr>
              <a:t>资料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参考教材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1800" dirty="0"/>
              <a:t>Operating System </a:t>
            </a:r>
            <a:r>
              <a:rPr lang="en-US" altLang="zh-CN" sz="1800" dirty="0" smtClean="0"/>
              <a:t>Concepts, Abraham </a:t>
            </a:r>
            <a:r>
              <a:rPr lang="en-US" altLang="zh-CN" sz="1800" dirty="0" err="1" smtClean="0"/>
              <a:t>Silberschatz</a:t>
            </a:r>
            <a:r>
              <a:rPr lang="en-US" altLang="zh-CN" sz="1800" dirty="0" smtClean="0"/>
              <a:t>, Seventh Edition, </a:t>
            </a:r>
            <a:r>
              <a:rPr lang="zh-CN" altLang="en-US" sz="1800" dirty="0" smtClean="0"/>
              <a:t>高等教育</a:t>
            </a:r>
            <a:r>
              <a:rPr lang="zh-CN" altLang="en-US" sz="1800" dirty="0"/>
              <a:t>出版社，</a:t>
            </a:r>
            <a:r>
              <a:rPr lang="en-US" altLang="zh-CN" sz="1800" dirty="0"/>
              <a:t>ISBN: </a:t>
            </a:r>
            <a:r>
              <a:rPr lang="en-US" altLang="zh-CN" sz="1800" dirty="0" smtClean="0"/>
              <a:t>978-7-04-020928-0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其它参考资料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 err="1"/>
              <a:t>Peiyi</a:t>
            </a:r>
            <a:r>
              <a:rPr lang="en-US" altLang="zh-CN" sz="1800" dirty="0"/>
              <a:t> Tang, Ron Addie,  nachos_introduction.pdf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2002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Peiyi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Tang, Ron Addie,  nachos_study_book.pdf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</a:t>
            </a:r>
            <a:r>
              <a:rPr lang="en-US" altLang="zh-CN" sz="1800" dirty="0" smtClean="0"/>
              <a:t>2002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road map through </a:t>
            </a:r>
            <a:r>
              <a:rPr lang="en-US" altLang="zh-CN" sz="1800" dirty="0" smtClean="0"/>
              <a:t>nachos.pdf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for C++</a:t>
            </a:r>
            <a:r>
              <a:rPr lang="zh-CN" altLang="en-US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Nachos-3.4</a:t>
            </a:r>
            <a:r>
              <a:rPr lang="zh-CN" altLang="zh-CN" sz="1800" dirty="0"/>
              <a:t>（</a:t>
            </a:r>
            <a:r>
              <a:rPr lang="en-US" altLang="zh-CN" sz="1800" dirty="0"/>
              <a:t>C++</a:t>
            </a:r>
            <a:r>
              <a:rPr lang="zh-CN" altLang="zh-CN" sz="1800" dirty="0"/>
              <a:t>）源代码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gdb</a:t>
            </a:r>
            <a:r>
              <a:rPr lang="zh-CN" altLang="zh-CN" sz="1800" dirty="0"/>
              <a:t>使用</a:t>
            </a:r>
            <a:r>
              <a:rPr lang="zh-CN" altLang="zh-CN" sz="1800" dirty="0" smtClean="0"/>
              <a:t>指南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MIPS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i386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400" dirty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预期</a:t>
            </a:r>
            <a:r>
              <a:rPr lang="zh-CN" altLang="en-US" dirty="0">
                <a:solidFill>
                  <a:srgbClr val="01080B"/>
                </a:solidFill>
              </a:rPr>
              <a:t>收获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015464"/>
            <a:ext cx="8080375" cy="545143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操作系统中线程的概念与管理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线程的状态及转换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线程的创建、调度、睡眠、</a:t>
            </a:r>
            <a:r>
              <a:rPr lang="en-US" altLang="zh-CN" sz="1600" dirty="0" smtClean="0"/>
              <a:t>Yield</a:t>
            </a:r>
            <a:r>
              <a:rPr lang="zh-CN" altLang="en-US" sz="1600" dirty="0" smtClean="0"/>
              <a:t>、终止、撤销等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上下文切换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内核的初始化</a:t>
            </a:r>
            <a:r>
              <a:rPr lang="zh-CN" altLang="en-US" sz="1600" dirty="0" smtClean="0"/>
              <a:t>、第一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线程的创建、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空闲处理（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线程）等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操作系统中进程的</a:t>
            </a:r>
            <a:r>
              <a:rPr lang="zh-CN" altLang="en-US" sz="1800" dirty="0"/>
              <a:t>概念与</a:t>
            </a:r>
            <a:r>
              <a:rPr lang="zh-CN" altLang="en-US" sz="1800" dirty="0" smtClean="0"/>
              <a:t>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进程的创建与启动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用户</a:t>
            </a:r>
            <a:r>
              <a:rPr lang="zh-CN" altLang="en-US" sz="1600" dirty="0" smtClean="0"/>
              <a:t>线程与核心线程的映射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多</a:t>
            </a:r>
            <a:r>
              <a:rPr lang="zh-CN" altLang="en-US" sz="1600" dirty="0" smtClean="0"/>
              <a:t>进程机制（多道程序）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系统调用的实现与使用（系统调用号、参数的传递及相应功能的实现）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内存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内存分配与释放、页表的创建与初始化（进程页表与系统页表）、地址变换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可</a:t>
            </a:r>
            <a:r>
              <a:rPr lang="zh-CN" altLang="en-US" sz="1600" dirty="0" smtClean="0"/>
              <a:t>执行文件装入到内存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文件系统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硬盘结构、硬盘格式化（文件系统的创建）、文件系统在硬盘布局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空闲块的管理、目录表、</a:t>
            </a:r>
            <a:r>
              <a:rPr lang="en-US" altLang="zh-CN" sz="1600" dirty="0" smtClean="0"/>
              <a:t>FCB</a:t>
            </a:r>
            <a:r>
              <a:rPr lang="zh-CN" altLang="en-US" sz="1600" dirty="0" smtClean="0"/>
              <a:t>、硬盘块的分配（索引结构）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文件的操作，如文件的创建、打开、读、写、关闭、删除等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</a:rPr>
              <a:t>掌握</a:t>
            </a:r>
            <a:r>
              <a:rPr lang="zh-CN" altLang="en-US" sz="1800" dirty="0" smtClean="0"/>
              <a:t>一门常用的编程语言，培养良好的编程习惯</a:t>
            </a:r>
            <a:endParaRPr lang="en-US" altLang="zh-CN" sz="1800" dirty="0" smtClean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1259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/>
              <a:t>烤干酪辣味玉米片（别名：墨西哥玉米片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一道</a:t>
            </a:r>
            <a:r>
              <a:rPr lang="zh-CN" altLang="en-US" dirty="0"/>
              <a:t>美味的</a:t>
            </a:r>
            <a:r>
              <a:rPr lang="zh-CN" altLang="en-US" dirty="0" smtClean="0"/>
              <a:t>菜肴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是</a:t>
            </a:r>
            <a:r>
              <a:rPr lang="zh-CN" altLang="en-US" dirty="0"/>
              <a:t>玉米片和芝士酱配搭的</a:t>
            </a:r>
            <a:r>
              <a:rPr lang="zh-CN" altLang="en-US" dirty="0" smtClean="0"/>
              <a:t>零食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在</a:t>
            </a:r>
            <a:r>
              <a:rPr lang="zh-CN" altLang="en-US" dirty="0"/>
              <a:t>美国，电影院、体育场馆摊位常见的</a:t>
            </a:r>
            <a:r>
              <a:rPr lang="zh-CN" altLang="en-US" dirty="0" smtClean="0"/>
              <a:t>小吃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1026" name="Picture 2" descr="https://gss2.bdstatic.com/-fo3dSag_xI4khGkpoWK1HF6hhy/baike/c0%3Dbaike80%2C5%2C5%2C80%2C26/sign=bf1135eb8a8ba61ecbe3c07d205dfc6f/29381f30e924b899a7254a1966061d950a7bf6f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8" y="3556268"/>
            <a:ext cx="3689311" cy="27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5" y="3556269"/>
            <a:ext cx="3963280" cy="2770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Nachos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An instructional operating </a:t>
            </a:r>
            <a:r>
              <a:rPr lang="en-US" altLang="zh-CN" sz="2400" dirty="0" smtClean="0"/>
              <a:t>system</a:t>
            </a:r>
            <a:endParaRPr lang="en-US" altLang="zh-CN" sz="2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2400" u="sng" dirty="0" smtClean="0">
                <a:solidFill>
                  <a:srgbClr val="FF0000"/>
                </a:solidFill>
              </a:rPr>
              <a:t>N</a:t>
            </a:r>
            <a:r>
              <a:rPr lang="zh-CN" altLang="zh-CN" sz="2400" dirty="0" smtClean="0"/>
              <a:t>ot </a:t>
            </a:r>
            <a:r>
              <a:rPr lang="zh-CN" altLang="zh-CN" sz="2400" u="sng" dirty="0">
                <a:solidFill>
                  <a:srgbClr val="FF0000"/>
                </a:solidFill>
              </a:rPr>
              <a:t>A</a:t>
            </a:r>
            <a:r>
              <a:rPr lang="zh-CN" altLang="zh-CN" sz="2400" dirty="0"/>
              <a:t>nother </a:t>
            </a:r>
            <a:r>
              <a:rPr lang="zh-CN" altLang="zh-CN" sz="2400" u="sng" dirty="0">
                <a:solidFill>
                  <a:srgbClr val="FF0000"/>
                </a:solidFill>
              </a:rPr>
              <a:t>C</a:t>
            </a:r>
            <a:r>
              <a:rPr lang="zh-CN" altLang="zh-CN" sz="2400" dirty="0"/>
              <a:t>ompletely </a:t>
            </a:r>
            <a:r>
              <a:rPr lang="zh-CN" altLang="zh-CN" sz="2400" u="sng" dirty="0">
                <a:solidFill>
                  <a:srgbClr val="FF0000"/>
                </a:solidFill>
              </a:rPr>
              <a:t>H</a:t>
            </a:r>
            <a:r>
              <a:rPr lang="zh-CN" altLang="zh-CN" sz="2400" dirty="0"/>
              <a:t>euristic </a:t>
            </a:r>
            <a:r>
              <a:rPr lang="zh-CN" altLang="zh-CN" sz="2400" u="sng" dirty="0">
                <a:solidFill>
                  <a:srgbClr val="FF0000"/>
                </a:solidFill>
              </a:rPr>
              <a:t>O</a:t>
            </a:r>
            <a:r>
              <a:rPr lang="zh-CN" altLang="zh-CN" sz="2400" dirty="0"/>
              <a:t>perating </a:t>
            </a:r>
            <a:r>
              <a:rPr lang="zh-CN" altLang="zh-CN" sz="2400" u="sng" dirty="0">
                <a:solidFill>
                  <a:srgbClr val="FF0000"/>
                </a:solidFill>
              </a:rPr>
              <a:t>S</a:t>
            </a:r>
            <a:r>
              <a:rPr lang="zh-CN" altLang="zh-CN" sz="2400" dirty="0"/>
              <a:t>ystem</a:t>
            </a:r>
            <a:endParaRPr lang="en-US" altLang="zh-CN" sz="24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The original Nachos (C++)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Developed at Berkeley in 1992, by </a:t>
            </a:r>
            <a:r>
              <a:rPr lang="en-US" altLang="zh-CN" sz="2400" dirty="0">
                <a:solidFill>
                  <a:srgbClr val="006600"/>
                </a:solidFill>
              </a:rPr>
              <a:t>Dan </a:t>
            </a:r>
            <a:r>
              <a:rPr lang="en-US" altLang="zh-CN" sz="2400" dirty="0" err="1">
                <a:solidFill>
                  <a:srgbClr val="006600"/>
                </a:solidFill>
              </a:rPr>
              <a:t>Hettena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&amp; </a:t>
            </a:r>
            <a:r>
              <a:rPr lang="en-US" altLang="zh-CN" sz="2400" dirty="0">
                <a:solidFill>
                  <a:srgbClr val="006600"/>
                </a:solidFill>
              </a:rPr>
              <a:t>Rick Cox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Written in </a:t>
            </a:r>
            <a:r>
              <a:rPr lang="en-US" altLang="zh-CN" sz="2400" dirty="0">
                <a:solidFill>
                  <a:srgbClr val="006600"/>
                </a:solidFill>
              </a:rPr>
              <a:t>a subset of C++ </a:t>
            </a:r>
            <a:r>
              <a:rPr lang="en-US" altLang="zh-CN" sz="2400" dirty="0"/>
              <a:t>(with a little assembly) </a:t>
            </a:r>
            <a:endParaRPr lang="en-US" altLang="zh-CN" sz="2400" dirty="0"/>
          </a:p>
          <a:p>
            <a:pPr marL="13716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Assembly: context switch 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Run as a regular UNIX </a:t>
            </a:r>
            <a:r>
              <a:rPr lang="en-US" altLang="zh-CN" sz="2400" dirty="0" smtClean="0"/>
              <a:t>process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Ported </a:t>
            </a:r>
            <a:r>
              <a:rPr lang="en-US" altLang="zh-CN" sz="2800" dirty="0">
                <a:solidFill>
                  <a:srgbClr val="006600"/>
                </a:solidFill>
              </a:rPr>
              <a:t>to Java </a:t>
            </a:r>
            <a:r>
              <a:rPr lang="en-US" altLang="zh-CN" sz="2800" dirty="0"/>
              <a:t>around 2011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r>
              <a:rPr lang="zh-CN" altLang="zh-CN" dirty="0" smtClean="0"/>
              <a:t>系统设计</a:t>
            </a:r>
            <a:r>
              <a:rPr lang="zh-CN" altLang="zh-CN" dirty="0"/>
              <a:t>精良、结构</a:t>
            </a:r>
            <a:r>
              <a:rPr lang="zh-CN" altLang="zh-CN" dirty="0" smtClean="0"/>
              <a:t>紧凑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由</a:t>
            </a:r>
            <a:r>
              <a:rPr lang="zh-CN" altLang="zh-CN" dirty="0"/>
              <a:t>大约</a:t>
            </a:r>
            <a:r>
              <a:rPr lang="en-US" altLang="zh-CN" dirty="0"/>
              <a:t>9,500</a:t>
            </a:r>
            <a:r>
              <a:rPr lang="zh-CN" altLang="zh-CN" dirty="0"/>
              <a:t>行</a:t>
            </a:r>
            <a:r>
              <a:rPr lang="en-US" altLang="zh-CN" dirty="0"/>
              <a:t>C++</a:t>
            </a:r>
            <a:r>
              <a:rPr lang="zh-CN" altLang="zh-CN" dirty="0"/>
              <a:t>代码组</a:t>
            </a:r>
            <a:r>
              <a:rPr lang="zh-CN" altLang="zh-CN" dirty="0" smtClean="0"/>
              <a:t>成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做</a:t>
            </a:r>
            <a:r>
              <a:rPr lang="zh-CN" altLang="zh-CN" dirty="0"/>
              <a:t>了大量的</a:t>
            </a:r>
            <a:r>
              <a:rPr lang="zh-CN" altLang="zh-CN" dirty="0" smtClean="0"/>
              <a:t>注释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被</a:t>
            </a:r>
            <a:r>
              <a:rPr lang="zh-CN" altLang="zh-CN" dirty="0"/>
              <a:t>全世界众多高校用来辅助操作系统课程的</a:t>
            </a:r>
            <a:r>
              <a:rPr lang="zh-CN" altLang="zh-CN" dirty="0" smtClean="0"/>
              <a:t>教学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90235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系统包括两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16E2"/>
                </a:solidFill>
              </a:rPr>
              <a:t>硬件系统</a:t>
            </a:r>
            <a:endParaRPr lang="en-US" altLang="zh-CN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/>
              <a:t>启动时创建</a:t>
            </a:r>
            <a:r>
              <a:rPr lang="zh-CN" altLang="en-US" sz="1800" dirty="0" smtClean="0"/>
              <a:t>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系统所需要的硬件系统（模拟硬件的工作过程）</a:t>
            </a:r>
            <a:endParaRPr lang="en-US" altLang="zh-CN" sz="18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Interrupt Controller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CPU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架构）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Timer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I/O</a:t>
            </a:r>
            <a:r>
              <a:rPr lang="zh-CN" altLang="zh-CN" dirty="0"/>
              <a:t>终端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zh-CN" dirty="0" smtClean="0"/>
              <a:t>网卡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16E2"/>
                </a:solidFill>
              </a:rPr>
              <a:t>Nachos</a:t>
            </a:r>
            <a:r>
              <a:rPr lang="zh-CN" altLang="en-US" dirty="0" smtClean="0">
                <a:solidFill>
                  <a:srgbClr val="0016E2"/>
                </a:solidFill>
              </a:rPr>
              <a:t>内核（</a:t>
            </a:r>
            <a:r>
              <a:rPr lang="zh-CN" altLang="zh-CN" dirty="0" smtClean="0">
                <a:solidFill>
                  <a:srgbClr val="0016E2"/>
                </a:solidFill>
              </a:rPr>
              <a:t>操作系统</a:t>
            </a:r>
            <a:r>
              <a:rPr lang="zh-CN" altLang="en-US" dirty="0" smtClean="0">
                <a:solidFill>
                  <a:srgbClr val="0016E2"/>
                </a:solidFill>
              </a:rPr>
              <a:t>）</a:t>
            </a:r>
            <a:endParaRPr lang="en-US" altLang="zh-CN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线程管理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系统调用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应用程序进程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内存管理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文件系统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虚拟存储器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网络管理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7030A0"/>
                </a:solidFill>
              </a:rPr>
              <a:t>启动</a:t>
            </a:r>
            <a:r>
              <a:rPr lang="en-US" altLang="zh-CN" sz="1800" dirty="0">
                <a:solidFill>
                  <a:srgbClr val="7030A0"/>
                </a:solidFill>
              </a:rPr>
              <a:t>Nachos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zh-CN" dirty="0"/>
              <a:t>Interrupt Controller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Interrupt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参见</a:t>
            </a:r>
            <a:r>
              <a:rPr lang="en-US" altLang="zh-CN" sz="2000" dirty="0" err="1"/>
              <a:t>interrupt.h</a:t>
            </a:r>
            <a:r>
              <a:rPr lang="zh-CN" altLang="en-US" sz="2000" dirty="0"/>
              <a:t>及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interrupt.cc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模拟硬件中断</a:t>
            </a:r>
            <a:r>
              <a:rPr lang="zh-CN" altLang="en-US" sz="2000" dirty="0" smtClean="0"/>
              <a:t>控制器的作用及功能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将硬件提出的中断包装成一个</a:t>
            </a:r>
            <a:r>
              <a:rPr lang="en-US" altLang="zh-CN" sz="2000" dirty="0" err="1" smtClean="0"/>
              <a:t>PendingInterrupt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硬件设备提出中断请求时，需要给出相应的中断处理程序及其参数、从当前时间开始多长时间后可以响应该中断（</a:t>
            </a:r>
            <a:r>
              <a:rPr lang="en-US" altLang="zh-CN" sz="1800" dirty="0" smtClean="0"/>
              <a:t>when</a:t>
            </a:r>
            <a:r>
              <a:rPr lang="zh-CN" altLang="en-US" sz="1800" dirty="0" smtClean="0"/>
              <a:t>），以及中断类型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中断请求以“当前时间</a:t>
            </a:r>
            <a:r>
              <a:rPr lang="en-US" altLang="zh-CN" sz="1800" dirty="0" smtClean="0"/>
              <a:t>+when</a:t>
            </a:r>
            <a:r>
              <a:rPr lang="zh-CN" altLang="en-US" sz="1800" dirty="0" smtClean="0"/>
              <a:t>”构成一个升序队列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硬件设备通过接口</a:t>
            </a: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::Schedule(</a:t>
            </a:r>
            <a:r>
              <a:rPr lang="en-US" altLang="zh-CN" sz="1800" dirty="0" err="1">
                <a:solidFill>
                  <a:srgbClr val="0016E2"/>
                </a:solidFill>
              </a:rPr>
              <a:t>VoidFunctionPtr</a:t>
            </a:r>
            <a:r>
              <a:rPr lang="en-US" altLang="zh-CN" sz="1800" dirty="0">
                <a:solidFill>
                  <a:srgbClr val="0016E2"/>
                </a:solidFill>
              </a:rPr>
              <a:t> handler, 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fromNow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IntType</a:t>
            </a:r>
            <a:r>
              <a:rPr lang="en-US" altLang="zh-CN" sz="1800" dirty="0">
                <a:solidFill>
                  <a:srgbClr val="0016E2"/>
                </a:solidFill>
              </a:rPr>
              <a:t> type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/>
              <a:t>提出中断请求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常用的</a:t>
            </a:r>
            <a:r>
              <a:rPr lang="zh-CN" altLang="zh-CN" sz="2000" dirty="0" smtClean="0"/>
              <a:t>供外部程序使用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接口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IntOff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 smtClean="0">
                <a:solidFill>
                  <a:srgbClr val="0016E2"/>
                </a:solidFill>
              </a:rPr>
              <a:t>：关中断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Interrupt::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IntOn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>
                <a:solidFill>
                  <a:srgbClr val="0016E2"/>
                </a:solidFill>
              </a:rPr>
              <a:t>：</a:t>
            </a:r>
            <a:r>
              <a:rPr lang="zh-CN" altLang="zh-CN" sz="1800" dirty="0" smtClean="0">
                <a:solidFill>
                  <a:srgbClr val="0016E2"/>
                </a:solidFill>
              </a:rPr>
              <a:t>开中断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01080B"/>
                </a:solidFill>
              </a:rPr>
              <a:t>通过开关中断实现原子操作</a:t>
            </a:r>
            <a:endParaRPr lang="en-US" altLang="zh-CN" sz="16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Interrupt::Idle()</a:t>
            </a:r>
            <a:r>
              <a:rPr lang="zh-CN" altLang="en-US" sz="1800" dirty="0" smtClean="0"/>
              <a:t>：线程调度时若就绪队列为空时执行该操作；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Interrupt::Halt()</a:t>
            </a:r>
            <a:r>
              <a:rPr lang="zh-CN" altLang="en-US" sz="1800" dirty="0"/>
              <a:t>：</a:t>
            </a:r>
            <a:r>
              <a:rPr lang="zh-CN" altLang="zh-CN" sz="1800" dirty="0"/>
              <a:t>停机操作；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何时响应中断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下述两种情况下，中断控制器检查中断请求队列，响应到期的中断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中断状态从关到开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CPU</a:t>
            </a:r>
            <a:r>
              <a:rPr lang="zh-CN" altLang="zh-CN" sz="1600" dirty="0"/>
              <a:t>执行完一条应用程序指令</a:t>
            </a:r>
            <a:r>
              <a:rPr lang="zh-CN" altLang="zh-CN" sz="1600" dirty="0" smtClean="0"/>
              <a:t>；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上述</a:t>
            </a:r>
            <a:r>
              <a:rPr lang="zh-CN" altLang="en-US" sz="1800" dirty="0"/>
              <a:t>两种情况触发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OneTick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CheckIfDue</a:t>
            </a:r>
            <a:r>
              <a:rPr lang="en-US" altLang="zh-CN" sz="1800" dirty="0" smtClean="0"/>
              <a:t>();</a:t>
            </a:r>
            <a:r>
              <a:rPr lang="zh-CN" altLang="en-US" sz="1800" dirty="0" smtClean="0"/>
              <a:t>检查是否有到期的中断，若有，则执行对应的中断处理程序；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Timer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../machine/</a:t>
            </a:r>
            <a:r>
              <a:rPr lang="en-US" altLang="zh-CN" sz="2000" dirty="0" err="1" smtClean="0"/>
              <a:t>timer.h</a:t>
            </a:r>
            <a:r>
              <a:rPr lang="zh-CN" altLang="en-US" sz="2000" dirty="0"/>
              <a:t>及</a:t>
            </a:r>
            <a:r>
              <a:rPr lang="en-US" altLang="zh-CN" sz="2000" dirty="0"/>
              <a:t> timer.cc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模拟定时器中断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如果创建了定时器设备，则定时器中断会调用</a:t>
            </a:r>
            <a:r>
              <a:rPr lang="en-US" altLang="zh-CN" sz="2000" dirty="0" smtClean="0"/>
              <a:t>Thread::Yield()</a:t>
            </a:r>
            <a:r>
              <a:rPr lang="zh-CN" altLang="en-US" sz="2000" dirty="0" smtClean="0"/>
              <a:t>，实现时间片轮转法线程调度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默认采用</a:t>
            </a:r>
            <a:r>
              <a:rPr lang="en-US" altLang="zh-CN" sz="1800" dirty="0" smtClean="0"/>
              <a:t>FCFS</a:t>
            </a:r>
            <a:r>
              <a:rPr lang="zh-CN" altLang="en-US" sz="1800" dirty="0" smtClean="0"/>
              <a:t>线程调度算法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 –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randomseeds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创建一个定时器设备（参见</a:t>
            </a:r>
            <a:r>
              <a:rPr lang="en-US" altLang="zh-CN" sz="2000" dirty="0" smtClean="0"/>
              <a:t>system.cc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时间片是一个随机数，不是定长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可以将时间片设定为定长的时间片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注：在调试应用程序进程时，为测试用户进程的并发执行过程，使用时间片轮转时，屏幕输出结果有时有些问题，但不影响线程的分时执行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13878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Machine</a:t>
            </a:r>
            <a:r>
              <a:rPr lang="zh-CN" altLang="en-US" sz="2000" dirty="0" smtClean="0"/>
              <a:t>类，参见</a:t>
            </a:r>
            <a:r>
              <a:rPr lang="en-US" altLang="zh-CN" sz="2000" dirty="0" err="1" smtClean="0"/>
              <a:t>machine.h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machine.cc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mipssim.cc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mipssim.h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translate.h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translate.cc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的功能，执行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作者提供的交叉编译环境 </a:t>
            </a:r>
            <a:r>
              <a:rPr lang="en-US" altLang="zh-CN" sz="2000" dirty="0" smtClean="0"/>
              <a:t>gcc-2.8.1-mips.tar.gz</a:t>
            </a:r>
            <a:r>
              <a:rPr lang="zh-CN" altLang="en-US" sz="2000" dirty="0" smtClean="0"/>
              <a:t>，将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的应用程序（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）编译成基于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架构的可执行程序（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noff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应用程序示例参考</a:t>
            </a:r>
            <a:r>
              <a:rPr lang="en-US" altLang="zh-CN" sz="1800" dirty="0" smtClean="0"/>
              <a:t>../test</a:t>
            </a:r>
            <a:r>
              <a:rPr lang="zh-CN" altLang="en-US" sz="1800" dirty="0" smtClean="0"/>
              <a:t>目录下的几个</a:t>
            </a:r>
            <a:r>
              <a:rPr lang="en-US" altLang="zh-CN" sz="1800" dirty="0" smtClean="0"/>
              <a:t>.c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应用程序（</a:t>
            </a:r>
            <a:r>
              <a:rPr lang="en-US" altLang="zh-CN" sz="2000" dirty="0"/>
              <a:t>.c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目的是为了测试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的系统调用，以及</a:t>
            </a:r>
            <a:r>
              <a:rPr lang="en-US" altLang="zh-CN" sz="1800" dirty="0"/>
              <a:t>Nachos</a:t>
            </a:r>
            <a:r>
              <a:rPr lang="zh-CN" altLang="en-US" sz="1800" dirty="0"/>
              <a:t>运行应用程序的过程；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语法与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语言类似，但受限很多，如不支持变量初始化等；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由于使用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作者提供的交叉编译器进行编译，因此功能仅包含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语言的一个很小的子集，基本不支持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的标准函数；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线程管理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线程状态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线程创建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线程就绪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</a:t>
            </a:r>
            <a:r>
              <a:rPr lang="zh-CN" altLang="zh-CN" sz="2000" dirty="0"/>
              <a:t>睡眠（等待、阻塞）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释放</a:t>
            </a:r>
            <a:r>
              <a:rPr lang="en-US" altLang="zh-CN" sz="2000" dirty="0"/>
              <a:t>CPU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线程终止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线程撤销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</a:t>
            </a:r>
            <a:r>
              <a:rPr lang="zh-CN" altLang="zh-CN" sz="2000" dirty="0" smtClean="0"/>
              <a:t>调度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上下文切换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结合线程的状态转换图思考线程的这些操作</a:t>
            </a:r>
            <a:endParaRPr lang="zh-CN" altLang="zh-CN" sz="2000" dirty="0">
              <a:solidFill>
                <a:srgbClr val="0016E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线程状态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ThreadStatus</a:t>
            </a:r>
            <a:r>
              <a:rPr lang="en-US" altLang="zh-CN" sz="2000" dirty="0"/>
              <a:t> { JUST_CREATED, RUNNING, READY, BLOCKED </a:t>
            </a:r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参见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threads/</a:t>
            </a:r>
            <a:r>
              <a:rPr lang="en-US" altLang="zh-CN" sz="2000" dirty="0" err="1" smtClean="0"/>
              <a:t>thread.h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阅读</a:t>
            </a:r>
            <a:r>
              <a:rPr lang="en-US" altLang="zh-CN" sz="2000" dirty="0">
                <a:solidFill>
                  <a:srgbClr val="006600"/>
                </a:solidFill>
              </a:rPr>
              <a:t>../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threads/thread.cc</a:t>
            </a:r>
            <a:r>
              <a:rPr lang="zh-CN" altLang="en-US" sz="2000" dirty="0" smtClean="0">
                <a:solidFill>
                  <a:srgbClr val="006600"/>
                </a:solidFill>
              </a:rPr>
              <a:t>中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Thread::Thread(..)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>
                <a:solidFill>
                  <a:srgbClr val="006600"/>
                </a:solidFill>
              </a:rPr>
              <a:t>Thread</a:t>
            </a:r>
            <a:r>
              <a:rPr lang="en-US" altLang="zh-CN" sz="2000" dirty="0" smtClean="0">
                <a:solidFill>
                  <a:srgbClr val="006600"/>
                </a:solidFill>
              </a:rPr>
              <a:t>::</a:t>
            </a:r>
            <a:r>
              <a:rPr lang="en-US" altLang="zh-CN" sz="2000" dirty="0">
                <a:solidFill>
                  <a:srgbClr val="006600"/>
                </a:solidFill>
              </a:rPr>
              <a:t>Fork</a:t>
            </a:r>
            <a:r>
              <a:rPr lang="en-US" altLang="zh-CN" sz="2000" dirty="0" smtClean="0">
                <a:solidFill>
                  <a:srgbClr val="006600"/>
                </a:solidFill>
              </a:rPr>
              <a:t>(..)</a:t>
            </a:r>
            <a:r>
              <a:rPr lang="zh-CN" altLang="en-US" sz="2000" dirty="0" smtClean="0">
                <a:solidFill>
                  <a:srgbClr val="006600"/>
                </a:solidFill>
              </a:rPr>
              <a:t>，结合教材中的进程状态图，理解状态</a:t>
            </a:r>
            <a:r>
              <a:rPr lang="en-US" altLang="zh-CN" sz="2000" dirty="0" smtClean="0">
                <a:solidFill>
                  <a:srgbClr val="006600"/>
                </a:solidFill>
              </a:rPr>
              <a:t>JUST_CREATED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 smtClean="0">
                <a:solidFill>
                  <a:srgbClr val="006600"/>
                </a:solidFill>
              </a:rPr>
              <a:t>READY</a:t>
            </a:r>
            <a:r>
              <a:rPr lang="zh-CN" altLang="en-US" sz="2000" dirty="0" smtClean="0">
                <a:solidFill>
                  <a:srgbClr val="006600"/>
                </a:solidFill>
              </a:rPr>
              <a:t>的区别；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685800" lvl="2" indent="0">
              <a:buNone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主</a:t>
            </a:r>
            <a:r>
              <a:rPr lang="zh-CN" altLang="en-US" sz="1800" dirty="0">
                <a:solidFill>
                  <a:srgbClr val="0016E2"/>
                </a:solidFill>
              </a:rPr>
              <a:t>线程</a:t>
            </a:r>
            <a:r>
              <a:rPr lang="en-US" altLang="zh-CN" sz="1800" dirty="0">
                <a:solidFill>
                  <a:srgbClr val="0016E2"/>
                </a:solidFill>
              </a:rPr>
              <a:t>main</a:t>
            </a:r>
            <a:r>
              <a:rPr lang="zh-CN" altLang="en-US" sz="1800" dirty="0">
                <a:solidFill>
                  <a:srgbClr val="0016E2"/>
                </a:solidFill>
              </a:rPr>
              <a:t>（参见</a:t>
            </a:r>
            <a:r>
              <a:rPr lang="en-US" altLang="zh-CN" sz="1800" dirty="0">
                <a:solidFill>
                  <a:srgbClr val="0016E2"/>
                </a:solidFill>
              </a:rPr>
              <a:t>../threads/system.cc</a:t>
            </a:r>
            <a:r>
              <a:rPr lang="zh-CN" altLang="en-US" sz="1800" dirty="0">
                <a:solidFill>
                  <a:srgbClr val="0016E2"/>
                </a:solidFill>
              </a:rPr>
              <a:t>中</a:t>
            </a:r>
            <a:r>
              <a:rPr lang="en-US" altLang="zh-CN" sz="1800" dirty="0">
                <a:solidFill>
                  <a:srgbClr val="0016E2"/>
                </a:solidFill>
              </a:rPr>
              <a:t>Initialize(…)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系统初始化内核时，建立了</a:t>
            </a:r>
            <a:r>
              <a:rPr lang="en-US" altLang="zh-CN" sz="1600" dirty="0"/>
              <a:t>Nachos</a:t>
            </a:r>
            <a:r>
              <a:rPr lang="zh-CN" altLang="en-US" sz="1600" dirty="0"/>
              <a:t>的第一个线程，即主线程</a:t>
            </a:r>
            <a:r>
              <a:rPr lang="en-US" altLang="zh-CN" sz="1600" dirty="0" smtClean="0"/>
              <a:t>main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将主线程作为当前正在运行的线程（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 = new Thread("main")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在</a:t>
            </a:r>
            <a:r>
              <a:rPr lang="en-US" altLang="zh-CN" sz="1600" dirty="0"/>
              <a:t>Nachos</a:t>
            </a:r>
            <a:r>
              <a:rPr lang="zh-CN" altLang="en-US" sz="1600" dirty="0"/>
              <a:t>运行期间，主线程不会终止；只有当</a:t>
            </a:r>
            <a:r>
              <a:rPr lang="en-US" altLang="zh-CN" sz="1600" dirty="0"/>
              <a:t>Nachos</a:t>
            </a:r>
            <a:r>
              <a:rPr lang="zh-CN" altLang="en-US" sz="1600" dirty="0"/>
              <a:t>退出时才终止主线程；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zh-CN" sz="1600" dirty="0"/>
              <a:t>因为一旦终止</a:t>
            </a:r>
            <a:r>
              <a:rPr lang="zh-CN" altLang="en-US" sz="1600" dirty="0"/>
              <a:t>了</a:t>
            </a:r>
            <a:r>
              <a:rPr lang="zh-CN" altLang="zh-CN" sz="1600" dirty="0"/>
              <a:t>主线程，</a:t>
            </a:r>
            <a:r>
              <a:rPr lang="zh-CN" altLang="en-US" sz="1600" dirty="0"/>
              <a:t>当</a:t>
            </a:r>
            <a:r>
              <a:rPr lang="en-US" altLang="zh-CN" sz="1600" dirty="0"/>
              <a:t>Nachos</a:t>
            </a:r>
            <a:r>
              <a:rPr lang="zh-CN" altLang="zh-CN" sz="1600" dirty="0"/>
              <a:t>中无就绪线程</a:t>
            </a:r>
            <a:r>
              <a:rPr lang="zh-CN" altLang="en-US" sz="1600" dirty="0"/>
              <a:t>可调度时</a:t>
            </a:r>
            <a:r>
              <a:rPr lang="zh-CN" altLang="zh-CN" sz="1600" dirty="0"/>
              <a:t>，</a:t>
            </a:r>
            <a:r>
              <a:rPr lang="en-US" altLang="zh-CN" sz="1600" dirty="0"/>
              <a:t>Nachos</a:t>
            </a:r>
            <a:r>
              <a:rPr lang="zh-CN" altLang="en-US" sz="1600" dirty="0"/>
              <a:t>会调用</a:t>
            </a:r>
            <a:r>
              <a:rPr lang="en-US" altLang="zh-CN" sz="1600" dirty="0" err="1"/>
              <a:t>Interrupt:Idle</a:t>
            </a:r>
            <a:r>
              <a:rPr lang="en-US" altLang="zh-CN" sz="1600" dirty="0"/>
              <a:t>()</a:t>
            </a:r>
            <a:r>
              <a:rPr lang="zh-CN" altLang="zh-CN" sz="1600" dirty="0"/>
              <a:t>，处理完所有中断后，退出</a:t>
            </a:r>
            <a:r>
              <a:rPr lang="en-US" altLang="zh-CN" sz="1600" dirty="0"/>
              <a:t>Nachos</a:t>
            </a:r>
            <a:r>
              <a:rPr lang="zh-CN" altLang="en-US" sz="1600" dirty="0"/>
              <a:t>；主线程中后续的代码将不会被</a:t>
            </a:r>
            <a:r>
              <a:rPr lang="zh-CN" altLang="en-US" sz="1600" dirty="0" smtClean="0"/>
              <a:t>执行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Idle</a:t>
            </a:r>
            <a:r>
              <a:rPr lang="zh-CN" altLang="en-US" sz="1800" dirty="0">
                <a:solidFill>
                  <a:srgbClr val="0016E2"/>
                </a:solidFill>
              </a:rPr>
              <a:t>（线程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理论上应该在初始化系统内核时创建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线程；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当就绪队列为空时，调度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线程执行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Nachos</a:t>
            </a:r>
            <a:r>
              <a:rPr lang="zh-CN" altLang="en-US" sz="1600" dirty="0"/>
              <a:t>没有显式地创建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线程，但</a:t>
            </a:r>
            <a:r>
              <a:rPr lang="en-US" altLang="zh-CN" sz="1600" dirty="0"/>
              <a:t>CPU</a:t>
            </a:r>
            <a:r>
              <a:rPr lang="zh-CN" altLang="en-US" sz="1600" dirty="0"/>
              <a:t>空闲时执行</a:t>
            </a:r>
            <a:r>
              <a:rPr lang="en-US" altLang="zh-CN" sz="1600" dirty="0" err="1"/>
              <a:t>Interrpt</a:t>
            </a:r>
            <a:r>
              <a:rPr lang="en-US" altLang="zh-CN" sz="1600" dirty="0"/>
              <a:t>::Idle</a:t>
            </a:r>
            <a:r>
              <a:rPr lang="en-US" altLang="zh-CN" sz="1600" dirty="0" smtClean="0"/>
              <a:t>()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一般线程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 *thread = new Thread("forked thread");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thread-&gt;Fork(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, 1);    // </a:t>
            </a:r>
            <a:r>
              <a:rPr lang="zh-CN" altLang="en-US" sz="1600" dirty="0"/>
              <a:t>线程执行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(1)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线程执行体形如 ：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which) </a:t>
            </a:r>
            <a:r>
              <a:rPr lang="en-US" altLang="zh-CN" sz="1600" dirty="0" smtClean="0"/>
              <a:t>{…}</a:t>
            </a:r>
            <a:endParaRPr lang="en-US" altLang="zh-CN" sz="160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参见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../threads/threadtest.cc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Thread::Fork()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及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threadtest.cc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Thread</a:t>
            </a:r>
            <a:r>
              <a:rPr lang="en-US" altLang="zh-CN" sz="1800" dirty="0">
                <a:solidFill>
                  <a:srgbClr val="0016E2"/>
                </a:solidFill>
              </a:rPr>
              <a:t>::Fork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为线程分配栈空间，设置线程入口地址、运行参数、执行体结束后如何终止等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将状态从</a:t>
            </a:r>
            <a:r>
              <a:rPr lang="en-US" altLang="zh-CN" sz="1600" dirty="0"/>
              <a:t>JUST_CREATED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/>
              <a:t> READY</a:t>
            </a:r>
            <a:r>
              <a:rPr lang="zh-CN" altLang="en-US" sz="1600" dirty="0"/>
              <a:t>，进入就绪队列，等待</a:t>
            </a:r>
            <a:r>
              <a:rPr lang="zh-CN" altLang="en-US" sz="1600" dirty="0" smtClean="0"/>
              <a:t>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考察</a:t>
            </a:r>
            <a:r>
              <a:rPr lang="en-US" altLang="zh-CN" sz="2000" dirty="0" smtClean="0"/>
              <a:t>Thread</a:t>
            </a:r>
            <a:r>
              <a:rPr lang="zh-CN" altLang="en-US" sz="2000" dirty="0" smtClean="0"/>
              <a:t>的构造函数</a:t>
            </a: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::Thread(char*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status = </a:t>
            </a:r>
            <a:r>
              <a:rPr lang="en-US" altLang="zh-CN" sz="1800" b="1" dirty="0">
                <a:solidFill>
                  <a:srgbClr val="0016E2"/>
                </a:solidFill>
              </a:rPr>
              <a:t>JUST_CREATED</a:t>
            </a:r>
            <a:r>
              <a:rPr lang="en-US" altLang="zh-CN" sz="1800" dirty="0" smtClean="0"/>
              <a:t>;    </a:t>
            </a:r>
            <a:r>
              <a:rPr lang="en-US" altLang="zh-CN" sz="1800" dirty="0" smtClean="0">
                <a:solidFill>
                  <a:srgbClr val="0016E2"/>
                </a:solidFill>
              </a:rPr>
              <a:t>//NEW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space = NULL;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作用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：根据此时线程的栈状态，思考教材中介绍的线程状态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zh-CN" altLang="en-US" sz="2000" dirty="0" smtClean="0"/>
              <a:t>的含义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：根据条件编译中的编译条件，猜测成员变量</a:t>
            </a:r>
            <a:r>
              <a:rPr lang="en-US" altLang="zh-CN" sz="2000" dirty="0" smtClean="0">
                <a:solidFill>
                  <a:srgbClr val="C00000"/>
                </a:solidFill>
              </a:rPr>
              <a:t>space</a:t>
            </a:r>
            <a:r>
              <a:rPr lang="zh-CN" altLang="en-US" sz="2000" dirty="0" smtClean="0"/>
              <a:t>的作用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考察</a:t>
            </a:r>
            <a:r>
              <a:rPr lang="en-US" altLang="zh-CN" sz="2000" dirty="0" smtClean="0"/>
              <a:t>Thread::Fork()</a:t>
            </a:r>
            <a:endParaRPr lang="en-US" altLang="zh-CN" sz="2200" dirty="0" smtClean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Thread::Fork(</a:t>
            </a:r>
            <a:r>
              <a:rPr lang="en-US" altLang="zh-CN" sz="1600" dirty="0" err="1"/>
              <a:t>VoidFunctionPtr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DEBUG</a:t>
            </a:r>
            <a:r>
              <a:rPr lang="en-US" altLang="zh-CN" sz="1600" dirty="0"/>
              <a:t>('t', "Forking thread \"%s\" with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= 0x%x,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= %d\n",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 </a:t>
            </a:r>
            <a:r>
              <a:rPr lang="en-US" altLang="zh-CN" sz="1600" dirty="0" smtClean="0"/>
              <a:t>                 </a:t>
            </a:r>
            <a:r>
              <a:rPr lang="en-US" altLang="zh-CN" sz="1600" dirty="0"/>
              <a:t>name,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</a:t>
            </a:r>
            <a:r>
              <a:rPr lang="en-US" altLang="zh-CN" sz="1600" b="1" dirty="0" err="1">
                <a:solidFill>
                  <a:srgbClr val="0016E2"/>
                </a:solidFill>
              </a:rPr>
              <a:t>StackAllocate</a:t>
            </a:r>
            <a:r>
              <a:rPr lang="en-US" altLang="zh-CN" sz="1600" b="1" dirty="0">
                <a:solidFill>
                  <a:srgbClr val="0016E2"/>
                </a:solidFill>
              </a:rPr>
              <a:t>(</a:t>
            </a:r>
            <a:r>
              <a:rPr lang="en-US" altLang="zh-CN" sz="1600" b="1" dirty="0" err="1">
                <a:solidFill>
                  <a:srgbClr val="0016E2"/>
                </a:solidFill>
              </a:rPr>
              <a:t>func</a:t>
            </a:r>
            <a:r>
              <a:rPr lang="en-US" altLang="zh-CN" sz="1600" b="1" dirty="0">
                <a:solidFill>
                  <a:srgbClr val="0016E2"/>
                </a:solidFill>
              </a:rPr>
              <a:t>, </a:t>
            </a:r>
            <a:r>
              <a:rPr lang="en-US" altLang="zh-CN" sz="1600" b="1" dirty="0" err="1">
                <a:solidFill>
                  <a:srgbClr val="0016E2"/>
                </a:solidFill>
              </a:rPr>
              <a:t>arg</a:t>
            </a:r>
            <a:r>
              <a:rPr lang="en-US" altLang="zh-CN" sz="1600" b="1" dirty="0" smtClean="0">
                <a:solidFill>
                  <a:srgbClr val="0016E2"/>
                </a:solidFill>
              </a:rPr>
              <a:t>);</a:t>
            </a:r>
            <a:r>
              <a:rPr lang="en-US" altLang="zh-CN" sz="1600" b="1" dirty="0">
                <a:solidFill>
                  <a:srgbClr val="0016E2"/>
                </a:solidFill>
              </a:rPr>
              <a:t> </a:t>
            </a:r>
            <a:r>
              <a:rPr lang="en-US" altLang="zh-CN" sz="1600" dirty="0" smtClean="0"/>
              <a:t>     //</a:t>
            </a:r>
            <a:r>
              <a:rPr lang="zh-CN" altLang="en-US" sz="1600" dirty="0" smtClean="0"/>
              <a:t>分配栈，初始化线程入口、参数等（见下页）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r>
              <a:rPr lang="en-US" altLang="zh-CN" sz="1600" dirty="0"/>
              <a:t>	// </a:t>
            </a:r>
            <a:r>
              <a:rPr lang="en-US" altLang="zh-CN" sz="1600" dirty="0" err="1"/>
              <a:t>ReadyToRun</a:t>
            </a:r>
            <a:r>
              <a:rPr lang="en-US" altLang="zh-CN" sz="1600" dirty="0"/>
              <a:t> assumes that interrupts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			 </a:t>
            </a:r>
            <a:r>
              <a:rPr lang="en-US" altLang="zh-CN" sz="1600" dirty="0" smtClean="0"/>
              <a:t>                       // </a:t>
            </a:r>
            <a:r>
              <a:rPr lang="en-US" altLang="zh-CN" sz="1600" dirty="0"/>
              <a:t>are disabled!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    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16E2"/>
                </a:solidFill>
              </a:rPr>
              <a:t>scheduler-&gt;</a:t>
            </a:r>
            <a:r>
              <a:rPr lang="en-US" altLang="zh-CN" sz="2000" dirty="0" err="1">
                <a:solidFill>
                  <a:srgbClr val="0016E2"/>
                </a:solidFill>
              </a:rPr>
              <a:t>ReadyToRun</a:t>
            </a:r>
            <a:r>
              <a:rPr lang="en-US" altLang="zh-CN" sz="2000" dirty="0">
                <a:solidFill>
                  <a:srgbClr val="0016E2"/>
                </a:solidFill>
              </a:rPr>
              <a:t>(this)</a:t>
            </a:r>
            <a:r>
              <a:rPr lang="zh-CN" altLang="en-US" sz="2000" dirty="0"/>
              <a:t>理解线程的状态</a:t>
            </a:r>
            <a:r>
              <a:rPr lang="zh-CN" altLang="en-US" sz="2000" dirty="0" smtClean="0"/>
              <a:t>转换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理解教材中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en-US" altLang="zh-CN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solidFill>
                  <a:srgbClr val="C00000"/>
                </a:solidFill>
              </a:rPr>
              <a:t>READY</a:t>
            </a:r>
            <a:r>
              <a:rPr lang="zh-CN" altLang="en-US" sz="2000" dirty="0" smtClean="0"/>
              <a:t>状态转换的含义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考察</a:t>
            </a:r>
            <a:r>
              <a:rPr lang="en-US" altLang="zh-CN" sz="2000" dirty="0"/>
              <a:t>Thread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StackAllocate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/>
              <a:t>Thread::</a:t>
            </a:r>
            <a:r>
              <a:rPr lang="en-US" altLang="zh-CN" sz="1800" dirty="0" err="1"/>
              <a:t>StackAllocate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VoidFunctionPtr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, 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*) </a:t>
            </a:r>
            <a:r>
              <a:rPr lang="en-US" altLang="zh-CN" sz="1800" dirty="0" err="1"/>
              <a:t>AllocBoundedArray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ThreadRoot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StartupPCState</a:t>
            </a:r>
            <a:r>
              <a:rPr lang="en-US" altLang="zh-CN" sz="1800" dirty="0"/>
              <a:t>] = 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InterruptEnable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func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InitialArgState</a:t>
            </a:r>
            <a:r>
              <a:rPr lang="en-US" altLang="zh-CN" sz="1800" dirty="0"/>
              <a:t>] =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WhenDonePCState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ThreadFinish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注意给线程分配栈空间后，为线程运行初始化的参数；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当一个新建线程被调度执行，从哪里开始执行？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当一个线程执行完执行体后，执行什么操作？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当一个线程创建后，何时会被调度执行？（考虑何时引起线程调度）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</a:t>
            </a:r>
            <a:r>
              <a:rPr lang="zh-CN" altLang="zh-CN" dirty="0" smtClean="0"/>
              <a:t>就绪</a:t>
            </a:r>
            <a:r>
              <a:rPr lang="zh-CN" altLang="en-US" dirty="0" smtClean="0"/>
              <a:t>（线程唤醒）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将线程的状态设为就绪，线程进入就绪队列等待调度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void Scheduler::</a:t>
            </a:r>
            <a:r>
              <a:rPr lang="en-US" altLang="zh-CN" sz="1800" dirty="0" err="1"/>
              <a:t>ReadyToRun</a:t>
            </a:r>
            <a:r>
              <a:rPr lang="en-US" altLang="zh-CN" sz="1800" dirty="0"/>
              <a:t> (Thread *thread)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"Putting thread %s on ready list.\n", thread-&gt;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thread-&gt;</a:t>
            </a:r>
            <a:r>
              <a:rPr lang="en-US" altLang="zh-CN" sz="1800" b="1" dirty="0" err="1"/>
              <a:t>setStatus</a:t>
            </a:r>
            <a:r>
              <a:rPr lang="en-US" altLang="zh-CN" sz="1800" b="1" dirty="0"/>
              <a:t>(READY);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readyList</a:t>
            </a:r>
            <a:r>
              <a:rPr lang="en-US" altLang="zh-CN" sz="1800" b="1" dirty="0"/>
              <a:t>-&gt;Append((void *)thread</a:t>
            </a:r>
            <a:r>
              <a:rPr lang="en-US" altLang="zh-CN" sz="1800" b="1" dirty="0" smtClean="0"/>
              <a:t>);   //</a:t>
            </a:r>
            <a:r>
              <a:rPr lang="en-US" altLang="zh-CN" sz="1800" b="1" dirty="0"/>
              <a:t> </a:t>
            </a:r>
            <a:r>
              <a:rPr lang="en-US" altLang="zh-CN" sz="1800" b="1" dirty="0" err="1" smtClean="0"/>
              <a:t>readyList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就绪队列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List</a:t>
            </a:r>
            <a:r>
              <a:rPr lang="en-US" altLang="zh-CN" sz="1800" dirty="0"/>
              <a:t>::Append(void *item) </a:t>
            </a:r>
            <a:r>
              <a:rPr lang="en-US" altLang="zh-CN" sz="1800" dirty="0" smtClean="0"/>
              <a:t>  // </a:t>
            </a:r>
            <a:r>
              <a:rPr lang="en-US" altLang="zh-CN" sz="1800" dirty="0"/>
              <a:t>Append an "item" to the end of the list.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讨论根据上述代码，</a:t>
            </a:r>
            <a:r>
              <a:rPr lang="zh-CN" altLang="en-US" sz="2000" dirty="0" smtClean="0"/>
              <a:t>猜测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可能采用什么线程调度</a:t>
            </a:r>
            <a:r>
              <a:rPr lang="zh-CN" altLang="en-US" sz="2000" dirty="0"/>
              <a:t>算法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何时调用该函数？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Thread::Fork()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自己添加的函数中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90824"/>
            <a:ext cx="8173483" cy="52659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宋体" panose="02010600030101010101" pitchFamily="2" charset="-122"/>
              </a:rPr>
              <a:t>将</a:t>
            </a:r>
            <a:r>
              <a:rPr lang="zh-CN" altLang="zh-CN" sz="2000" dirty="0" smtClean="0">
                <a:sym typeface="宋体" panose="02010600030101010101" pitchFamily="2" charset="-122"/>
              </a:rPr>
              <a:t>线程</a:t>
            </a:r>
            <a:r>
              <a:rPr lang="zh-CN" altLang="en-US" sz="2000" dirty="0" smtClean="0">
                <a:sym typeface="宋体" panose="02010600030101010101" pitchFamily="2" charset="-122"/>
              </a:rPr>
              <a:t>设置为</a:t>
            </a:r>
            <a:r>
              <a:rPr lang="zh-CN" altLang="zh-CN" sz="2000" dirty="0" smtClean="0">
                <a:sym typeface="宋体" panose="02010600030101010101" pitchFamily="2" charset="-122"/>
              </a:rPr>
              <a:t>睡眠</a:t>
            </a:r>
            <a:r>
              <a:rPr lang="zh-CN" altLang="zh-CN" sz="2000" dirty="0">
                <a:sym typeface="宋体" panose="02010600030101010101" pitchFamily="2" charset="-122"/>
              </a:rPr>
              <a:t>（等待、阻塞</a:t>
            </a:r>
            <a:r>
              <a:rPr lang="zh-CN" altLang="zh-CN" sz="2000" dirty="0" smtClean="0">
                <a:sym typeface="宋体" panose="02010600030101010101" pitchFamily="2" charset="-122"/>
              </a:rPr>
              <a:t>）</a:t>
            </a:r>
            <a:r>
              <a:rPr lang="zh-CN" altLang="en-US" sz="2000" dirty="0" smtClean="0">
                <a:sym typeface="宋体" panose="02010600030101010101" pitchFamily="2" charset="-122"/>
              </a:rPr>
              <a:t>状态</a:t>
            </a:r>
            <a:endParaRPr lang="en-US" altLang="zh-CN" sz="2000" dirty="0"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en-US" altLang="zh-CN" sz="1800" dirty="0"/>
              <a:t>void Thread::Sleep()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ASSERT(this ==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ASSERT(interrupt-&gt;</a:t>
            </a:r>
            <a:r>
              <a:rPr lang="en-US" altLang="zh-CN" sz="1800" dirty="0" err="1"/>
              <a:t>getLevel</a:t>
            </a:r>
            <a:r>
              <a:rPr lang="en-US" altLang="zh-CN" sz="1800" dirty="0"/>
              <a:t>() == </a:t>
            </a:r>
            <a:r>
              <a:rPr lang="en-US" altLang="zh-CN" sz="1800" dirty="0" err="1"/>
              <a:t>IntOff</a:t>
            </a:r>
            <a:r>
              <a:rPr lang="en-US" altLang="zh-CN" sz="1800" dirty="0" smtClean="0"/>
              <a:t>);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"Sleeping thread \"%s\"\n", 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status = BLOCKED;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while ((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 = scheduler-&gt;</a:t>
            </a:r>
            <a:r>
              <a:rPr lang="en-US" altLang="zh-CN" sz="1800" b="1" dirty="0" err="1"/>
              <a:t>FindNextToRun</a:t>
            </a:r>
            <a:r>
              <a:rPr lang="en-US" altLang="zh-CN" sz="1800" b="1" dirty="0"/>
              <a:t>()) == NULL</a:t>
            </a:r>
            <a:r>
              <a:rPr lang="en-US" altLang="zh-CN" sz="1800" b="1" dirty="0" smtClean="0"/>
              <a:t>) 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>
                <a:solidFill>
                  <a:srgbClr val="006600"/>
                </a:solidFill>
              </a:rPr>
              <a:t>如果就绪队列为空，执行</a:t>
            </a:r>
            <a:r>
              <a:rPr lang="en-US" altLang="zh-CN" sz="1800" dirty="0">
                <a:solidFill>
                  <a:srgbClr val="006600"/>
                </a:solidFill>
              </a:rPr>
              <a:t>interrupt-&gt;Idle</a:t>
            </a:r>
            <a:r>
              <a:rPr lang="en-US" altLang="zh-CN" sz="1800" dirty="0" smtClean="0">
                <a:solidFill>
                  <a:srgbClr val="006600"/>
                </a:solidFill>
              </a:rPr>
              <a:t>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处理到期的中断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直到就绪队列不空，调度新加入就绪队列的线程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如果就绪队列一直为空，</a:t>
            </a:r>
            <a:r>
              <a:rPr lang="en-US" altLang="zh-CN" sz="1800" dirty="0" smtClean="0">
                <a:solidFill>
                  <a:srgbClr val="006600"/>
                </a:solidFill>
              </a:rPr>
              <a:t>Idle()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处理完所有中断，</a:t>
            </a:r>
            <a:r>
              <a:rPr lang="en-US" altLang="zh-CN" sz="1800" dirty="0" smtClean="0">
                <a:solidFill>
                  <a:srgbClr val="006600"/>
                </a:solidFill>
              </a:rPr>
              <a:t>Nachos</a:t>
            </a:r>
            <a:r>
              <a:rPr lang="zh-CN" altLang="en-US" sz="1800" dirty="0" smtClean="0">
                <a:solidFill>
                  <a:srgbClr val="006600"/>
                </a:solidFill>
              </a:rPr>
              <a:t>退出；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b="1" dirty="0"/>
              <a:t>	  </a:t>
            </a:r>
            <a:r>
              <a:rPr lang="en-US" altLang="zh-CN" sz="1800" b="1" dirty="0" smtClean="0"/>
              <a:t>       </a:t>
            </a:r>
            <a:r>
              <a:rPr lang="en-US" altLang="zh-CN" sz="1800" b="1" dirty="0"/>
              <a:t>interrupt-&gt;Idle();	// no one to run, wait for an </a:t>
            </a:r>
            <a:r>
              <a:rPr lang="en-US" altLang="zh-CN" sz="1800" b="1" dirty="0" smtClean="0"/>
              <a:t>interrupt        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scheduler-&gt;Run(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); </a:t>
            </a:r>
            <a:r>
              <a:rPr lang="en-US" altLang="zh-CN" sz="1800" b="1" dirty="0" smtClean="0"/>
              <a:t>  // </a:t>
            </a:r>
            <a:r>
              <a:rPr lang="en-US" altLang="zh-CN" sz="1800" b="1" dirty="0"/>
              <a:t>returns when we've been </a:t>
            </a:r>
            <a:r>
              <a:rPr lang="en-US" altLang="zh-CN" sz="1800" b="1" dirty="0" smtClean="0"/>
              <a:t>signaled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Operating System </a:t>
            </a:r>
            <a:r>
              <a:rPr lang="en-US" altLang="zh-CN" dirty="0" smtClean="0"/>
              <a:t>Curriculum </a:t>
            </a:r>
            <a:r>
              <a:rPr lang="en-US" altLang="zh-CN" dirty="0"/>
              <a:t>D</a:t>
            </a:r>
            <a:r>
              <a:rPr lang="en-US" altLang="zh-CN" dirty="0" smtClean="0"/>
              <a:t>esign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50"/>
            <a:ext cx="8080375" cy="10378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What I hear I forget, what I see I remember, what I do I understand</a:t>
            </a:r>
            <a:r>
              <a:rPr lang="en-US" altLang="zh-CN" sz="2800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None/>
            </a:pPr>
            <a:br>
              <a:rPr lang="en-US" altLang="zh-CN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  <p:sp>
        <p:nvSpPr>
          <p:cNvPr id="4" name="AutoShape 7" descr="纸莎草纸"/>
          <p:cNvSpPr>
            <a:spLocks noChangeArrowheads="1"/>
          </p:cNvSpPr>
          <p:nvPr/>
        </p:nvSpPr>
        <p:spPr bwMode="auto">
          <a:xfrm>
            <a:off x="827087" y="2833649"/>
            <a:ext cx="7632700" cy="2376488"/>
          </a:xfrm>
          <a:prstGeom prst="flowChartAlternateProcess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tIns="154800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不闻不若闻之，闻之不若见之，见之不若知之，知之不若行之</a:t>
            </a:r>
            <a:r>
              <a:rPr lang="en-US" altLang="zh-CN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学至于行之而止矣。</a:t>
            </a:r>
            <a:endParaRPr lang="zh-CN" altLang="en-US" sz="28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					      </a:t>
            </a:r>
            <a:r>
              <a:rPr lang="en-US" altLang="zh-CN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荀子</a:t>
            </a:r>
            <a:endParaRPr lang="zh-CN" altLang="en-US" sz="24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3250" y="5009183"/>
            <a:ext cx="8080375" cy="103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br>
              <a:rPr lang="en-US" altLang="zh-CN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71467"/>
            <a:ext cx="8173483" cy="515306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 interrupt-&gt;Idle()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处理完所有到期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中断，返回；如果中断请求队列为空，即所有中断都处理结束，调用停机指令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，退出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注</a:t>
            </a:r>
            <a:r>
              <a:rPr lang="en-US" altLang="zh-CN" sz="2000" dirty="0" smtClean="0">
                <a:solidFill>
                  <a:srgbClr val="0016E2"/>
                </a:solidFill>
              </a:rPr>
              <a:t>2</a:t>
            </a:r>
            <a:r>
              <a:rPr lang="zh-CN" altLang="en-US" sz="2000" dirty="0" smtClean="0">
                <a:solidFill>
                  <a:srgbClr val="0016E2"/>
                </a:solidFill>
              </a:rPr>
              <a:t>：目前，</a:t>
            </a:r>
            <a:r>
              <a:rPr lang="en-US" altLang="zh-CN" sz="20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2000" dirty="0" smtClean="0">
                <a:solidFill>
                  <a:srgbClr val="0016E2"/>
                </a:solidFill>
              </a:rPr>
              <a:t>、</a:t>
            </a:r>
            <a:r>
              <a:rPr lang="en-US" altLang="zh-CN" sz="2000" dirty="0" smtClean="0">
                <a:solidFill>
                  <a:srgbClr val="0016E2"/>
                </a:solidFill>
              </a:rPr>
              <a:t>P()</a:t>
            </a:r>
            <a:r>
              <a:rPr lang="zh-CN" altLang="en-US" sz="2000" dirty="0" smtClean="0">
                <a:solidFill>
                  <a:srgbClr val="0016E2"/>
                </a:solidFill>
              </a:rPr>
              <a:t>调用</a:t>
            </a:r>
            <a:r>
              <a:rPr lang="en-US" altLang="zh-CN" sz="2000" dirty="0" smtClean="0">
                <a:solidFill>
                  <a:srgbClr val="0016E2"/>
                </a:solidFill>
              </a:rPr>
              <a:t>Sleep()</a:t>
            </a:r>
            <a:r>
              <a:rPr lang="zh-CN" altLang="en-US" sz="2000" dirty="0" smtClean="0">
                <a:solidFill>
                  <a:srgbClr val="0016E2"/>
                </a:solidFill>
              </a:rPr>
              <a:t>；</a:t>
            </a:r>
            <a:endParaRPr lang="en-US" altLang="zh-CN" sz="2000" dirty="0" smtClean="0">
              <a:solidFill>
                <a:srgbClr val="0016E2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P()</a:t>
            </a:r>
            <a:r>
              <a:rPr lang="zh-CN" altLang="en-US" sz="1800" dirty="0" smtClean="0">
                <a:solidFill>
                  <a:srgbClr val="01080B"/>
                </a:solidFill>
              </a:rPr>
              <a:t>中线程进入等待队列，然后睡眠；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Finish</a:t>
            </a:r>
            <a:r>
              <a:rPr lang="en-US" altLang="zh-CN" sz="1800" dirty="0">
                <a:solidFill>
                  <a:srgbClr val="01080B"/>
                </a:solidFill>
              </a:rPr>
              <a:t>()</a:t>
            </a:r>
            <a:r>
              <a:rPr lang="zh-CN" altLang="en-US" sz="1800" dirty="0">
                <a:solidFill>
                  <a:srgbClr val="01080B"/>
                </a:solidFill>
              </a:rPr>
              <a:t>中将要终止的线程保存到</a:t>
            </a:r>
            <a:r>
              <a:rPr lang="en-US" altLang="zh-CN" sz="1800" dirty="0" err="1">
                <a:solidFill>
                  <a:srgbClr val="01080B"/>
                </a:solidFill>
              </a:rPr>
              <a:t>threadToBeDestroyed</a:t>
            </a:r>
            <a:r>
              <a:rPr lang="zh-CN" altLang="en-US" sz="1800" dirty="0">
                <a:solidFill>
                  <a:srgbClr val="01080B"/>
                </a:solidFill>
              </a:rPr>
              <a:t>中等待撤销，然后睡眠</a:t>
            </a: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：如果就绪队列为空，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做了什么工作；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：如果就绪队列不空，</a:t>
            </a:r>
            <a:r>
              <a:rPr lang="en-US" altLang="zh-CN" sz="2000" dirty="0" smtClean="0"/>
              <a:t>Thread</a:t>
            </a:r>
            <a:r>
              <a:rPr lang="en-US" altLang="zh-CN" sz="2000" dirty="0"/>
              <a:t>::Sleep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引起线程调度（抢先？非抢先？）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</a:t>
            </a:r>
            <a:r>
              <a:rPr lang="zh-CN" altLang="zh-CN" dirty="0"/>
              <a:t>释放</a:t>
            </a:r>
            <a:r>
              <a:rPr lang="en-US" altLang="zh-CN" dirty="0"/>
              <a:t>CPU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25742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正在执行的线程释放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，引起线程调度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1600" dirty="0"/>
              <a:t>void Thread::Yield ()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Thread *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DEBUG('t', "Yielding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= scheduler-&gt;</a:t>
            </a:r>
            <a:r>
              <a:rPr lang="en-US" altLang="zh-CN" sz="1600" b="1" dirty="0" err="1"/>
              <a:t>FindNextToRun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!= NULL) {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scheduler-&gt;Run(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}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为空</a:t>
            </a:r>
            <a:r>
              <a:rPr lang="zh-CN" altLang="en-US" sz="1800" dirty="0" smtClean="0"/>
              <a:t>，系统对调用</a:t>
            </a:r>
            <a:r>
              <a:rPr lang="en-US" altLang="zh-CN" sz="1800" dirty="0"/>
              <a:t>Yield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的线程做了什么？状态转换？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不空</a:t>
            </a:r>
            <a:r>
              <a:rPr lang="zh-CN" altLang="en-US" sz="1800" dirty="0" smtClean="0"/>
              <a:t>，系统</a:t>
            </a:r>
            <a:r>
              <a:rPr lang="zh-CN" altLang="en-US" sz="1800" dirty="0"/>
              <a:t>对调用</a:t>
            </a:r>
            <a:r>
              <a:rPr lang="en-US" altLang="zh-CN" sz="1800" dirty="0"/>
              <a:t>Yield ()</a:t>
            </a:r>
            <a:r>
              <a:rPr lang="zh-CN" altLang="en-US" sz="1800" dirty="0"/>
              <a:t>的线程做了什么</a:t>
            </a:r>
            <a:r>
              <a:rPr lang="zh-CN" altLang="en-US" sz="1800" dirty="0" smtClean="0"/>
              <a:t>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理解教材中状态的转换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如果创建了</a:t>
            </a:r>
            <a:r>
              <a:rPr lang="en-US" altLang="zh-CN" sz="1800" dirty="0" smtClean="0">
                <a:solidFill>
                  <a:srgbClr val="0016E2"/>
                </a:solidFill>
              </a:rPr>
              <a:t>Timer</a:t>
            </a:r>
            <a:r>
              <a:rPr lang="zh-CN" altLang="en-US" sz="1800" dirty="0" smtClean="0">
                <a:solidFill>
                  <a:srgbClr val="0016E2"/>
                </a:solidFill>
              </a:rPr>
              <a:t>，其中断处理程序调用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-&gt;Yield()</a:t>
            </a:r>
            <a:r>
              <a:rPr lang="zh-CN" altLang="en-US" sz="1800" dirty="0">
                <a:solidFill>
                  <a:srgbClr val="0016E2"/>
                </a:solidFill>
              </a:rPr>
              <a:t>；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在需要的位置主动调用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Yield();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终止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终止</a:t>
            </a:r>
            <a:r>
              <a:rPr lang="zh-CN" altLang="en-US" sz="2000" dirty="0" smtClean="0"/>
              <a:t>线程的执行，等待撤销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Thread::Finish ()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		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DEBUG('t', "Finishing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 smtClean="0"/>
              <a:t>threadToBeDestroyed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currentThread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b="1" dirty="0"/>
              <a:t>    Sleep();	 </a:t>
            </a:r>
            <a:r>
              <a:rPr lang="en-US" altLang="zh-CN" sz="1600" b="1" dirty="0" smtClean="0"/>
              <a:t>  // </a:t>
            </a:r>
            <a:r>
              <a:rPr lang="en-US" altLang="zh-CN" sz="1600" b="1" dirty="0"/>
              <a:t>invokes SWITCH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dirty="0"/>
              <a:t>    // not reached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猜测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zh-CN" altLang="en-US" sz="1800" dirty="0" smtClean="0"/>
              <a:t>的作用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思考为什么</a:t>
            </a:r>
            <a:r>
              <a:rPr lang="en-US" altLang="zh-CN" sz="1800" dirty="0" smtClean="0"/>
              <a:t>Sleep()</a:t>
            </a:r>
            <a:r>
              <a:rPr lang="zh-CN" altLang="en-US" sz="1800" dirty="0" smtClean="0"/>
              <a:t>之后是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not </a:t>
            </a:r>
            <a:r>
              <a:rPr lang="en-US" altLang="zh-CN" sz="1800" dirty="0" smtClean="0"/>
              <a:t>reached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教材中执行</a:t>
            </a:r>
            <a:r>
              <a:rPr lang="en-US" altLang="zh-CN" sz="1800" dirty="0"/>
              <a:t>Finish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后线程对应的状态是什么？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中呢？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只有主线程显式调用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1800" dirty="0" smtClean="0">
                <a:solidFill>
                  <a:srgbClr val="0016E2"/>
                </a:solidFill>
              </a:rPr>
              <a:t>终止自己，其它利用</a:t>
            </a:r>
            <a:r>
              <a:rPr lang="en-US" altLang="zh-CN" sz="1800" dirty="0" smtClean="0">
                <a:solidFill>
                  <a:srgbClr val="0016E2"/>
                </a:solidFill>
              </a:rPr>
              <a:t>Fork()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创建的线程没有在线程体中显式调用</a:t>
            </a:r>
            <a:r>
              <a:rPr lang="en-US" altLang="zh-CN" sz="1800" dirty="0">
                <a:solidFill>
                  <a:srgbClr val="0016E2"/>
                </a:solidFill>
              </a:rPr>
              <a:t>Finish 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r>
              <a:rPr lang="zh-CN" altLang="en-US" sz="1800" dirty="0" smtClean="0">
                <a:solidFill>
                  <a:srgbClr val="0016E2"/>
                </a:solidFill>
              </a:rPr>
              <a:t>，那么这些线程的执行体执行结束后如何终止退出？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提示：参考</a:t>
            </a:r>
            <a:r>
              <a:rPr lang="en-US" altLang="zh-CN" sz="1600" dirty="0" smtClean="0"/>
              <a:t>Fork()</a:t>
            </a:r>
            <a:r>
              <a:rPr lang="zh-CN" altLang="en-US" sz="1600" dirty="0" smtClean="0"/>
              <a:t>创建一个线程时所做的工作</a:t>
            </a:r>
            <a:endParaRPr lang="zh-CN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撤销</a:t>
            </a:r>
            <a:r>
              <a:rPr lang="zh-CN" altLang="en-US" sz="2000" dirty="0" smtClean="0"/>
              <a:t>一个终止的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，回收为其分配的资源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类的析构函数释放为线程分配的栈资源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::~Thread()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DEBUG('t', "Deleting thread \"%s\"\n", name);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ASSERT(this !=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if (stack != NULL)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		  </a:t>
            </a:r>
            <a:r>
              <a:rPr lang="en-US" altLang="zh-CN" sz="1800" dirty="0" err="1"/>
              <a:t>DeallocBoundedArray</a:t>
            </a:r>
            <a:r>
              <a:rPr lang="en-US" altLang="zh-CN" sz="1800" dirty="0"/>
              <a:t>((char *) stack,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思考：何时、何地可调用该函数？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何时撤销一个终止的</a:t>
            </a:r>
            <a:r>
              <a:rPr lang="zh-CN" altLang="zh-CN" sz="2000" dirty="0" smtClean="0"/>
              <a:t>线程</a:t>
            </a:r>
            <a:endParaRPr lang="en-US" altLang="zh-CN" sz="20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一个线程不在其栈的上下文中运行时，才可以被撤销；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此时线程还在使用栈，无法被释放</a:t>
            </a:r>
            <a:endParaRPr lang="en-US" altLang="zh-CN" sz="16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中不能撤销该线程（释放栈），线程还是其栈的上下文中运行；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只有当发生了上下文切换，切换到其它线程执行，该线程不处于执行态，其栈才可被释放，线程才可被撤销；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中利用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记录正在终止的线程，一旦切换到其它线程的上下文中，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中的线程就可以被撤销；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16E2"/>
                </a:solidFill>
              </a:rPr>
              <a:t>因此，可以在上下文切换之后撤销已终止的线程；</a:t>
            </a:r>
            <a:endParaRPr lang="en-US" altLang="zh-CN" sz="1800" b="1" dirty="0" smtClean="0">
              <a:solidFill>
                <a:srgbClr val="0016E2"/>
              </a:solidFill>
            </a:endParaRPr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参见</a:t>
            </a:r>
            <a:r>
              <a:rPr lang="en-US" altLang="zh-CN" sz="1600" dirty="0"/>
              <a:t>Scheduler::</a:t>
            </a:r>
            <a:r>
              <a:rPr lang="en-US" altLang="zh-CN" sz="1600" dirty="0" smtClean="0"/>
              <a:t>Run()</a:t>
            </a:r>
            <a:r>
              <a:rPr lang="zh-CN" altLang="en-US" sz="1600" dirty="0" smtClean="0"/>
              <a:t>，上下文切换后撤销一个终止的线程</a:t>
            </a:r>
            <a:endParaRPr lang="en-US" altLang="zh-CN" sz="16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理论上，一个</a:t>
            </a:r>
            <a:r>
              <a:rPr lang="zh-CN" altLang="en-US" sz="1800" dirty="0" smtClean="0"/>
              <a:t>线程被撤销之前应该处于</a:t>
            </a:r>
            <a:r>
              <a:rPr lang="en-US" altLang="zh-CN" sz="1800" dirty="0" smtClean="0"/>
              <a:t>Terminated</a:t>
            </a:r>
            <a:r>
              <a:rPr lang="zh-CN" altLang="en-US" sz="1800" dirty="0" smtClean="0"/>
              <a:t>状态，等待</a:t>
            </a:r>
            <a:r>
              <a:rPr lang="zh-CN" altLang="en-US" sz="1800" dirty="0"/>
              <a:t>父线程回收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中</a:t>
            </a:r>
            <a:r>
              <a:rPr lang="en-US" altLang="zh-CN" sz="1600" dirty="0" err="1" smtClean="0"/>
              <a:t>threadToBeDestroyed</a:t>
            </a:r>
            <a:r>
              <a:rPr lang="zh-CN" altLang="en-US" sz="1600" dirty="0" smtClean="0"/>
              <a:t>记录的线程相当于处于</a:t>
            </a:r>
            <a:r>
              <a:rPr lang="en-US" altLang="zh-CN" sz="1600" dirty="0"/>
              <a:t>Terminated</a:t>
            </a:r>
            <a:r>
              <a:rPr lang="zh-CN" altLang="en-US" sz="1600" dirty="0" smtClean="0"/>
              <a:t>状态；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在终止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的上下文切换到其它线程时，</a:t>
            </a:r>
            <a:r>
              <a:rPr lang="zh-CN" altLang="zh-CN" sz="2000" dirty="0" smtClean="0"/>
              <a:t>撤销</a:t>
            </a:r>
            <a:r>
              <a:rPr lang="zh-CN" altLang="en-US" sz="2000" dirty="0" smtClean="0"/>
              <a:t>终止的线程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指派程序</a:t>
            </a: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撤销线程的相关代码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void Scheduler::Run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 smtClean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…..;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SWITCH(</a:t>
            </a:r>
            <a:r>
              <a:rPr lang="en-US" altLang="zh-CN" sz="1800" dirty="0" err="1" smtClean="0"/>
              <a:t>oldThread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    </a:t>
            </a:r>
            <a:r>
              <a:rPr lang="en-US" altLang="zh-CN" sz="1800" b="1" dirty="0"/>
              <a:t>if (</a:t>
            </a:r>
            <a:r>
              <a:rPr lang="en-US" altLang="zh-CN" sz="1800" b="1" dirty="0" err="1"/>
              <a:t>threadToBeDestroyed</a:t>
            </a:r>
            <a:r>
              <a:rPr lang="en-US" altLang="zh-CN" sz="1800" b="1" dirty="0"/>
              <a:t> != NULL) 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{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</a:t>
            </a:r>
            <a:r>
              <a:rPr lang="en-US" altLang="zh-CN" sz="1800" b="1" dirty="0">
                <a:solidFill>
                  <a:srgbClr val="C00000"/>
                </a:solidFill>
              </a:rPr>
              <a:t>delete </a:t>
            </a:r>
            <a:r>
              <a:rPr lang="en-US" altLang="zh-CN" sz="1800" b="1" dirty="0" err="1">
                <a:solidFill>
                  <a:srgbClr val="C00000"/>
                </a:solidFill>
              </a:rPr>
              <a:t>threadToBeDestroyed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 //invoke Thread::~Thread()</a:t>
            </a:r>
            <a:endParaRPr lang="zh-CN" altLang="zh-CN" sz="1800" b="1" dirty="0"/>
          </a:p>
          <a:p>
            <a:pPr marL="685800" lvl="2" indent="0">
              <a:buNone/>
            </a:pPr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threadToBeDestroyed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NULL</a:t>
            </a:r>
            <a:r>
              <a:rPr lang="en-US" altLang="zh-CN" sz="1800" b="1" dirty="0" smtClean="0"/>
              <a:t>; ……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/>
              <a:t>     }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线程调度</a:t>
            </a:r>
            <a:r>
              <a:rPr lang="zh-CN" altLang="en-US" sz="2000" dirty="0" smtClean="0"/>
              <a:t>包括两个过程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根据调度算法从就绪队列中取出选中的线程；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Thread * Scheduler::</a:t>
            </a:r>
            <a:r>
              <a:rPr lang="en-US" altLang="zh-CN" sz="1600" dirty="0" err="1"/>
              <a:t>FindNextToRun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()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由指派程序</a:t>
            </a:r>
            <a:r>
              <a:rPr lang="en-US" altLang="zh-CN" sz="1800" dirty="0" smtClean="0"/>
              <a:t>Dispatcher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分配给选中的线程；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void 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根据调度算法选择就绪队列中的</a:t>
            </a:r>
            <a:r>
              <a:rPr lang="zh-CN" altLang="en-US" sz="2000" dirty="0" smtClean="0"/>
              <a:t>线程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sz="1800" dirty="0"/>
              <a:t>Thread * 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return </a:t>
            </a:r>
            <a:r>
              <a:rPr lang="en-US" altLang="zh-CN" sz="1800" dirty="0"/>
              <a:t>(Thread *)</a:t>
            </a:r>
            <a:r>
              <a:rPr lang="en-US" altLang="zh-CN" sz="1800" dirty="0" err="1"/>
              <a:t>readyList</a:t>
            </a:r>
            <a:r>
              <a:rPr lang="en-US" altLang="zh-CN" sz="1800" dirty="0"/>
              <a:t>-&gt;Remove();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List::</a:t>
            </a:r>
            <a:r>
              <a:rPr lang="en-US" altLang="zh-CN" sz="1800" dirty="0" smtClean="0"/>
              <a:t>Remove()    // Remove </a:t>
            </a:r>
            <a:r>
              <a:rPr lang="en-US" altLang="zh-CN" sz="1800" dirty="0"/>
              <a:t>the first "item" from the front of the list.</a:t>
            </a:r>
            <a:endParaRPr lang="en-US" altLang="zh-CN" sz="1800" dirty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7030A0"/>
                </a:solidFill>
              </a:rPr>
              <a:t>根据上述代码，猜测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Nachos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采用的线程调度算法；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指派程序</a:t>
            </a:r>
            <a:r>
              <a:rPr lang="en-US" altLang="zh-CN" sz="2000" dirty="0" smtClean="0"/>
              <a:t>Dispatch</a:t>
            </a:r>
            <a:r>
              <a:rPr lang="zh-CN" altLang="en-US" sz="2000" dirty="0"/>
              <a:t>部分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void Scheduler</a:t>
            </a:r>
            <a:r>
              <a:rPr lang="en-US" altLang="zh-CN" sz="1800" dirty="0"/>
              <a:t>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currentThread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;		    // switch to the next 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      //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 is now running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"Switching from thread \"%s\" to thread \"%s\"\n",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	  </a:t>
            </a:r>
            <a:r>
              <a:rPr lang="en-US" altLang="zh-CN" sz="1800" dirty="0" smtClean="0"/>
              <a:t>                      </a:t>
            </a:r>
            <a:r>
              <a:rPr lang="en-US" altLang="zh-CN" sz="1800" dirty="0" err="1" smtClean="0"/>
              <a:t>oldThread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b="1" dirty="0" smtClean="0"/>
              <a:t>    SWITCH(</a:t>
            </a:r>
            <a:r>
              <a:rPr lang="en-US" altLang="zh-CN" sz="1800" b="1" dirty="0" err="1" smtClean="0"/>
              <a:t>oldThread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/>
              <a:t>nextThread</a:t>
            </a:r>
            <a:r>
              <a:rPr lang="en-US" altLang="zh-CN" sz="1800" b="1" dirty="0" smtClean="0"/>
              <a:t>);     </a:t>
            </a:r>
            <a:r>
              <a:rPr lang="en-US" altLang="zh-CN" sz="1800" dirty="0" smtClean="0"/>
              <a:t>//Switch 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to </a:t>
            </a:r>
            <a:r>
              <a:rPr lang="en-US" altLang="zh-CN" sz="1800" dirty="0" err="1"/>
              <a:t>nextThread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"Now in thread \"%s\"\n",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());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!= NULL) 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delete </a:t>
            </a:r>
            <a:r>
              <a:rPr lang="en-US" altLang="zh-CN" sz="1800" dirty="0" err="1"/>
              <a:t>threadToBeDestroyed</a:t>
            </a:r>
            <a:r>
              <a:rPr lang="en-US" altLang="zh-CN" sz="1800" dirty="0" smtClean="0"/>
              <a:t>;   //invoke Thread::~Thread()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NULL;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}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线程调度</a:t>
            </a:r>
            <a:r>
              <a:rPr lang="zh-CN" altLang="en-US" dirty="0" smtClean="0"/>
              <a:t>过程分为两步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根据调度算法从就绪队列中取出选中的线程；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由</a:t>
            </a:r>
            <a:r>
              <a:rPr lang="en-US" altLang="zh-CN" dirty="0"/>
              <a:t>Dispatcher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分配给选中的线程；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问题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何时调用</a:t>
            </a:r>
            <a:r>
              <a:rPr lang="en-US" altLang="zh-CN" dirty="0"/>
              <a:t>Scheduler::</a:t>
            </a:r>
            <a:r>
              <a:rPr lang="en-US" altLang="zh-CN" dirty="0" err="1"/>
              <a:t>FindNextToRun</a:t>
            </a:r>
            <a:r>
              <a:rPr lang="en-US" altLang="zh-CN" dirty="0"/>
              <a:t> 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Scheduler::Run (Thread *</a:t>
            </a:r>
            <a:r>
              <a:rPr lang="en-US" altLang="zh-CN" dirty="0" err="1">
                <a:solidFill>
                  <a:srgbClr val="7030A0"/>
                </a:solidFill>
              </a:rPr>
              <a:t>nextThread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r>
              <a:rPr lang="zh-CN" altLang="en-US" dirty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何时调用</a:t>
            </a:r>
            <a:r>
              <a:rPr lang="en-US" altLang="zh-CN" sz="2000" dirty="0"/>
              <a:t>Scheduler::</a:t>
            </a:r>
            <a:r>
              <a:rPr lang="en-US" altLang="zh-CN" sz="2000" dirty="0" err="1"/>
              <a:t>FindNextToRun</a:t>
            </a:r>
            <a:r>
              <a:rPr lang="en-US" altLang="zh-CN" sz="2000" dirty="0"/>
              <a:t> ()</a:t>
            </a:r>
            <a:r>
              <a:rPr lang="zh-CN" altLang="en-US" sz="2000" dirty="0"/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2000" dirty="0" err="1">
                <a:solidFill>
                  <a:srgbClr val="7030A0"/>
                </a:solidFill>
              </a:rPr>
              <a:t>nextThread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结合状态转换图，考虑引起调度的时机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非抢先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睡眠：</a:t>
            </a:r>
            <a:r>
              <a:rPr lang="en-US" altLang="zh-CN" sz="1600" dirty="0"/>
              <a:t>Thread::Sleep</a:t>
            </a:r>
            <a:r>
              <a:rPr lang="en-US" altLang="zh-CN" sz="1600" dirty="0" smtClean="0"/>
              <a:t>()   //P()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Wingdings" panose="05000000000000000000" pitchFamily="2" charset="2"/>
              </a:rPr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终止：</a:t>
            </a:r>
            <a:r>
              <a:rPr lang="en-US" altLang="zh-CN" sz="1600" dirty="0"/>
              <a:t>Thread</a:t>
            </a:r>
            <a:r>
              <a:rPr lang="en-US" altLang="zh-CN" sz="1600" dirty="0" smtClean="0"/>
              <a:t>::Finish()  //Finish()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</a:t>
            </a:r>
            <a:r>
              <a:rPr lang="en-US" altLang="zh-CN" sz="1600" dirty="0"/>
              <a:t> Thread </a:t>
            </a:r>
            <a:r>
              <a:rPr lang="en-US" altLang="zh-CN" sz="1600" dirty="0" smtClean="0"/>
              <a:t>::</a:t>
            </a:r>
            <a:r>
              <a:rPr lang="en-US" altLang="zh-CN" sz="1600" dirty="0" smtClean="0">
                <a:sym typeface="Wingdings" panose="05000000000000000000" pitchFamily="2" charset="2"/>
              </a:rPr>
              <a:t>Yield()    //</a:t>
            </a:r>
            <a:r>
              <a:rPr lang="zh-CN" altLang="en-US" sz="1600" dirty="0" smtClean="0">
                <a:sym typeface="Wingdings" panose="05000000000000000000" pitchFamily="2" charset="2"/>
              </a:rPr>
              <a:t>主动调用，或</a:t>
            </a:r>
            <a:r>
              <a:rPr lang="en-US" altLang="zh-CN" sz="1600" dirty="0" smtClean="0">
                <a:sym typeface="Wingdings" panose="05000000000000000000" pitchFamily="2" charset="2"/>
              </a:rPr>
              <a:t>Timer</a:t>
            </a:r>
            <a:r>
              <a:rPr lang="zh-CN" altLang="en-US" sz="1600" dirty="0" smtClean="0">
                <a:sym typeface="Wingdings" panose="05000000000000000000" pitchFamily="2" charset="2"/>
              </a:rPr>
              <a:t>中断调用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Wingdings" panose="05000000000000000000" pitchFamily="2" charset="2"/>
              </a:rPr>
              <a:t>睡眠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就绪：无   </a:t>
            </a:r>
            <a:r>
              <a:rPr lang="en-US" altLang="zh-CN" sz="1600" dirty="0" smtClean="0">
                <a:sym typeface="Wingdings" panose="05000000000000000000" pitchFamily="2" charset="2"/>
              </a:rPr>
              <a:t>//V()</a:t>
            </a:r>
            <a:r>
              <a:rPr lang="zh-CN" altLang="en-US" sz="1600" dirty="0" smtClean="0">
                <a:sym typeface="Wingdings" panose="05000000000000000000" pitchFamily="2" charset="2"/>
              </a:rPr>
              <a:t>中只是将唤醒的线程加入就绪队列尾</a:t>
            </a:r>
            <a:endParaRPr lang="zh-CN" altLang="en-US" sz="16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</a:rPr>
              <a:t>Thread::Sleep()</a:t>
            </a:r>
            <a:r>
              <a:rPr lang="zh-CN" altLang="en-US" sz="2000" dirty="0" smtClean="0">
                <a:solidFill>
                  <a:srgbClr val="7030A0"/>
                </a:solidFill>
              </a:rPr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Thread ::</a:t>
            </a:r>
            <a:r>
              <a:rPr lang="en-US" altLang="zh-CN" sz="2000" dirty="0">
                <a:solidFill>
                  <a:srgbClr val="7030A0"/>
                </a:solidFill>
                <a:sym typeface="Wingdings" panose="05000000000000000000" pitchFamily="2" charset="2"/>
              </a:rPr>
              <a:t>Yield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中调用上述调度的两个函数；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Wingdings" panose="05000000000000000000" pitchFamily="2" charset="2"/>
              </a:rPr>
              <a:t>命令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 –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rs</a:t>
            </a:r>
            <a:r>
              <a:rPr lang="en-US" altLang="zh-CN" sz="2000" dirty="0" smtClean="0">
                <a:sym typeface="Wingdings" panose="05000000000000000000" pitchFamily="2" charset="2"/>
              </a:rPr>
              <a:t> x</a:t>
            </a:r>
            <a:r>
              <a:rPr lang="zh-CN" altLang="en-US" sz="2000" dirty="0" smtClean="0"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ym typeface="Wingdings" panose="05000000000000000000" pitchFamily="2" charset="2"/>
              </a:rPr>
              <a:t>会创建</a:t>
            </a:r>
            <a:r>
              <a:rPr lang="en-US" altLang="zh-CN" sz="2000" dirty="0" smtClean="0">
                <a:sym typeface="Wingdings" panose="05000000000000000000" pitchFamily="2" charset="2"/>
              </a:rPr>
              <a:t>Timer</a:t>
            </a:r>
            <a:r>
              <a:rPr lang="zh-CN" altLang="en-US" sz="2000" dirty="0" smtClean="0">
                <a:sym typeface="Wingdings" panose="05000000000000000000" pitchFamily="2" charset="2"/>
              </a:rPr>
              <a:t>设备，其中断处理程序调用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cuttentThread</a:t>
            </a:r>
            <a:r>
              <a:rPr lang="en-US" altLang="zh-CN" sz="2000" dirty="0" smtClean="0">
                <a:sym typeface="Wingdings" panose="05000000000000000000" pitchFamily="2" charset="2"/>
              </a:rPr>
              <a:t>-&gt;Yield()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默认采用非抢先调度方式，调度算法是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FCFS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时加入参数 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–</a:t>
            </a:r>
            <a:r>
              <a:rPr lang="en-US" altLang="zh-CN" sz="2000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，则采用的是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RR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调度算法，属于抢先式</a:t>
            </a:r>
            <a:endParaRPr lang="en-US" altLang="zh-CN" sz="20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设计任务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提交</a:t>
            </a:r>
            <a:r>
              <a:rPr lang="zh-CN" altLang="en-US" dirty="0"/>
              <a:t>材料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成绩评定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参考资料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</a:t>
            </a:r>
            <a:r>
              <a:rPr lang="zh-CN" altLang="en-US" dirty="0"/>
              <a:t>时间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由</a:t>
            </a:r>
            <a:r>
              <a:rPr lang="zh-CN" altLang="en-US" sz="2000" dirty="0" smtClean="0"/>
              <a:t>正在运行线程的上下文切换到被调度线程的上下文，以运行被调度的线程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zh-CN" sz="1800" dirty="0"/>
              <a:t>参见</a:t>
            </a:r>
            <a:r>
              <a:rPr lang="zh-CN" altLang="en-US" sz="1800" dirty="0"/>
              <a:t>汇编代码文件 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threads/switch-</a:t>
            </a:r>
            <a:r>
              <a:rPr lang="en-US" altLang="zh-CN" sz="1800" dirty="0" err="1" smtClean="0"/>
              <a:t>linux.s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SWITCH()</a:t>
            </a:r>
            <a:endParaRPr lang="en-US" altLang="zh-CN" sz="1800" dirty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何时调用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分析</a:t>
            </a:r>
            <a:r>
              <a:rPr lang="en-US" altLang="zh-CN" sz="2000" dirty="0" smtClean="0"/>
              <a:t>switch-</a:t>
            </a:r>
            <a:r>
              <a:rPr lang="en-US" altLang="zh-CN" sz="2000" dirty="0" err="1" smtClean="0"/>
              <a:t>linux.s</a:t>
            </a:r>
            <a:r>
              <a:rPr lang="zh-CN" altLang="en-US" sz="2000" dirty="0" smtClean="0"/>
              <a:t>，跟踪线程的切换过程，解决如下问题：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当切换到一个利用</a:t>
            </a:r>
            <a:r>
              <a:rPr lang="en-US" altLang="zh-CN" sz="1800" dirty="0" smtClean="0"/>
              <a:t>Fork()</a:t>
            </a:r>
            <a:r>
              <a:rPr lang="zh-CN" altLang="en-US" sz="1800" dirty="0" smtClean="0"/>
              <a:t>新建的线程时，应该从线程的入口开始执行，线程的入口地址，即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返回后</a:t>
            </a:r>
            <a:r>
              <a:rPr lang="zh-CN" altLang="en-US" sz="1800" dirty="0"/>
              <a:t>切换到该</a:t>
            </a:r>
            <a:r>
              <a:rPr lang="zh-CN" altLang="en-US" sz="1800" dirty="0" smtClean="0"/>
              <a:t>线程的位置，在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程序的什么地方；</a:t>
            </a:r>
            <a:endParaRPr lang="en-US" altLang="zh-CN" sz="18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当切换到不是新建的线程时，应该从上次线程被中断的位置开始执行；</a:t>
            </a:r>
            <a:endParaRPr lang="en-US" altLang="zh-CN" sz="1800" dirty="0" smtClean="0"/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上次被中断的位置，即</a:t>
            </a:r>
            <a:r>
              <a:rPr lang="en-US" altLang="zh-CN" sz="1600" dirty="0" smtClean="0"/>
              <a:t>SWITCH()</a:t>
            </a:r>
            <a:r>
              <a:rPr lang="zh-CN" altLang="en-US" sz="1600" dirty="0" smtClean="0"/>
              <a:t>返回后</a:t>
            </a:r>
            <a:r>
              <a:rPr lang="zh-CN" altLang="en-US" sz="1600" dirty="0"/>
              <a:t>切换到该</a:t>
            </a:r>
            <a:r>
              <a:rPr lang="zh-CN" altLang="en-US" sz="1600" dirty="0" smtClean="0"/>
              <a:t>线程的位置，在</a:t>
            </a:r>
            <a:r>
              <a:rPr lang="en-US" altLang="zh-CN" sz="1600" dirty="0" smtClean="0"/>
              <a:t>Nachos</a:t>
            </a:r>
            <a:r>
              <a:rPr lang="zh-CN" altLang="en-US" sz="1600" dirty="0"/>
              <a:t>程序</a:t>
            </a:r>
            <a:r>
              <a:rPr lang="zh-CN" altLang="en-US" sz="1600" dirty="0" smtClean="0"/>
              <a:t>的什么位置？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，或参见</a:t>
            </a:r>
            <a:r>
              <a:rPr lang="en-US" altLang="zh-CN" sz="2000" dirty="0" smtClean="0"/>
              <a:t>../monitor</a:t>
            </a:r>
            <a:r>
              <a:rPr lang="zh-CN" altLang="en-US" sz="2000" dirty="0" smtClean="0"/>
              <a:t>目录下的两个文件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构造函数初始化一个信号量，对其命名、赋初值并创建等待队列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析</a:t>
            </a:r>
            <a:r>
              <a:rPr lang="zh-CN" altLang="en-US" sz="2000" dirty="0" smtClean="0"/>
              <a:t>构函数释放一个信号量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/>
              <a:t>Semaphore::Semaphore(char*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 =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queue = new List;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Semaphore::~Semaphore()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delete queue;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	// disable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while (value == 0) { 			</a:t>
            </a:r>
            <a:r>
              <a:rPr lang="en-US" altLang="zh-CN" sz="1800" dirty="0" smtClean="0"/>
              <a:t>   // </a:t>
            </a:r>
            <a:r>
              <a:rPr lang="en-US" altLang="zh-CN" sz="1800" dirty="0"/>
              <a:t>semaphore not available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queue-</a:t>
            </a:r>
            <a:r>
              <a:rPr lang="en-US" altLang="zh-CN" sz="1800" dirty="0">
                <a:solidFill>
                  <a:srgbClr val="0016E2"/>
                </a:solidFill>
              </a:rPr>
              <a:t>&gt;Append((void *)</a:t>
            </a:r>
            <a:r>
              <a:rPr lang="en-US" altLang="zh-CN" sz="18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);  // </a:t>
            </a:r>
            <a:r>
              <a:rPr lang="en-US" altLang="zh-CN" sz="1800" dirty="0">
                <a:solidFill>
                  <a:srgbClr val="0016E2"/>
                </a:solidFill>
              </a:rPr>
              <a:t>so go to sleep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</a:t>
            </a:r>
            <a:r>
              <a:rPr lang="en-US" altLang="zh-CN" sz="1800" dirty="0">
                <a:solidFill>
                  <a:srgbClr val="0016E2"/>
                </a:solidFill>
              </a:rPr>
              <a:t>&gt;Sleep();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}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value--; 	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semaphore available, </a:t>
            </a:r>
            <a:r>
              <a:rPr lang="en-US" altLang="zh-CN" sz="1800" dirty="0" smtClean="0"/>
              <a:t>consume </a:t>
            </a:r>
            <a:r>
              <a:rPr lang="en-US" altLang="zh-CN" sz="1800" dirty="0"/>
              <a:t>its value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	// re-enable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::V()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*thread;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= (Thread *)queue-&gt;Remove();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if (thread != NULL)	  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// </a:t>
            </a:r>
            <a:r>
              <a:rPr lang="en-US" altLang="zh-CN" sz="1800" dirty="0"/>
              <a:t>make thread ready, consuming the V immediately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  scheduler-</a:t>
            </a:r>
            <a:r>
              <a:rPr lang="en-US" altLang="zh-CN" sz="1800" dirty="0">
                <a:solidFill>
                  <a:srgbClr val="0016E2"/>
                </a:solidFill>
              </a:rPr>
              <a:t>&gt;</a:t>
            </a:r>
            <a:r>
              <a:rPr lang="en-US" altLang="zh-CN" sz="1800" dirty="0" err="1">
                <a:solidFill>
                  <a:srgbClr val="0016E2"/>
                </a:solidFill>
              </a:rPr>
              <a:t>ReadyToRun</a:t>
            </a:r>
            <a:r>
              <a:rPr lang="en-US" altLang="zh-CN" sz="1800" dirty="0">
                <a:solidFill>
                  <a:srgbClr val="0016E2"/>
                </a:solidFill>
              </a:rPr>
              <a:t>(thread);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value++;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/>
              <a:t>../monitor/prodcons++.</a:t>
            </a:r>
            <a:r>
              <a:rPr lang="en-US" altLang="zh-CN" sz="2000" dirty="0" smtClean="0"/>
              <a:t>cc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#define BUFF_SIZE  4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Semaphore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nfull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285750" lvl="1" indent="0">
              <a:buNone/>
            </a:pP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", 1);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", BUFF_SIZE);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nfull</a:t>
            </a:r>
            <a:r>
              <a:rPr lang="en-US" altLang="zh-CN" sz="1800" dirty="0"/>
              <a:t>", 0);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nempty.P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nfull.V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r>
              <a:rPr lang="zh-CN" altLang="en-US" sz="2000" dirty="0" smtClean="0"/>
              <a:t>中对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的系统调用号及原型进行了声明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程序</a:t>
            </a:r>
            <a:r>
              <a:rPr lang="en-US" altLang="zh-CN" sz="2000" dirty="0" smtClean="0"/>
              <a:t>../userprog/exception.cc</a:t>
            </a:r>
            <a:r>
              <a:rPr lang="zh-CN" altLang="en-US" sz="2000" dirty="0" smtClean="0"/>
              <a:t>中是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系统调用的处理代码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start.s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系统调用的入口（</a:t>
            </a:r>
            <a:r>
              <a:rPr lang="en-US" altLang="zh-CN" sz="2000" dirty="0" smtClean="0"/>
              <a:t>Stub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lab6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需要在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userprog/exception.cc</a:t>
            </a:r>
            <a:r>
              <a:rPr lang="zh-CN" altLang="en-US" sz="2000" dirty="0" smtClean="0"/>
              <a:t>中参考系统调用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的实现，自己编写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的系统调用实现代码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SC_Halt</a:t>
            </a:r>
            <a:r>
              <a:rPr lang="en-US" altLang="zh-CN" sz="1600" dirty="0"/>
              <a:t>		0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SC_Exit</a:t>
            </a:r>
            <a:r>
              <a:rPr lang="en-US" altLang="zh-CN" sz="1600" dirty="0"/>
              <a:t>		1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SC_Exec</a:t>
            </a:r>
            <a:r>
              <a:rPr lang="en-US" altLang="zh-CN" sz="1600" dirty="0"/>
              <a:t>		2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SC_Join</a:t>
            </a:r>
            <a:r>
              <a:rPr lang="en-US" altLang="zh-CN" sz="1600" dirty="0"/>
              <a:t>		3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SC_Create</a:t>
            </a:r>
            <a:r>
              <a:rPr lang="en-US" altLang="zh-CN" sz="1600" dirty="0"/>
              <a:t>	4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SC_Open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5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SC_Read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6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SC_Write</a:t>
            </a:r>
            <a:r>
              <a:rPr lang="en-US" altLang="zh-CN" sz="1600" dirty="0"/>
              <a:t>	7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SC_Close</a:t>
            </a:r>
            <a:r>
              <a:rPr lang="en-US" altLang="zh-CN" sz="1600" dirty="0"/>
              <a:t>	8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SC_Fork</a:t>
            </a:r>
            <a:r>
              <a:rPr lang="en-US" altLang="zh-CN" sz="1600" dirty="0"/>
              <a:t>		9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SC_Yield</a:t>
            </a:r>
            <a:r>
              <a:rPr lang="en-US" altLang="zh-CN" sz="1600" dirty="0"/>
              <a:t>	10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Halt();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Address </a:t>
            </a:r>
            <a:r>
              <a:rPr lang="en-US" altLang="zh-CN" sz="1800" dirty="0"/>
              <a:t>space control operations: Exit, Exec, and </a:t>
            </a:r>
            <a:r>
              <a:rPr lang="en-US" altLang="zh-CN" sz="1800" dirty="0" smtClean="0"/>
              <a:t>Join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Exit(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status);	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SpaceId</a:t>
            </a:r>
            <a:r>
              <a:rPr lang="en-US" altLang="zh-CN" sz="1600" dirty="0"/>
              <a:t> Exec(char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SpaceId</a:t>
            </a:r>
            <a:r>
              <a:rPr lang="zh-CN" altLang="en-US" sz="1600" dirty="0" smtClean="0"/>
              <a:t>即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pid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Join(</a:t>
            </a:r>
            <a:r>
              <a:rPr lang="en-US" altLang="zh-CN" sz="1600" dirty="0" err="1"/>
              <a:t>SpaceId</a:t>
            </a:r>
            <a:r>
              <a:rPr lang="en-US" altLang="zh-CN" sz="1600" dirty="0"/>
              <a:t> id); 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File system operations: Create, Open, Read, Write, </a:t>
            </a:r>
            <a:r>
              <a:rPr lang="en-US" altLang="zh-CN" sz="1800" dirty="0" smtClean="0"/>
              <a:t>Close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Create(char *name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OpenFileId</a:t>
            </a:r>
            <a:r>
              <a:rPr lang="en-US" altLang="zh-CN" sz="1600" dirty="0"/>
              <a:t> Open(char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即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Write(char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Read(char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Close(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User-level thread operations: Fork and Yield.  To allow multiple  threads to run within a user program.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</a:t>
            </a:r>
            <a:r>
              <a:rPr lang="en-US" altLang="zh-CN" sz="1600" dirty="0" smtClean="0"/>
              <a:t>Fork(void </a:t>
            </a:r>
            <a:r>
              <a:rPr lang="en-US" altLang="zh-CN" sz="1600" dirty="0"/>
              <a:t>(*</a:t>
            </a:r>
            <a:r>
              <a:rPr lang="en-US" altLang="zh-CN" sz="1600" dirty="0" err="1"/>
              <a:t>func</a:t>
            </a:r>
            <a:r>
              <a:rPr lang="en-US" altLang="zh-CN" sz="1600" dirty="0" smtClean="0"/>
              <a:t>)());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Yield();	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882031"/>
            <a:ext cx="8401747" cy="5708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由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个实验组成（参见</a:t>
            </a:r>
            <a:r>
              <a:rPr lang="en-US" altLang="zh-CN" dirty="0"/>
              <a:t>nachos_introduction.pdf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的安装与调试（实验</a:t>
            </a:r>
            <a:r>
              <a:rPr lang="en-US" altLang="zh-CN" sz="1800" dirty="0" smtClean="0">
                <a:solidFill>
                  <a:srgbClr val="0016E2"/>
                </a:solidFill>
              </a:rPr>
              <a:t>1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../threads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MIPS</a:t>
            </a:r>
            <a:r>
              <a:rPr lang="zh-CN" altLang="en-US" sz="1600" dirty="0" smtClean="0"/>
              <a:t>交叉编译器，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掌握利用</a:t>
            </a:r>
            <a:r>
              <a:rPr lang="en-US" altLang="zh-CN" sz="1600" dirty="0" err="1" smtClean="0"/>
              <a:t>gdb</a:t>
            </a:r>
            <a:r>
              <a:rPr lang="zh-CN" altLang="en-US" sz="1600" dirty="0" smtClean="0"/>
              <a:t>调试跟踪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的执行过程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熟悉线程的上下文切换过程（理解操作系统中进程上下文切换的过程）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在工作目录下构造实验环境（实验</a:t>
            </a:r>
            <a:r>
              <a:rPr lang="en-US" altLang="zh-CN" sz="1800" smtClean="0">
                <a:solidFill>
                  <a:srgbClr val="0016E2"/>
                </a:solidFill>
              </a:rPr>
              <a:t>2</a:t>
            </a:r>
            <a:r>
              <a:rPr lang="zh-CN" altLang="en-US" sz="1800" smtClean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利用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的信号量实现生产者</a:t>
            </a:r>
            <a:r>
              <a:rPr lang="en-US" altLang="zh-CN" sz="1800" dirty="0">
                <a:solidFill>
                  <a:srgbClr val="0016E2"/>
                </a:solidFill>
              </a:rPr>
              <a:t>-</a:t>
            </a:r>
            <a:r>
              <a:rPr lang="zh-CN" altLang="en-US" sz="1800" dirty="0">
                <a:solidFill>
                  <a:srgbClr val="0016E2"/>
                </a:solidFill>
              </a:rPr>
              <a:t>消费者模型（实验</a:t>
            </a:r>
            <a:r>
              <a:rPr lang="en-US" altLang="zh-CN" sz="1800" dirty="0">
                <a:solidFill>
                  <a:srgbClr val="0016E2"/>
                </a:solidFill>
              </a:rPr>
              <a:t>3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../lab3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掌握线程的创建与使用、信号量的创建与使用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1400" dirty="0"/>
              <a:t>理解</a:t>
            </a:r>
            <a:r>
              <a:rPr lang="zh-CN" altLang="en-US" sz="1400" dirty="0" smtClean="0"/>
              <a:t>操作系统中线程创建、调度、撤销等概念，信号量的概念</a:t>
            </a:r>
            <a:endParaRPr lang="en-US" altLang="zh-CN" sz="1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扩展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的文件系统（实验</a:t>
            </a:r>
            <a:r>
              <a:rPr lang="en-US" altLang="zh-CN" sz="1800" dirty="0">
                <a:solidFill>
                  <a:srgbClr val="0016E2"/>
                </a:solidFill>
              </a:rPr>
              <a:t>4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5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filesys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在</a:t>
            </a:r>
            <a:r>
              <a:rPr lang="en-US" altLang="zh-CN" sz="1600" dirty="0"/>
              <a:t>../</a:t>
            </a:r>
            <a:r>
              <a:rPr lang="en-US" altLang="zh-CN" sz="1600" dirty="0" smtClean="0"/>
              <a:t>lab5</a:t>
            </a:r>
            <a:r>
              <a:rPr lang="zh-CN" altLang="en-US" sz="1600" dirty="0" smtClean="0"/>
              <a:t>目录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完成</a:t>
            </a:r>
            <a:r>
              <a:rPr lang="zh-CN" altLang="en-US" sz="1600" dirty="0"/>
              <a:t>（</a:t>
            </a:r>
            <a:r>
              <a:rPr lang="en-US" altLang="zh-CN" sz="1600" dirty="0"/>
              <a:t>main.cc</a:t>
            </a:r>
            <a:r>
              <a:rPr lang="zh-CN" altLang="en-US" sz="1600" dirty="0"/>
              <a:t>与</a:t>
            </a:r>
            <a:r>
              <a:rPr lang="en-US" altLang="zh-CN" sz="1600" dirty="0"/>
              <a:t>fstest.cc</a:t>
            </a:r>
            <a:r>
              <a:rPr lang="zh-CN" altLang="en-US" sz="1600" dirty="0"/>
              <a:t>针对该实验修改过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</a:t>
            </a:r>
            <a:r>
              <a:rPr lang="en-US" altLang="zh-CN" sz="1600" dirty="0"/>
              <a:t>OS</a:t>
            </a:r>
            <a:r>
              <a:rPr lang="zh-CN" altLang="en-US" sz="1600" dirty="0" smtClean="0"/>
              <a:t>的硬盘及文件系统组织及管理，修改文件系统实现文件的扩展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实现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的系统部分调用（实验</a:t>
            </a:r>
            <a:r>
              <a:rPr lang="en-US" altLang="zh-CN" sz="1800" dirty="0">
                <a:solidFill>
                  <a:srgbClr val="0016E2"/>
                </a:solidFill>
              </a:rPr>
              <a:t>6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7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8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userprog</a:t>
            </a:r>
            <a:r>
              <a:rPr lang="zh-CN" altLang="en-US" sz="1600" dirty="0" smtClean="0"/>
              <a:t>目录下完成，实验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../lab7-8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进程的创建、内存管理，实现系统调用</a:t>
            </a:r>
            <a:r>
              <a:rPr lang="en-US" altLang="zh-CN" sz="1600" dirty="0" smtClean="0"/>
              <a:t>Exec()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Exit()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or more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理解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中进程的创建与执行、地址空间分配、页表、线程映射、系统调用等知识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/>
              <a:t>/ </a:t>
            </a:r>
            <a:r>
              <a:rPr lang="en-US" altLang="zh-CN" sz="2000" dirty="0" smtClean="0"/>
              <a:t>exception.cc</a:t>
            </a:r>
            <a:r>
              <a:rPr lang="zh-CN" altLang="en-US" sz="2000" dirty="0" smtClean="0"/>
              <a:t>中给出了系统调用参数的传递规则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//For </a:t>
            </a:r>
            <a:r>
              <a:rPr lang="en-US" altLang="zh-CN" sz="1800" dirty="0"/>
              <a:t>system calls, the following is the calling convention: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</a:t>
            </a:r>
            <a:r>
              <a:rPr lang="en-US" altLang="zh-CN" sz="1800" dirty="0"/>
              <a:t>	system call code -- r2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arg1 -- </a:t>
            </a:r>
            <a:r>
              <a:rPr lang="en-US" altLang="zh-CN" sz="1800" dirty="0" smtClean="0"/>
              <a:t>r4    //</a:t>
            </a:r>
            <a:r>
              <a:rPr lang="zh-CN" altLang="en-US" sz="1800" dirty="0" smtClean="0"/>
              <a:t>传入的第一个参数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arg2 -- </a:t>
            </a:r>
            <a:r>
              <a:rPr lang="en-US" altLang="zh-CN" sz="1800" dirty="0" smtClean="0"/>
              <a:t>r5 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</a:t>
            </a:r>
            <a:r>
              <a:rPr lang="zh-CN" altLang="en-US" sz="1800" dirty="0"/>
              <a:t>二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arg3 -- </a:t>
            </a:r>
            <a:r>
              <a:rPr lang="en-US" altLang="zh-CN" sz="1800" dirty="0" smtClean="0"/>
              <a:t>r6    </a:t>
            </a:r>
            <a:r>
              <a:rPr lang="en-US" altLang="zh-CN" sz="1800" dirty="0"/>
              <a:t>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第三个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arg4 -- </a:t>
            </a:r>
            <a:r>
              <a:rPr lang="en-US" altLang="zh-CN" sz="1800" dirty="0" smtClean="0"/>
              <a:t>r7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第四个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//The </a:t>
            </a:r>
            <a:r>
              <a:rPr lang="en-US" altLang="zh-CN" sz="1800" dirty="0"/>
              <a:t>result of the system call, if any, must be put back into r2. </a:t>
            </a:r>
            <a:r>
              <a:rPr lang="en-US" altLang="zh-CN" sz="1800" dirty="0" smtClean="0"/>
              <a:t>  //</a:t>
            </a:r>
            <a:r>
              <a:rPr lang="zh-CN" altLang="en-US" sz="1800" dirty="0" smtClean="0"/>
              <a:t>返回值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don't forget to increment the pc before returning. (Or else you'll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 loop making the same system call forever!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  "</a:t>
            </a:r>
            <a:r>
              <a:rPr lang="en-US" altLang="zh-CN" sz="1800" dirty="0"/>
              <a:t>which" is the kind of exception.  The list of possible exceptions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//  are in </a:t>
            </a:r>
            <a:r>
              <a:rPr lang="en-US" altLang="zh-CN" sz="1800" dirty="0" err="1" smtClean="0"/>
              <a:t>machine.h</a:t>
            </a:r>
            <a:r>
              <a:rPr lang="en-US" altLang="zh-CN" sz="1800" dirty="0" smtClean="0"/>
              <a:t>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当参数是数值</a:t>
            </a:r>
            <a:r>
              <a:rPr lang="zh-CN" altLang="en-US" sz="2000" dirty="0" smtClean="0"/>
              <a:t>，采用值传递，数值直接从相应寄存器读出即可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返回值通过寄存器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传递回</a:t>
            </a:r>
            <a:r>
              <a:rPr lang="zh-CN" altLang="en-US" sz="2000" dirty="0" smtClean="0">
                <a:solidFill>
                  <a:srgbClr val="0B6F17"/>
                </a:solidFill>
              </a:rPr>
              <a:t>（回顾教材中关于系统调用参数传递的方法）</a:t>
            </a:r>
            <a:endParaRPr lang="en-US" altLang="zh-CN" sz="2000" dirty="0" smtClean="0">
              <a:solidFill>
                <a:srgbClr val="0B6F17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Join(</a:t>
            </a:r>
            <a:r>
              <a:rPr lang="en-US" altLang="zh-CN" sz="1800" dirty="0" err="1"/>
              <a:t>SpaceId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id)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从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号寄存器中读出参数</a:t>
            </a:r>
            <a:r>
              <a:rPr lang="en-US" altLang="zh-CN" sz="1600" dirty="0" smtClean="0"/>
              <a:t>id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返回</a:t>
            </a:r>
            <a:r>
              <a:rPr lang="zh-CN" altLang="en-US" sz="1600" dirty="0" smtClean="0"/>
              <a:t>值写入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号寄存器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当参数是字符串</a:t>
            </a:r>
            <a:r>
              <a:rPr lang="zh-CN" altLang="en-US" sz="2000" dirty="0" smtClean="0"/>
              <a:t>，采用的是地址传送，从寄存器中读出字符串的地址，然后从该地址中再读出字符串内容，返回</a:t>
            </a:r>
            <a:r>
              <a:rPr lang="zh-CN" altLang="en-US" sz="2000" dirty="0"/>
              <a:t>值通过寄存器</a:t>
            </a:r>
            <a:r>
              <a:rPr lang="en-US" altLang="zh-CN" sz="2000" dirty="0"/>
              <a:t>2</a:t>
            </a:r>
            <a:r>
              <a:rPr lang="zh-CN" altLang="en-US" sz="2000" dirty="0"/>
              <a:t>传递</a:t>
            </a:r>
            <a:r>
              <a:rPr lang="zh-CN" altLang="en-US" sz="2000" dirty="0" smtClean="0"/>
              <a:t>回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SpaceId</a:t>
            </a:r>
            <a:r>
              <a:rPr lang="en-US" altLang="zh-CN" sz="1800" dirty="0"/>
              <a:t> Exec(char *name);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/>
              <a:t>4</a:t>
            </a:r>
            <a:r>
              <a:rPr lang="zh-CN" altLang="en-US" sz="1600" dirty="0"/>
              <a:t>号寄存器读出字符串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的内存地址</a:t>
            </a:r>
            <a:r>
              <a:rPr lang="en-US" altLang="zh-CN" sz="1600" dirty="0" err="1"/>
              <a:t>addr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 err="1"/>
              <a:t>addr</a:t>
            </a:r>
            <a:r>
              <a:rPr lang="zh-CN" altLang="en-US" sz="1600" dirty="0"/>
              <a:t>中读出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的内容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将返回值写入到</a:t>
            </a:r>
            <a:r>
              <a:rPr lang="en-US" altLang="zh-CN" sz="1600" dirty="0"/>
              <a:t>2</a:t>
            </a:r>
            <a:r>
              <a:rPr lang="zh-CN" altLang="en-US" sz="1600" dirty="0"/>
              <a:t>号寄存器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读</a:t>
            </a:r>
            <a:r>
              <a:rPr lang="zh-CN" altLang="en-US" sz="2000" dirty="0"/>
              <a:t>写</a:t>
            </a:r>
            <a:r>
              <a:rPr lang="zh-CN" altLang="en-US" sz="2000" dirty="0" smtClean="0"/>
              <a:t>寄存器与读写内存函数参见</a:t>
            </a:r>
            <a:r>
              <a:rPr lang="en-US" altLang="zh-CN" sz="2000" dirty="0" smtClean="0"/>
              <a:t>../machine/machine.cc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translate.cc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Machine::</a:t>
            </a:r>
            <a:r>
              <a:rPr lang="en-US" altLang="zh-CN" sz="1800" dirty="0" err="1"/>
              <a:t>ReadRegister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Machine::</a:t>
            </a:r>
            <a:r>
              <a:rPr lang="en-US" altLang="zh-CN" sz="1800" dirty="0" err="1"/>
              <a:t>WriteRegister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ReadMem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*value</a:t>
            </a:r>
            <a:r>
              <a:rPr lang="en-US" altLang="zh-CN" sz="1800" dirty="0" smtClean="0"/>
              <a:t>)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</a:t>
            </a:r>
            <a:r>
              <a:rPr lang="en-US" altLang="zh-CN" sz="1800" dirty="0" err="1" smtClean="0"/>
              <a:t>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WriteMem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应用程序与系统调用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在</a:t>
            </a:r>
            <a:r>
              <a:rPr lang="en-US" altLang="zh-CN" sz="2000" dirty="0"/>
              <a:t>../test</a:t>
            </a:r>
            <a:r>
              <a:rPr lang="zh-CN" altLang="zh-CN" sz="2000" dirty="0"/>
              <a:t>目录中提供了几个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应用程序实例，如</a:t>
            </a:r>
            <a:r>
              <a:rPr lang="en-US" altLang="zh-CN" sz="2000" dirty="0" err="1"/>
              <a:t>halt.c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sort.c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matmult.c</a:t>
            </a:r>
            <a:r>
              <a:rPr lang="zh-CN" altLang="zh-CN" sz="2000" dirty="0"/>
              <a:t>及</a:t>
            </a:r>
            <a:r>
              <a:rPr lang="en-US" altLang="zh-CN" sz="2000" dirty="0" err="1" smtClean="0"/>
              <a:t>shell.c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halt.c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shell.c</a:t>
            </a:r>
            <a:r>
              <a:rPr lang="zh-CN" altLang="en-US" sz="2000" dirty="0" smtClean="0"/>
              <a:t>给出如何编程利用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的系统调用的方法，及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sort.c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matmult.c</a:t>
            </a:r>
            <a:r>
              <a:rPr lang="zh-CN" altLang="en-US" sz="2000" dirty="0" smtClean="0"/>
              <a:t>给出了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尽管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的应用程序扩展名为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但由于编译这些应用程序时使用的是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Nachos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提供的交叉编译器，不是标准的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gcc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g++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应用程序的语法与函数与标准的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大不相同</a:t>
            </a:r>
            <a:endParaRPr lang="en-US" altLang="zh-CN" sz="2000" dirty="0" smtClean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主要是验证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标准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的函数基本无法使用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变量声明与赋值位置也有诸多限制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可参考几个示例程序编写自己的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/>
              <a:t>可执行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提供的</a:t>
            </a:r>
            <a:r>
              <a:rPr lang="zh-CN" altLang="en-US" sz="2000" dirty="0" smtClean="0"/>
              <a:t>交叉编译器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应用程序编译成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架构，以便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可以执行应用程序指令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可执行程序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交叉编译器首先将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r>
              <a:rPr lang="en-US" altLang="zh-CN" sz="1800" dirty="0" smtClean="0"/>
              <a:t>(.c)</a:t>
            </a:r>
            <a:r>
              <a:rPr lang="zh-CN" altLang="en-US" sz="1800" dirty="0" smtClean="0"/>
              <a:t>编译链接成标准的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可执行文件格式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文件头比较复杂，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加载运行时需要分析文件头以便识别代码位置、初始化的数据位置、未初始化的数据位置、程序入口等信息，因此利用</a:t>
            </a:r>
            <a:r>
              <a:rPr lang="en-US" altLang="zh-CN" sz="1800" dirty="0" smtClean="0"/>
              <a:t>../bin/coff2noff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文件格式转换成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自己定义的文件格式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noff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.</a:t>
            </a:r>
            <a:r>
              <a:rPr lang="en-US" altLang="zh-CN" sz="1800" dirty="0" err="1" smtClean="0"/>
              <a:t>noff</a:t>
            </a:r>
            <a:r>
              <a:rPr lang="zh-CN" altLang="en-US" sz="1800" dirty="0" smtClean="0"/>
              <a:t>格式比较简单，便于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编程</a:t>
            </a:r>
            <a:r>
              <a:rPr lang="zh-CN" altLang="en-US" sz="1800" dirty="0" smtClean="0"/>
              <a:t>（参见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bin/</a:t>
            </a:r>
            <a:r>
              <a:rPr lang="en-US" altLang="zh-CN" sz="1800" dirty="0" err="1" smtClean="0"/>
              <a:t>noff.h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版直接使用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coff</a:t>
            </a:r>
            <a:r>
              <a:rPr lang="zh-CN" altLang="en-US" sz="1600" dirty="0" smtClean="0"/>
              <a:t>文件格式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应用程序的加载过程可参见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userprog/addrspace.cc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AddrSpace</a:t>
            </a:r>
            <a:r>
              <a:rPr lang="zh-CN" altLang="en-US" sz="1800" dirty="0" smtClean="0"/>
              <a:t>的构造函数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运行</a:t>
            </a:r>
            <a:r>
              <a:rPr lang="zh-CN" altLang="en-US" dirty="0" smtClean="0"/>
              <a:t>自己编写的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目录下提供的几个示例程序的语法要求编写自己的应用程序</a:t>
            </a:r>
            <a:r>
              <a:rPr lang="en-US" altLang="zh-CN" sz="2000" dirty="0" smtClean="0"/>
              <a:t>(.c)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例如编写了一个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../test/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exec.c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Makefile</a:t>
            </a:r>
            <a:endParaRPr lang="en-US" altLang="zh-CN" sz="2000" dirty="0" smtClean="0"/>
          </a:p>
          <a:p>
            <a:pPr marL="971550" lvl="1"/>
            <a:r>
              <a:rPr lang="zh-CN" altLang="en-US" sz="1800" dirty="0" smtClean="0"/>
              <a:t>将大约第</a:t>
            </a:r>
            <a:r>
              <a:rPr lang="en-US" altLang="zh-CN" sz="1800" dirty="0" smtClean="0"/>
              <a:t>53</a:t>
            </a:r>
            <a:r>
              <a:rPr lang="zh-CN" altLang="en-US" sz="1800" dirty="0" smtClean="0"/>
              <a:t>行的</a:t>
            </a:r>
            <a:r>
              <a:rPr lang="en-US" altLang="zh-CN" sz="1800" dirty="0" smtClean="0"/>
              <a:t>targets </a:t>
            </a:r>
            <a:r>
              <a:rPr lang="en-US" altLang="zh-CN" sz="1800" dirty="0"/>
              <a:t>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zh-CN" altLang="en-US" sz="1800" dirty="0" smtClean="0"/>
              <a:t>修改为</a:t>
            </a:r>
            <a:endParaRPr lang="en-US" altLang="zh-CN" sz="1800" dirty="0" smtClean="0"/>
          </a:p>
          <a:p>
            <a:pPr marL="971550" lvl="1"/>
            <a:r>
              <a:rPr lang="en-US" altLang="zh-CN" sz="1800" dirty="0"/>
              <a:t>targets 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en-US" altLang="zh-CN" sz="1800" dirty="0" smtClean="0">
                <a:solidFill>
                  <a:srgbClr val="0016E2"/>
                </a:solidFill>
              </a:rPr>
              <a:t>exec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保存后运行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，如果编译成功，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目录中会产生文件</a:t>
            </a:r>
            <a:r>
              <a:rPr lang="en-US" altLang="zh-CN" sz="2000" dirty="0" err="1" smtClean="0"/>
              <a:t>exec.noff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zh-CN" altLang="en-US" sz="2000" dirty="0" smtClean="0"/>
              <a:t>目录下，命令</a:t>
            </a:r>
            <a:r>
              <a:rPr lang="en-US" altLang="zh-CN" sz="2000" dirty="0" smtClean="0"/>
              <a:t>nachos –x </a:t>
            </a:r>
            <a:r>
              <a:rPr lang="en-US" altLang="zh-CN" sz="2000" dirty="0" err="1" smtClean="0"/>
              <a:t>exec.noff</a:t>
            </a:r>
            <a:r>
              <a:rPr lang="zh-CN" altLang="en-US" sz="2000" dirty="0" smtClean="0"/>
              <a:t>可加载执行应用程序</a:t>
            </a:r>
            <a:r>
              <a:rPr lang="en-US" altLang="zh-CN" sz="2000" dirty="0" err="1" smtClean="0"/>
              <a:t>exec.noff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zh-CN" dirty="0" smtClean="0"/>
              <a:t>应用程序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只支持单进程机制，不支持多进程机制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实现</a:t>
            </a:r>
            <a:r>
              <a:rPr lang="zh-CN" altLang="zh-CN" sz="2000" dirty="0"/>
              <a:t>了</a:t>
            </a:r>
            <a:r>
              <a:rPr lang="en-US" altLang="zh-CN" sz="2000" dirty="0"/>
              <a:t>Exec()</a:t>
            </a:r>
            <a:r>
              <a:rPr lang="zh-CN" altLang="zh-CN" sz="2000" dirty="0"/>
              <a:t>后，当主进程调用</a:t>
            </a:r>
            <a:r>
              <a:rPr lang="en-US" altLang="zh-CN" sz="2000" dirty="0"/>
              <a:t>Exec(file)</a:t>
            </a:r>
            <a:r>
              <a:rPr lang="zh-CN" altLang="zh-CN" sz="2000" dirty="0"/>
              <a:t>，就为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可执行程序</a:t>
            </a:r>
            <a:r>
              <a:rPr lang="en-US" altLang="zh-CN" sz="2000" dirty="0"/>
              <a:t>file</a:t>
            </a:r>
            <a:r>
              <a:rPr lang="zh-CN" altLang="zh-CN" sz="2000" dirty="0"/>
              <a:t>创建一个（子）进程，与主进程并发执行，可以认为实现了多进程机制；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也不支持用户多线程机制，系统调用</a:t>
            </a:r>
            <a:r>
              <a:rPr lang="en-US" altLang="zh-CN" sz="2000" dirty="0"/>
              <a:t>Fork()</a:t>
            </a:r>
            <a:r>
              <a:rPr lang="zh-CN" altLang="zh-CN" sz="2000" dirty="0"/>
              <a:t>及</a:t>
            </a:r>
            <a:r>
              <a:rPr lang="en-US" altLang="zh-CN" sz="2000" dirty="0"/>
              <a:t>Yield()</a:t>
            </a:r>
            <a:r>
              <a:rPr lang="zh-CN" altLang="zh-CN" sz="2000" dirty="0"/>
              <a:t>实现后可支持用户多线程；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理论上讲，系统应该为进程创建一个</a:t>
            </a:r>
            <a:r>
              <a:rPr lang="en-US" altLang="zh-CN" sz="2000" dirty="0"/>
              <a:t>PCB</a:t>
            </a:r>
            <a:r>
              <a:rPr lang="zh-CN" altLang="zh-CN" sz="2000" dirty="0"/>
              <a:t>，为其代码、数据、栈、堆分配相应的地址空间；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系统为应用程序创建的进程没有显式地为其创建</a:t>
            </a:r>
            <a:r>
              <a:rPr lang="en-US" altLang="zh-CN" sz="2000" dirty="0" smtClean="0"/>
              <a:t>PCB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PCB</a:t>
            </a:r>
            <a:r>
              <a:rPr lang="zh-CN" altLang="zh-CN" sz="2000" dirty="0"/>
              <a:t>中包括的进程的属性分散到几个相关的类对象中（如</a:t>
            </a:r>
            <a:r>
              <a:rPr lang="en-US" altLang="zh-CN" sz="2000" dirty="0" err="1"/>
              <a:t>AddrSapce</a:t>
            </a:r>
            <a:r>
              <a:rPr lang="zh-CN" altLang="zh-CN" sz="2000" dirty="0"/>
              <a:t>类、</a:t>
            </a:r>
            <a:r>
              <a:rPr lang="en-US" altLang="zh-CN" sz="2000" dirty="0"/>
              <a:t>Thread</a:t>
            </a:r>
            <a:r>
              <a:rPr lang="zh-CN" altLang="zh-CN" sz="2000" dirty="0"/>
              <a:t>类），地址空间中只有代码、数据及栈，不包含堆（由于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的应用程序功能比较简单，主要是为了测试系统调用）。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zh-CN" altLang="zh-CN" dirty="0"/>
              <a:t>应用程序</a:t>
            </a:r>
            <a:r>
              <a:rPr lang="zh-CN" altLang="en-US" dirty="0"/>
              <a:t>创建</a:t>
            </a:r>
            <a:r>
              <a:rPr lang="zh-CN" altLang="zh-CN" dirty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halt.noff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>
              <a:lnSpc>
                <a:spcPct val="100000"/>
              </a:lnSpc>
              <a:buNone/>
            </a:pPr>
            <a:r>
              <a:rPr lang="en-US" altLang="zh-CN" kern="1200" dirty="0" err="1">
                <a:latin typeface="+mj-lt"/>
                <a:ea typeface="+mj-ea"/>
                <a:cs typeface="+mj-cs"/>
              </a:rPr>
              <a:t>StartProcess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(char *filename)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16E2"/>
                </a:solidFill>
              </a:rPr>
              <a:t>space = new </a:t>
            </a:r>
            <a:r>
              <a:rPr lang="en-US" altLang="zh-CN" sz="2000" dirty="0" err="1">
                <a:solidFill>
                  <a:srgbClr val="0016E2"/>
                </a:solidFill>
              </a:rPr>
              <a:t>AddrSpace</a:t>
            </a:r>
            <a:r>
              <a:rPr lang="en-US" altLang="zh-CN" sz="2000" dirty="0">
                <a:solidFill>
                  <a:srgbClr val="0016E2"/>
                </a:solidFill>
              </a:rPr>
              <a:t>(executable);    </a:t>
            </a:r>
            <a:endParaRPr lang="en-US" altLang="zh-CN" sz="20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分析文件头，根据头部信息确定代码段、已初始化的数据段、未初始化的数据的在文件中的位置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为应用程序创建页表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为应用程序分配空闲帧，将应用程序的各段装入主存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在页表中建立虚页与帧的对应关系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参见构造函数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::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currentThread</a:t>
            </a:r>
            <a:r>
              <a:rPr lang="en-US" altLang="zh-CN" sz="2000" dirty="0" smtClean="0">
                <a:solidFill>
                  <a:srgbClr val="C00000"/>
                </a:solidFill>
              </a:rPr>
              <a:t>-</a:t>
            </a:r>
            <a:r>
              <a:rPr lang="en-US" altLang="zh-CN" sz="2000" dirty="0">
                <a:solidFill>
                  <a:srgbClr val="C00000"/>
                </a:solidFill>
              </a:rPr>
              <a:t>&gt;space = space;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将用户线程映射到核心线程（主进程映射到主线程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回顾</a:t>
            </a: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类，通过公共的成员变量 </a:t>
            </a:r>
            <a:r>
              <a:rPr lang="en-US" altLang="zh-CN" sz="1800" dirty="0" err="1" smtClean="0"/>
              <a:t>AddrSpace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smtClean="0"/>
              <a:t>space</a:t>
            </a:r>
            <a:r>
              <a:rPr lang="zh-CN" altLang="en-US" sz="1800" dirty="0" smtClean="0"/>
              <a:t>建立线程与用户进程的关联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考察</a:t>
            </a: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当</a:t>
            </a:r>
            <a:r>
              <a:rPr lang="en-US" altLang="zh-CN" sz="1800" dirty="0" smtClean="0"/>
              <a:t>space != NULL</a:t>
            </a:r>
            <a:r>
              <a:rPr lang="zh-CN" altLang="en-US" sz="1800" dirty="0" smtClean="0"/>
              <a:t>时，核心线程保存与恢复的是用户进程的上下文，执行的是应用程序代码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StartProcess</a:t>
            </a:r>
            <a:r>
              <a:rPr lang="en-US" altLang="zh-CN" dirty="0"/>
              <a:t>(char *filename)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下述三条语句建立应用进程的运行环境，启动进程的执行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800" b="1" dirty="0">
                <a:solidFill>
                  <a:srgbClr val="7030A0"/>
                </a:solidFill>
              </a:rPr>
              <a:t>();</a:t>
            </a:r>
            <a:r>
              <a:rPr lang="en-US" altLang="zh-CN" sz="1800" dirty="0">
                <a:solidFill>
                  <a:srgbClr val="7030A0"/>
                </a:solidFill>
              </a:rPr>
              <a:t>	</a:t>
            </a:r>
            <a:r>
              <a:rPr lang="en-US" altLang="zh-CN" sz="1800" dirty="0"/>
              <a:t>	// set the initial register values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800" b="1" dirty="0">
                <a:solidFill>
                  <a:srgbClr val="7030A0"/>
                </a:solidFill>
              </a:rPr>
              <a:t>();	</a:t>
            </a:r>
            <a:r>
              <a:rPr lang="en-US" altLang="zh-CN" sz="1800" dirty="0"/>
              <a:t>	// load page table register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machine-</a:t>
            </a:r>
            <a:r>
              <a:rPr lang="en-US" altLang="zh-CN" sz="1800" b="1" dirty="0">
                <a:solidFill>
                  <a:srgbClr val="7030A0"/>
                </a:solidFill>
              </a:rPr>
              <a:t>&gt;Run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();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7030A0"/>
                </a:solidFill>
              </a:rPr>
              <a:t>space-&gt;</a:t>
            </a:r>
            <a:r>
              <a:rPr lang="en-US" altLang="zh-CN" sz="20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();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6600"/>
                </a:solidFill>
              </a:rPr>
              <a:t>将核心（</a:t>
            </a:r>
            <a:r>
              <a:rPr lang="en-US" altLang="zh-CN" sz="1800" dirty="0" smtClean="0">
                <a:solidFill>
                  <a:srgbClr val="006600"/>
                </a:solidFill>
              </a:rPr>
              <a:t>CPU</a:t>
            </a:r>
            <a:r>
              <a:rPr lang="zh-CN" altLang="en-US" sz="1800" dirty="0" smtClean="0">
                <a:solidFill>
                  <a:srgbClr val="006600"/>
                </a:solidFill>
              </a:rPr>
              <a:t>）维护的页表关联到用户进程页表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主进程（父进程）创建后立即执行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主进程关联的是主线程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1080B"/>
                </a:solidFill>
              </a:rPr>
              <a:t>Nachos</a:t>
            </a:r>
            <a:r>
              <a:rPr lang="zh-CN" altLang="en-US" sz="1800" dirty="0" smtClean="0">
                <a:solidFill>
                  <a:srgbClr val="01080B"/>
                </a:solidFill>
              </a:rPr>
              <a:t>启动时主线程没有被调度，直接处于执行态，作为当前运行的线程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函数中无法恢复主进程的上下文，因此</a:t>
            </a:r>
            <a:r>
              <a:rPr lang="zh-CN" altLang="en-US" sz="1800" dirty="0" smtClean="0">
                <a:solidFill>
                  <a:srgbClr val="01080B"/>
                </a:solidFill>
              </a:rPr>
              <a:t>主用户进程也应该立即执行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利用</a:t>
            </a:r>
            <a:r>
              <a:rPr lang="en-US" altLang="zh-CN" sz="2000" dirty="0" smtClean="0">
                <a:solidFill>
                  <a:srgbClr val="01080B"/>
                </a:solidFill>
              </a:rPr>
              <a:t>Exec()</a:t>
            </a:r>
            <a:r>
              <a:rPr lang="zh-CN" altLang="en-US" sz="2000" dirty="0" smtClean="0">
                <a:solidFill>
                  <a:srgbClr val="01080B"/>
                </a:solidFill>
              </a:rPr>
              <a:t>创建的进程，需要映射到一个新建的核心线程，该核心线程创建后进入就绪队列，被调度后才开始执行所关联的用户进程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这些线程被调度后可以恢复所关联进程的上下文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因此不必立即执行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Linux</a:t>
            </a:r>
            <a:endParaRPr lang="en-US" altLang="zh-CN" dirty="0" smtClean="0"/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32</a:t>
            </a:r>
            <a:r>
              <a:rPr lang="zh-CN" altLang="en-US" dirty="0" smtClean="0">
                <a:solidFill>
                  <a:srgbClr val="01080B"/>
                </a:solidFill>
              </a:rPr>
              <a:t>位系统（</a:t>
            </a:r>
            <a:r>
              <a:rPr lang="en-US" altLang="zh-CN" dirty="0" smtClean="0">
                <a:solidFill>
                  <a:srgbClr val="01080B"/>
                </a:solidFill>
              </a:rPr>
              <a:t>why</a:t>
            </a:r>
            <a:r>
              <a:rPr lang="zh-CN" altLang="en-US" dirty="0" smtClean="0">
                <a:solidFill>
                  <a:srgbClr val="01080B"/>
                </a:solidFill>
              </a:rPr>
              <a:t>？）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gedit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err="1" smtClean="0">
                <a:solidFill>
                  <a:srgbClr val="01080B"/>
                </a:solidFill>
              </a:rPr>
              <a:t>emacs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smtClean="0">
                <a:solidFill>
                  <a:srgbClr val="01080B"/>
                </a:solidFill>
              </a:rPr>
              <a:t>vi</a:t>
            </a:r>
            <a:r>
              <a:rPr lang="zh-CN" altLang="en-US" dirty="0" smtClean="0">
                <a:solidFill>
                  <a:srgbClr val="01080B"/>
                </a:solidFill>
              </a:rPr>
              <a:t>等</a:t>
            </a:r>
            <a:r>
              <a:rPr lang="en-US" altLang="zh-CN" dirty="0" smtClean="0">
                <a:solidFill>
                  <a:srgbClr val="01080B"/>
                </a:solidFill>
              </a:rPr>
              <a:t> 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gcc</a:t>
            </a:r>
            <a:r>
              <a:rPr lang="zh-CN" altLang="en-US" dirty="0" smtClean="0">
                <a:solidFill>
                  <a:srgbClr val="01080B"/>
                </a:solidFill>
              </a:rPr>
              <a:t>，</a:t>
            </a:r>
            <a:r>
              <a:rPr lang="en-US" altLang="zh-CN" dirty="0" smtClean="0">
                <a:solidFill>
                  <a:srgbClr val="01080B"/>
                </a:solidFill>
              </a:rPr>
              <a:t>g++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应用程序进程的上下文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应用进程对应的核心线程上下文切换时，对用户进程上下文的处理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Thread *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;    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USER_PROGRAM    </a:t>
            </a: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// </a:t>
            </a:r>
            <a:r>
              <a:rPr lang="en-US" altLang="zh-CN" sz="1600" dirty="0">
                <a:solidFill>
                  <a:srgbClr val="0016E2"/>
                </a:solidFill>
              </a:rPr>
              <a:t>ignore until running user programs 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</a:t>
            </a:r>
            <a:r>
              <a:rPr lang="en-US" altLang="zh-CN" sz="1600" dirty="0">
                <a:solidFill>
                  <a:srgbClr val="0016E2"/>
                </a:solidFill>
              </a:rPr>
              <a:t>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{	// if this thread is a user program,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</a:t>
            </a:r>
            <a:r>
              <a:rPr lang="en-US" altLang="zh-CN" sz="1600" dirty="0" err="1">
                <a:solidFill>
                  <a:srgbClr val="0016E2"/>
                </a:solidFill>
              </a:rPr>
              <a:t>SaveUserState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   </a:t>
            </a:r>
            <a:r>
              <a:rPr lang="en-US" altLang="zh-CN" sz="1600" dirty="0">
                <a:solidFill>
                  <a:srgbClr val="0016E2"/>
                </a:solidFill>
              </a:rPr>
              <a:t>// save the user's CPU registers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SaveState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//nothing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</a:t>
            </a:r>
            <a:r>
              <a:rPr lang="en-US" altLang="zh-CN" sz="1600" dirty="0">
                <a:solidFill>
                  <a:srgbClr val="0016E2"/>
                </a:solidFill>
              </a:rPr>
              <a:t>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…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/>
              <a:t>    SWITCH(</a:t>
            </a:r>
            <a:r>
              <a:rPr lang="en-US" altLang="zh-CN" sz="1600" b="1" dirty="0" err="1"/>
              <a:t>oldThread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     </a:t>
            </a:r>
            <a:r>
              <a:rPr lang="en-US" altLang="zh-CN" sz="1600" dirty="0"/>
              <a:t>//Switch 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to </a:t>
            </a:r>
            <a:r>
              <a:rPr lang="en-US" altLang="zh-CN" sz="1600" dirty="0" err="1"/>
              <a:t>nextThread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…</a:t>
            </a:r>
            <a:endParaRPr lang="en-US" altLang="zh-CN" sz="16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USER_PROGRAM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</a:t>
            </a:r>
            <a:r>
              <a:rPr lang="en-US" altLang="zh-CN" sz="1600" dirty="0" smtClean="0">
                <a:solidFill>
                  <a:srgbClr val="0016E2"/>
                </a:solidFill>
              </a:rPr>
              <a:t>{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// </a:t>
            </a:r>
            <a:r>
              <a:rPr lang="en-US" altLang="zh-CN" sz="1600" dirty="0">
                <a:solidFill>
                  <a:srgbClr val="0016E2"/>
                </a:solidFill>
              </a:rPr>
              <a:t>if there is an address space </a:t>
            </a:r>
            <a:r>
              <a:rPr lang="en-US" altLang="zh-CN" sz="1600" dirty="0" smtClean="0">
                <a:solidFill>
                  <a:srgbClr val="0016E2"/>
                </a:solidFill>
              </a:rPr>
              <a:t>to </a:t>
            </a:r>
            <a:r>
              <a:rPr lang="en-US" altLang="zh-CN" sz="1600" dirty="0">
                <a:solidFill>
                  <a:srgbClr val="0016E2"/>
                </a:solidFill>
              </a:rPr>
              <a:t>restore, do it</a:t>
            </a:r>
            <a:r>
              <a:rPr lang="en-US" altLang="zh-CN" sz="1600" dirty="0" smtClean="0">
                <a:solidFill>
                  <a:srgbClr val="0016E2"/>
                </a:solidFill>
              </a:rPr>
              <a:t>.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-&gt;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RestoreUserState</a:t>
            </a:r>
            <a:r>
              <a:rPr lang="en-US" altLang="zh-CN" sz="1600" dirty="0">
                <a:solidFill>
                  <a:srgbClr val="0016E2"/>
                </a:solidFill>
              </a:rPr>
              <a:t>();   // </a:t>
            </a:r>
            <a:r>
              <a:rPr lang="en-US" altLang="zh-CN" sz="1600" dirty="0" smtClean="0">
                <a:solidFill>
                  <a:srgbClr val="0016E2"/>
                </a:solidFill>
              </a:rPr>
              <a:t>Restore </a:t>
            </a:r>
            <a:r>
              <a:rPr lang="en-US" altLang="zh-CN" sz="1600" dirty="0">
                <a:solidFill>
                  <a:srgbClr val="0016E2"/>
                </a:solidFill>
              </a:rPr>
              <a:t>the user's CPU registers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RestoreState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//map user’s page table to CPU page table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06533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采用一个字符数组模拟了</a:t>
            </a:r>
            <a:r>
              <a:rPr lang="zh-CN" altLang="zh-CN" sz="2000" dirty="0" smtClean="0"/>
              <a:t>主存储器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内存</a:t>
            </a:r>
            <a:r>
              <a:rPr lang="zh-CN" altLang="zh-CN" sz="2000" dirty="0"/>
              <a:t>管理采用分页管理方式，采用页表或</a:t>
            </a:r>
            <a:r>
              <a:rPr lang="en-US" altLang="zh-CN" sz="2000" dirty="0"/>
              <a:t>TLB</a:t>
            </a:r>
            <a:r>
              <a:rPr lang="zh-CN" altLang="zh-CN" sz="2000" dirty="0"/>
              <a:t>实现虚页与实页（帧）的</a:t>
            </a:r>
            <a:r>
              <a:rPr lang="zh-CN" altLang="zh-CN" sz="2000" dirty="0" smtClean="0"/>
              <a:t>映射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可以</a:t>
            </a:r>
            <a:r>
              <a:rPr lang="zh-CN" altLang="zh-CN" sz="2000" dirty="0"/>
              <a:t>采用位示图对空闲帧进行</a:t>
            </a:r>
            <a:r>
              <a:rPr lang="zh-CN" altLang="zh-CN" sz="2000" dirty="0" smtClean="0"/>
              <a:t>管理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实现</a:t>
            </a:r>
            <a:r>
              <a:rPr lang="en-US" altLang="zh-CN" sz="1800" dirty="0" smtClean="0"/>
              <a:t>Exec()</a:t>
            </a:r>
            <a:r>
              <a:rPr lang="zh-CN" altLang="en-US" sz="1800" dirty="0" smtClean="0"/>
              <a:t>需要自己编程管理空闲帧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每个帧大小与一个硬盘块的字节数相等，每个硬盘块对应一个扇区，大小为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字节，默认有</a:t>
            </a:r>
            <a:r>
              <a:rPr lang="en-US" altLang="zh-CN" sz="2000" dirty="0"/>
              <a:t>32</a:t>
            </a:r>
            <a:r>
              <a:rPr lang="zh-CN" altLang="zh-CN" sz="2000" dirty="0"/>
              <a:t>个帧。（参见</a:t>
            </a:r>
            <a:r>
              <a:rPr lang="en-US" altLang="zh-CN" sz="2000" dirty="0"/>
              <a:t>../machine/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ReadMem</a:t>
            </a:r>
            <a:r>
              <a:rPr lang="en-US" altLang="zh-CN" sz="2000" dirty="0"/>
              <a:t>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WriteMem</a:t>
            </a:r>
            <a:r>
              <a:rPr lang="en-US" altLang="zh-CN" sz="2000" dirty="0"/>
              <a:t>(…)</a:t>
            </a:r>
            <a:r>
              <a:rPr lang="zh-CN" altLang="zh-CN" sz="2000" dirty="0"/>
              <a:t>实现内存的读写功能，可以读写</a:t>
            </a:r>
            <a:r>
              <a:rPr lang="en-US" altLang="zh-CN" sz="2000" dirty="0"/>
              <a:t>1</a:t>
            </a:r>
            <a:r>
              <a:rPr lang="zh-CN" altLang="zh-CN" sz="2000" dirty="0"/>
              <a:t>个字节、</a:t>
            </a:r>
            <a:r>
              <a:rPr lang="en-US" altLang="zh-CN" sz="2000" dirty="0"/>
              <a:t>2</a:t>
            </a:r>
            <a:r>
              <a:rPr lang="zh-CN" altLang="zh-CN" sz="2000" dirty="0"/>
              <a:t>个字节及</a:t>
            </a:r>
            <a:r>
              <a:rPr lang="en-US" altLang="zh-CN" sz="2000" dirty="0"/>
              <a:t>4</a:t>
            </a:r>
            <a:r>
              <a:rPr lang="zh-CN" altLang="zh-CN" sz="2000" dirty="0"/>
              <a:t>个字节。（参见</a:t>
            </a:r>
            <a:r>
              <a:rPr lang="en-US" altLang="zh-CN" sz="2000" dirty="0"/>
              <a:t>../machne/translate.cc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读内存时需要根据虚地址从内存中读出数据，因此需要虚实地址变换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ReadRegister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WriteRegister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实现寄存器的读写功能。（参见</a:t>
            </a:r>
            <a:r>
              <a:rPr lang="en-US" altLang="zh-CN" sz="2000" dirty="0"/>
              <a:t>../machne/machine.cc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结构参见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machine/</a:t>
            </a:r>
            <a:r>
              <a:rPr lang="en-US" altLang="zh-CN" sz="2000" dirty="0" err="1" smtClean="0"/>
              <a:t>translate.h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虚实</a:t>
            </a:r>
            <a:r>
              <a:rPr lang="zh-CN" altLang="zh-CN" sz="2000" dirty="0"/>
              <a:t>地址的变换参见</a:t>
            </a:r>
            <a:r>
              <a:rPr lang="en-US" altLang="zh-CN" sz="2000" dirty="0"/>
              <a:t>translate.cc</a:t>
            </a:r>
            <a:r>
              <a:rPr lang="zh-CN" altLang="zh-CN" sz="2000" dirty="0"/>
              <a:t>中</a:t>
            </a:r>
            <a:r>
              <a:rPr lang="en-US" altLang="zh-CN" sz="2000" dirty="0"/>
              <a:t>Machine::Translate</a:t>
            </a:r>
            <a:r>
              <a:rPr lang="en-US" altLang="zh-CN" sz="2000" dirty="0" smtClean="0"/>
              <a:t>(…)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的创建与使用参见</a:t>
            </a:r>
            <a:r>
              <a:rPr lang="en-US" altLang="zh-CN" sz="2000" dirty="0"/>
              <a:t>../userprog/progtest.cc</a:t>
            </a:r>
            <a:r>
              <a:rPr lang="zh-CN" altLang="zh-CN" sz="2000" dirty="0"/>
              <a:t>及</a:t>
            </a:r>
            <a:r>
              <a:rPr lang="en-US" altLang="zh-CN" sz="2000" dirty="0"/>
              <a:t>addrspace.cc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的构造方法为应用程序分配内存，</a:t>
            </a:r>
            <a:r>
              <a:rPr lang="zh-CN" altLang="zh-CN" sz="1800" dirty="0" smtClean="0"/>
              <a:t>建立</a:t>
            </a:r>
            <a:r>
              <a:rPr lang="zh-CN" altLang="en-US" sz="1800" dirty="0" smtClean="0"/>
              <a:t>用户进程</a:t>
            </a:r>
            <a:r>
              <a:rPr lang="zh-CN" altLang="zh-CN" sz="1800" dirty="0" smtClean="0"/>
              <a:t>页表</a:t>
            </a:r>
            <a:r>
              <a:rPr lang="zh-CN" altLang="zh-CN" sz="1800" dirty="0"/>
              <a:t>，将应用程序代码及数据读入内存，建立虚页与实页的对应关系（参见</a:t>
            </a:r>
            <a:r>
              <a:rPr lang="en-US" altLang="zh-CN" sz="1800" dirty="0"/>
              <a:t>addrspace.cc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应用程序进程维护一个进程页表，内核维护一个系统页表，系统页表在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中声明，在</a:t>
            </a:r>
            <a:r>
              <a:rPr lang="en-US" altLang="zh-CN" sz="2000" dirty="0"/>
              <a:t>translate.cc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使用，参见</a:t>
            </a:r>
            <a:r>
              <a:rPr lang="en-US" altLang="zh-CN" sz="2000" dirty="0" smtClean="0"/>
              <a:t>tanslate.cc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Machine</a:t>
            </a:r>
            <a:r>
              <a:rPr lang="en-US" altLang="zh-CN" sz="2000" dirty="0"/>
              <a:t>::Translate</a:t>
            </a:r>
            <a:r>
              <a:rPr lang="en-US" altLang="zh-CN" sz="2000" dirty="0" smtClean="0"/>
              <a:t>(…)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系统创建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时开辟了一个大小为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帧，每帧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字节的内存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Machine::Machine(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debug</a:t>
            </a:r>
            <a:r>
              <a:rPr lang="en-US" altLang="zh-CN" sz="1600" dirty="0" smtClean="0"/>
              <a:t>)   //in translate.cc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NumTotalRegs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++)     </a:t>
            </a:r>
            <a:r>
              <a:rPr lang="en-US" altLang="zh-CN" sz="1600" dirty="0" smtClean="0">
                <a:solidFill>
                  <a:srgbClr val="0B6F17"/>
                </a:solidFill>
              </a:rPr>
              <a:t>//</a:t>
            </a:r>
            <a:r>
              <a:rPr lang="zh-CN" altLang="en-US" sz="1600" dirty="0" smtClean="0">
                <a:solidFill>
                  <a:srgbClr val="0B6F17"/>
                </a:solidFill>
              </a:rPr>
              <a:t>初始化寄存器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 registers[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0;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mainMemory</a:t>
            </a:r>
            <a:r>
              <a:rPr lang="en-US" altLang="zh-CN" sz="1600" dirty="0">
                <a:solidFill>
                  <a:srgbClr val="C00000"/>
                </a:solidFill>
              </a:rPr>
              <a:t> = new char[</a:t>
            </a:r>
            <a:r>
              <a:rPr lang="en-US" altLang="zh-CN" sz="1600" dirty="0" err="1">
                <a:solidFill>
                  <a:srgbClr val="C00000"/>
                </a:solidFill>
              </a:rPr>
              <a:t>MemorySize</a:t>
            </a:r>
            <a:r>
              <a:rPr lang="en-US" altLang="zh-CN" sz="1600" dirty="0" smtClean="0">
                <a:solidFill>
                  <a:srgbClr val="C00000"/>
                </a:solidFill>
              </a:rPr>
              <a:t>];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见</a:t>
            </a:r>
            <a:r>
              <a:rPr lang="en-US" altLang="zh-CN" sz="1600" dirty="0" err="1">
                <a:solidFill>
                  <a:srgbClr val="0B6F17"/>
                </a:solidFill>
              </a:rPr>
              <a:t>machine.h</a:t>
            </a:r>
            <a:r>
              <a:rPr lang="zh-CN" altLang="en-US" sz="1600" dirty="0">
                <a:solidFill>
                  <a:srgbClr val="0B6F17"/>
                </a:solidFill>
              </a:rPr>
              <a:t>，</a:t>
            </a:r>
            <a:r>
              <a:rPr lang="en-US" altLang="zh-CN" sz="1600" dirty="0">
                <a:solidFill>
                  <a:srgbClr val="0B6F17"/>
                </a:solidFill>
              </a:rPr>
              <a:t>why </a:t>
            </a:r>
            <a:r>
              <a:rPr lang="en-US" altLang="zh-CN" sz="1600" dirty="0" err="1">
                <a:solidFill>
                  <a:srgbClr val="0B6F17"/>
                </a:solidFill>
              </a:rPr>
              <a:t>pagesize</a:t>
            </a:r>
            <a:r>
              <a:rPr lang="en-US" altLang="zh-CN" sz="1600" dirty="0">
                <a:solidFill>
                  <a:srgbClr val="0B6F17"/>
                </a:solidFill>
              </a:rPr>
              <a:t>=128?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for (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= 0;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&lt; </a:t>
            </a:r>
            <a:r>
              <a:rPr lang="en-US" altLang="zh-CN" sz="1600" dirty="0" err="1">
                <a:solidFill>
                  <a:srgbClr val="0016E2"/>
                </a:solidFill>
              </a:rPr>
              <a:t>MemorySize</a:t>
            </a:r>
            <a:r>
              <a:rPr lang="en-US" altLang="zh-CN" sz="1600" dirty="0">
                <a:solidFill>
                  <a:srgbClr val="0016E2"/>
                </a:solidFill>
              </a:rPr>
              <a:t>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 smtClean="0">
                <a:solidFill>
                  <a:srgbClr val="0016E2"/>
                </a:solidFill>
              </a:rPr>
              <a:t>++)     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初始化内存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 	</a:t>
            </a:r>
            <a:r>
              <a:rPr lang="en-US" altLang="zh-CN" sz="1600" dirty="0" err="1">
                <a:solidFill>
                  <a:srgbClr val="0016E2"/>
                </a:solidFill>
              </a:rPr>
              <a:t>mainMemory</a:t>
            </a:r>
            <a:r>
              <a:rPr lang="en-US" altLang="zh-CN" sz="1600" dirty="0">
                <a:solidFill>
                  <a:srgbClr val="0016E2"/>
                </a:solidFill>
              </a:rPr>
              <a:t>[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] = 0;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USE_TLB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TranslationEntry</a:t>
            </a:r>
            <a:r>
              <a:rPr lang="en-US" altLang="zh-CN" sz="1600" dirty="0"/>
              <a:t>[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	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].valid = FALSE;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#else	// use linear page table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pageTable</a:t>
            </a:r>
            <a:r>
              <a:rPr lang="en-US" altLang="zh-CN" sz="1600" dirty="0">
                <a:solidFill>
                  <a:srgbClr val="FF0000"/>
                </a:solidFill>
              </a:rPr>
              <a:t> = NULL</a:t>
            </a:r>
            <a:r>
              <a:rPr lang="en-US" altLang="zh-CN" sz="1600" dirty="0" smtClean="0">
                <a:solidFill>
                  <a:srgbClr val="FF0000"/>
                </a:solidFill>
              </a:rPr>
              <a:t>;         </a:t>
            </a:r>
            <a:r>
              <a:rPr lang="en-US" altLang="zh-CN" sz="1600" dirty="0" smtClean="0">
                <a:solidFill>
                  <a:srgbClr val="0016E2"/>
                </a:solidFill>
              </a:rPr>
              <a:t>//</a:t>
            </a:r>
            <a:r>
              <a:rPr lang="zh-CN" altLang="en-US" sz="1600" dirty="0" smtClean="0">
                <a:solidFill>
                  <a:srgbClr val="0016E2"/>
                </a:solidFill>
              </a:rPr>
              <a:t>系统页表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 smtClean="0"/>
              <a:t>endif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singleStep</a:t>
            </a:r>
            <a:r>
              <a:rPr lang="en-US" altLang="zh-CN" sz="1600" dirty="0"/>
              <a:t> = debug;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CheckEndian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页表结构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TranslationEntry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virtualPage</a:t>
            </a:r>
            <a:r>
              <a:rPr lang="en-US" altLang="zh-CN" sz="1800" dirty="0"/>
              <a:t>;  	// The page number in virtual memory.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physicalPage</a:t>
            </a:r>
            <a:r>
              <a:rPr lang="en-US" altLang="zh-CN" sz="1800" dirty="0"/>
              <a:t>;  	// The page number in real memory (relative to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 //  </a:t>
            </a:r>
            <a:r>
              <a:rPr lang="en-US" altLang="zh-CN" sz="1800" dirty="0"/>
              <a:t>start of "</a:t>
            </a:r>
            <a:r>
              <a:rPr lang="en-US" altLang="zh-CN" sz="1800" dirty="0" err="1"/>
              <a:t>mainMemory</a:t>
            </a:r>
            <a:r>
              <a:rPr lang="en-US" altLang="zh-CN" sz="1800" dirty="0"/>
              <a:t>"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valid;         // If this bit is set, the translation is ignored.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(In other words, the entry hasn't been initialized.)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readOnly</a:t>
            </a:r>
            <a:r>
              <a:rPr lang="en-US" altLang="zh-CN" sz="1800" dirty="0"/>
              <a:t>;	// If this bit is set, the user program is not allowed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// </a:t>
            </a:r>
            <a:r>
              <a:rPr lang="en-US" altLang="zh-CN" sz="1800" dirty="0"/>
              <a:t>to modify the contents of the page.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use;  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referenced or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dirty;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AddrSpace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 *</a:t>
            </a:r>
            <a:r>
              <a:rPr lang="en-US" altLang="zh-CN" sz="2000" dirty="0" smtClean="0"/>
              <a:t>executable)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为应用程序分配内存空间及栈空间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AddrSpace</a:t>
            </a:r>
            <a:r>
              <a:rPr lang="en-US" altLang="zh-CN" sz="2000" dirty="0"/>
              <a:t>:: </a:t>
            </a:r>
            <a:r>
              <a:rPr lang="en-US" altLang="zh-CN" sz="2000" dirty="0" smtClean="0"/>
              <a:t>~</a:t>
            </a: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释放</a:t>
            </a:r>
            <a:r>
              <a:rPr lang="zh-CN" altLang="en-US" sz="1800" dirty="0"/>
              <a:t>为应用程序分配内存空间及栈空间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应用程序地址空间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7561" y="3364068"/>
          <a:ext cx="2519191" cy="158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191"/>
              </a:tblGrid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代码段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已初始化的数据段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未初始化的数据的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栈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的硬盘大小</a:t>
            </a:r>
            <a:r>
              <a:rPr lang="en-US" altLang="zh-CN" sz="2000" dirty="0"/>
              <a:t>128KB</a:t>
            </a:r>
            <a:r>
              <a:rPr lang="zh-CN" altLang="zh-CN" sz="2000" dirty="0"/>
              <a:t>，每个硬盘块包含一个扇区，大小为</a:t>
            </a:r>
            <a:r>
              <a:rPr lang="en-US" altLang="zh-CN" sz="2000" dirty="0"/>
              <a:t>128bytes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每个文件由文件头</a:t>
            </a:r>
            <a:r>
              <a:rPr lang="en-US" altLang="zh-CN" sz="2000" dirty="0"/>
              <a:t>+</a:t>
            </a:r>
            <a:r>
              <a:rPr lang="zh-CN" altLang="zh-CN" sz="2000" dirty="0"/>
              <a:t>数据块组成；文件头占用一个扇区；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采用位管理示图空闲块，位示</a:t>
            </a:r>
            <a:r>
              <a:rPr lang="zh-CN" altLang="zh-CN" sz="2000" dirty="0" smtClean="0"/>
              <a:t>图</a:t>
            </a:r>
            <a:r>
              <a:rPr lang="zh-CN" altLang="en-US" sz="2000" dirty="0" smtClean="0"/>
              <a:t>文件</a:t>
            </a:r>
            <a:r>
              <a:rPr lang="zh-CN" altLang="zh-CN" sz="2000" dirty="0" smtClean="0"/>
              <a:t>数据</a:t>
            </a:r>
            <a:r>
              <a:rPr lang="zh-CN" altLang="zh-CN" sz="2000" dirty="0"/>
              <a:t>块大小为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采用一级目录管理，目录项采用名号目录结构，最多可创建</a:t>
            </a:r>
            <a:r>
              <a:rPr lang="en-US" altLang="zh-CN" sz="2000" dirty="0"/>
              <a:t>10</a:t>
            </a:r>
            <a:r>
              <a:rPr lang="zh-CN" altLang="zh-CN" sz="2000" dirty="0"/>
              <a:t>个文件；目录文件大小为</a:t>
            </a:r>
            <a:r>
              <a:rPr lang="en-US" altLang="zh-CN" sz="2000" dirty="0"/>
              <a:t>200</a:t>
            </a:r>
            <a:r>
              <a:rPr lang="zh-CN" altLang="zh-CN" sz="2000" dirty="0"/>
              <a:t>字节，占用两个扇区；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每个文件数据最多由</a:t>
            </a:r>
            <a:r>
              <a:rPr lang="en-US" altLang="zh-CN" sz="2000" dirty="0" smtClean="0"/>
              <a:t>30</a:t>
            </a:r>
            <a:r>
              <a:rPr lang="zh-CN" altLang="zh-CN" sz="1800" dirty="0"/>
              <a:t>个硬盘块组成，最大为</a:t>
            </a:r>
            <a:r>
              <a:rPr lang="en-US" altLang="zh-CN" sz="1800" dirty="0"/>
              <a:t>3KB</a:t>
            </a:r>
            <a:r>
              <a:rPr lang="zh-CN" altLang="zh-CN" sz="1800" dirty="0"/>
              <a:t>；文件数据块采用索引方式分配；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硬盘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利用一个</a:t>
            </a:r>
            <a:r>
              <a:rPr lang="en-US" altLang="zh-CN" sz="1800" dirty="0"/>
              <a:t>UNIX</a:t>
            </a:r>
            <a:r>
              <a:rPr lang="zh-CN" altLang="zh-CN" sz="1800" dirty="0"/>
              <a:t>文件模拟了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硬盘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默认</a:t>
            </a:r>
            <a:r>
              <a:rPr lang="zh-CN" altLang="zh-CN" sz="1800" dirty="0"/>
              <a:t>的硬盘参数为：</a:t>
            </a:r>
            <a:r>
              <a:rPr lang="en-US" altLang="zh-CN" sz="1800" dirty="0"/>
              <a:t>32</a:t>
            </a:r>
            <a:r>
              <a:rPr lang="zh-CN" altLang="zh-CN" sz="1800" dirty="0"/>
              <a:t>个磁道，每道包括</a:t>
            </a:r>
            <a:r>
              <a:rPr lang="en-US" altLang="zh-CN" sz="1800" dirty="0"/>
              <a:t>32</a:t>
            </a:r>
            <a:r>
              <a:rPr lang="zh-CN" altLang="zh-CN" sz="1800" dirty="0"/>
              <a:t>个扇区，每个扇区</a:t>
            </a:r>
            <a:r>
              <a:rPr lang="en-US" altLang="zh-CN" sz="1800" dirty="0"/>
              <a:t>128</a:t>
            </a:r>
            <a:r>
              <a:rPr lang="zh-CN" altLang="zh-CN" sz="1800" dirty="0"/>
              <a:t>字节，因此硬盘大小为</a:t>
            </a:r>
            <a:r>
              <a:rPr lang="en-US" altLang="zh-CN" sz="1800" dirty="0"/>
              <a:t>128KB</a:t>
            </a:r>
            <a:r>
              <a:rPr lang="zh-CN" altLang="zh-CN" sz="1800" dirty="0" smtClean="0"/>
              <a:t>；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通常情况下，一个硬盘的逻辑块包括若干个扇区，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中一个硬盘块对应一个扇区；（参见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的硬盘标识（魔数）为</a:t>
            </a:r>
            <a:r>
              <a:rPr lang="en-US" altLang="zh-CN" sz="1800" dirty="0"/>
              <a:t>0x456789ab</a:t>
            </a:r>
            <a:r>
              <a:rPr lang="zh-CN" altLang="zh-CN" sz="1800" dirty="0"/>
              <a:t>，位于硬盘的前</a:t>
            </a:r>
            <a:r>
              <a:rPr lang="en-US" altLang="zh-CN" sz="1800" dirty="0"/>
              <a:t>4</a:t>
            </a:r>
            <a:r>
              <a:rPr lang="zh-CN" altLang="zh-CN" sz="1800" dirty="0"/>
              <a:t>个字节</a:t>
            </a:r>
            <a:r>
              <a:rPr lang="zh-CN" altLang="zh-CN" sz="1800" dirty="0" smtClean="0"/>
              <a:t>中</a:t>
            </a:r>
            <a:r>
              <a:rPr lang="zh-CN" altLang="en-US" sz="1800" dirty="0" smtClean="0"/>
              <a:t>，标识该硬盘是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硬盘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../machine/disk.cc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Disk::Disk()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</a:t>
            </a: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的硬盘</a:t>
            </a:r>
            <a:r>
              <a:rPr lang="en-US" altLang="zh-CN" sz="1800" dirty="0" smtClean="0">
                <a:solidFill>
                  <a:srgbClr val="0016E2"/>
                </a:solidFill>
              </a:rPr>
              <a:t>”DISK”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思考：如何为文件</a:t>
            </a:r>
            <a:r>
              <a:rPr lang="en-US" altLang="zh-CN" sz="1800" dirty="0" smtClean="0"/>
              <a:t>DISK</a:t>
            </a:r>
            <a:r>
              <a:rPr lang="zh-CN" altLang="en-US" sz="1800" dirty="0" smtClean="0"/>
              <a:t>预留</a:t>
            </a:r>
            <a:r>
              <a:rPr lang="en-US" altLang="zh-CN" sz="1800" dirty="0" smtClean="0"/>
              <a:t>128K</a:t>
            </a:r>
            <a:r>
              <a:rPr lang="zh-CN" altLang="en-US" sz="1800" dirty="0" smtClean="0"/>
              <a:t>的空间？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57945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设计报告（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封面（题目、姓名、学号、班级等）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摘要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目录（自动生成）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正文（分章节）</a:t>
            </a:r>
            <a:endParaRPr lang="en-US" altLang="zh-CN" sz="18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代码分析（功能、涉及到的类、类关系、数据结构及关键代码等</a:t>
            </a:r>
            <a:r>
              <a:rPr lang="en-US" altLang="zh-CN" sz="1600" dirty="0" smtClean="0">
                <a:sym typeface="Arial" panose="020B0604020202020204" pitchFamily="34" charset="0"/>
              </a:rPr>
              <a:t>…</a:t>
            </a:r>
            <a:r>
              <a:rPr lang="zh-CN" altLang="en-US" sz="1600" dirty="0" smtClean="0"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按任务要求分章节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任务要求，详细的设计方案与详细的实现方案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设计：设计方案、</a:t>
            </a: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数据结构、算法描述、伪代码等形式化描述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实现：修改哪些类、如何修改、为什么修改等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调试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遇到的问题及解决</a:t>
            </a:r>
            <a:r>
              <a:rPr lang="zh-CN" altLang="en-US" sz="1400" dirty="0" smtClean="0">
                <a:sym typeface="Arial" panose="020B0604020202020204" pitchFamily="34" charset="0"/>
              </a:rPr>
              <a:t>方案等）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测试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测试用例，测试结果及结果分析等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收获、心得等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其它说明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总结（完成的工作、收获、体会、建议等）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ym typeface="Arial" panose="020B0604020202020204" pitchFamily="34" charset="0"/>
              </a:rPr>
              <a:t>参考文献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设计代码（源码）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必要的注释、说明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在相应的目录下运行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可正确编译、执行，结果与报告中对应一致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6077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命令</a:t>
            </a:r>
            <a:r>
              <a:rPr lang="en-US" altLang="zh-CN" sz="2000" dirty="0" smtClean="0"/>
              <a:t>nachos –f </a:t>
            </a:r>
            <a:r>
              <a:rPr lang="zh-CN" altLang="en-US" sz="2000" dirty="0" smtClean="0"/>
              <a:t>格式化硬盘，</a:t>
            </a:r>
            <a:r>
              <a:rPr lang="zh-CN" altLang="en-US" sz="2000" dirty="0"/>
              <a:t>在硬盘上初始化一个</a:t>
            </a:r>
            <a:r>
              <a:rPr lang="zh-CN" altLang="en-US" sz="2000" dirty="0" smtClean="0"/>
              <a:t>文件系统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FileSystem</a:t>
            </a:r>
            <a:r>
              <a:rPr lang="zh-CN" altLang="en-US" sz="2000" dirty="0"/>
              <a:t>的构造</a:t>
            </a:r>
            <a:r>
              <a:rPr lang="zh-CN" altLang="en-US" sz="2000" dirty="0" smtClean="0"/>
              <a:t>函数中初始化文件系统</a:t>
            </a:r>
            <a:endParaRPr lang="en-US" altLang="zh-CN" sz="2000" dirty="0"/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::</a:t>
            </a:r>
            <a:r>
              <a:rPr lang="en-US" altLang="zh-CN" sz="1800" dirty="0" err="1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(</a:t>
            </a:r>
            <a:r>
              <a:rPr lang="en-US" altLang="zh-CN" sz="1800" dirty="0" err="1">
                <a:solidFill>
                  <a:srgbClr val="01080B"/>
                </a:solidFill>
              </a:rPr>
              <a:t>bool</a:t>
            </a:r>
            <a:r>
              <a:rPr lang="en-US" altLang="zh-CN" sz="1800" dirty="0">
                <a:solidFill>
                  <a:srgbClr val="01080B"/>
                </a:solidFill>
              </a:rPr>
              <a:t> format</a:t>
            </a:r>
            <a:r>
              <a:rPr lang="en-US" altLang="zh-CN" sz="1800" dirty="0" smtClean="0">
                <a:solidFill>
                  <a:srgbClr val="01080B"/>
                </a:solidFill>
              </a:rPr>
              <a:t>)    </a:t>
            </a:r>
            <a:r>
              <a:rPr lang="en-US" altLang="zh-CN" sz="1800" dirty="0" smtClean="0">
                <a:solidFill>
                  <a:srgbClr val="006600"/>
                </a:solidFill>
              </a:rPr>
              <a:t>//when format=true, format the DISK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{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if (format) </a:t>
            </a:r>
            <a:r>
              <a:rPr lang="en-US" altLang="zh-CN" sz="1800" dirty="0" smtClean="0">
                <a:solidFill>
                  <a:srgbClr val="01080B"/>
                </a:solidFill>
              </a:rPr>
              <a:t>{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r>
              <a:rPr lang="en-US" altLang="zh-CN" sz="1800" dirty="0" smtClean="0">
                <a:solidFill>
                  <a:srgbClr val="01080B"/>
                </a:solidFill>
              </a:rPr>
              <a:t>     //</a:t>
            </a:r>
            <a:r>
              <a:rPr lang="en-US" altLang="zh-CN" sz="1800" dirty="0">
                <a:solidFill>
                  <a:srgbClr val="01080B"/>
                </a:solidFill>
              </a:rPr>
              <a:t>free sector map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 *</a:t>
            </a:r>
            <a:r>
              <a:rPr lang="en-US" altLang="zh-CN" sz="1800" dirty="0" err="1">
                <a:solidFill>
                  <a:srgbClr val="C00000"/>
                </a:solidFill>
              </a:rPr>
              <a:t>freeMap</a:t>
            </a:r>
            <a:r>
              <a:rPr lang="en-US" altLang="zh-CN" sz="1800" dirty="0">
                <a:solidFill>
                  <a:srgbClr val="C00000"/>
                </a:solidFill>
              </a:rPr>
              <a:t> = new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NumSectors</a:t>
            </a:r>
            <a:r>
              <a:rPr lang="en-US" altLang="zh-CN" sz="1800" dirty="0">
                <a:solidFill>
                  <a:srgbClr val="C00000"/>
                </a:solidFill>
              </a:rPr>
              <a:t>); </a:t>
            </a:r>
            <a:r>
              <a:rPr lang="en-US" altLang="zh-CN" sz="1800" dirty="0" smtClean="0">
                <a:solidFill>
                  <a:srgbClr val="C00000"/>
                </a:solidFill>
              </a:rPr>
              <a:t>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NumSectors</a:t>
            </a:r>
            <a:r>
              <a:rPr lang="en-US" altLang="zh-CN" sz="1800" dirty="0" smtClean="0">
                <a:solidFill>
                  <a:srgbClr val="C00000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32*32=1024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//initialize the directory table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        Directory *directory = new Directory(</a:t>
            </a:r>
            <a:r>
              <a:rPr lang="en-US" altLang="zh-CN" sz="1800" dirty="0" err="1">
                <a:solidFill>
                  <a:srgbClr val="0016E2"/>
                </a:solidFill>
              </a:rPr>
              <a:t>NumDirEntries</a:t>
            </a:r>
            <a:r>
              <a:rPr lang="en-US" altLang="zh-CN" sz="1800" dirty="0">
                <a:solidFill>
                  <a:srgbClr val="01080B"/>
                </a:solidFill>
              </a:rPr>
              <a:t>); </a:t>
            </a:r>
            <a:r>
              <a:rPr lang="en-US" altLang="zh-CN" sz="1800" dirty="0" smtClean="0">
                <a:solidFill>
                  <a:srgbClr val="01080B"/>
                </a:solidFill>
              </a:rPr>
              <a:t>  //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NumDirEntries</a:t>
            </a:r>
            <a:r>
              <a:rPr lang="en-US" altLang="zh-CN" sz="1800" dirty="0" smtClean="0">
                <a:solidFill>
                  <a:srgbClr val="0016E2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10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	</a:t>
            </a:r>
            <a:r>
              <a:rPr lang="en-US" altLang="zh-CN" sz="1800" b="1" dirty="0">
                <a:solidFill>
                  <a:srgbClr val="01080B"/>
                </a:solidFill>
              </a:rPr>
              <a:t>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mapHdr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位示图文件头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1080B"/>
                </a:solidFill>
              </a:rPr>
              <a:t>	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dirHdr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目录表文件头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………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}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空闲块管理位示图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定义一个</a:t>
            </a:r>
            <a:r>
              <a:rPr lang="en-US" altLang="zh-CN" sz="2000" dirty="0"/>
              <a:t>128</a:t>
            </a:r>
            <a:r>
              <a:rPr lang="zh-CN" altLang="en-US" sz="2000" dirty="0"/>
              <a:t>位的位示图</a:t>
            </a:r>
            <a:r>
              <a:rPr lang="zh-CN" altLang="en-US" sz="2000" dirty="0" smtClean="0"/>
              <a:t>，管理硬盘空闲块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BitMap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</a:rPr>
              <a:t>freeMap</a:t>
            </a:r>
            <a:r>
              <a:rPr lang="en-US" altLang="zh-CN" sz="2000" dirty="0">
                <a:solidFill>
                  <a:srgbClr val="C00000"/>
                </a:solidFill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</a:rPr>
              <a:t>BitMap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NumSectors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类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</a:t>
            </a:r>
            <a:r>
              <a:rPr lang="zh-CN" altLang="en-US" sz="1800" dirty="0" smtClean="0">
                <a:solidFill>
                  <a:srgbClr val="01080B"/>
                </a:solidFill>
              </a:rPr>
              <a:t>参见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userprog</a:t>
            </a:r>
            <a:r>
              <a:rPr lang="en-US" altLang="zh-CN" sz="1800" dirty="0" smtClean="0">
                <a:solidFill>
                  <a:srgbClr val="01080B"/>
                </a:solidFill>
              </a:rPr>
              <a:t>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bitmap.h</a:t>
            </a:r>
            <a:r>
              <a:rPr lang="zh-CN" altLang="en-US" sz="1800" dirty="0" smtClean="0">
                <a:solidFill>
                  <a:srgbClr val="01080B"/>
                </a:solidFill>
              </a:rPr>
              <a:t>与</a:t>
            </a:r>
            <a:r>
              <a:rPr lang="en-US" altLang="zh-CN" sz="1800" dirty="0" smtClean="0">
                <a:solidFill>
                  <a:srgbClr val="01080B"/>
                </a:solidFill>
              </a:rPr>
              <a:t>bitmap.cc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NumSectors</a:t>
            </a:r>
            <a:r>
              <a:rPr lang="en-US" altLang="zh-CN" sz="1800" dirty="0" smtClean="0">
                <a:solidFill>
                  <a:srgbClr val="01080B"/>
                </a:solidFill>
              </a:rPr>
              <a:t>=</a:t>
            </a:r>
            <a:r>
              <a:rPr lang="zh-CN" altLang="en-US" sz="1800" dirty="0" smtClean="0">
                <a:solidFill>
                  <a:srgbClr val="01080B"/>
                </a:solidFill>
              </a:rPr>
              <a:t>道数</a:t>
            </a:r>
            <a:r>
              <a:rPr lang="en-US" altLang="zh-CN" sz="1800" dirty="0" smtClean="0">
                <a:solidFill>
                  <a:srgbClr val="01080B"/>
                </a:solidFill>
              </a:rPr>
              <a:t>*</a:t>
            </a:r>
            <a:r>
              <a:rPr lang="zh-CN" altLang="en-US" sz="1800" dirty="0" smtClean="0">
                <a:solidFill>
                  <a:srgbClr val="01080B"/>
                </a:solidFill>
              </a:rPr>
              <a:t>每道扇区数</a:t>
            </a:r>
            <a:r>
              <a:rPr lang="en-US" altLang="zh-CN" sz="1800" dirty="0" smtClean="0">
                <a:solidFill>
                  <a:srgbClr val="01080B"/>
                </a:solidFill>
              </a:rPr>
              <a:t>=32*32=1K   </a:t>
            </a:r>
            <a:r>
              <a:rPr lang="en-US" altLang="zh-CN" sz="1800" dirty="0">
                <a:solidFill>
                  <a:srgbClr val="01080B"/>
                </a:solidFill>
              </a:rPr>
              <a:t>//</a:t>
            </a:r>
            <a:r>
              <a:rPr lang="zh-CN" altLang="en-US" sz="1800" dirty="0">
                <a:solidFill>
                  <a:srgbClr val="01080B"/>
                </a:solidFill>
              </a:rPr>
              <a:t>在</a:t>
            </a:r>
            <a:r>
              <a:rPr lang="en-US" altLang="zh-CN" sz="1800" dirty="0" err="1">
                <a:solidFill>
                  <a:srgbClr val="01080B"/>
                </a:solidFill>
              </a:rPr>
              <a:t>disk.h</a:t>
            </a:r>
            <a:r>
              <a:rPr lang="zh-CN" altLang="en-US" sz="1800" dirty="0">
                <a:solidFill>
                  <a:srgbClr val="01080B"/>
                </a:solidFill>
              </a:rPr>
              <a:t>中定义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初始化一个空闲块位示图，内容被修改后，需要写回到硬盘的</a:t>
            </a:r>
            <a:r>
              <a:rPr lang="en-US" altLang="zh-CN" sz="1800" dirty="0" smtClean="0">
                <a:solidFill>
                  <a:srgbClr val="01080B"/>
                </a:solidFill>
              </a:rPr>
              <a:t>2</a:t>
            </a:r>
            <a:r>
              <a:rPr lang="zh-CN" altLang="en-US" sz="1800" dirty="0" smtClean="0">
                <a:solidFill>
                  <a:srgbClr val="01080B"/>
                </a:solidFill>
              </a:rPr>
              <a:t>号扇区中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位示</a:t>
            </a:r>
            <a:r>
              <a:rPr lang="zh-CN" altLang="en-US" sz="2000" dirty="0" smtClean="0"/>
              <a:t>图文件大小是多少个字节？占用几个扇区？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目录表由目录项组成，每个</a:t>
            </a:r>
            <a:r>
              <a:rPr lang="zh-CN" altLang="en-US" sz="2000" dirty="0" smtClean="0">
                <a:solidFill>
                  <a:srgbClr val="C00000"/>
                </a:solidFill>
              </a:rPr>
              <a:t>目录项</a:t>
            </a:r>
            <a:r>
              <a:rPr lang="zh-CN" altLang="en-US" sz="2000" dirty="0" smtClean="0"/>
              <a:t>是一个三元组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DirectoryEntry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      //</a:t>
            </a:r>
            <a:r>
              <a:rPr lang="zh-CN" altLang="en-US" sz="1800" dirty="0" smtClean="0"/>
              <a:t>参见</a:t>
            </a:r>
            <a:r>
              <a:rPr lang="en-US" altLang="zh-CN" sz="1800" dirty="0" smtClean="0"/>
              <a:t>../</a:t>
            </a:r>
            <a:r>
              <a:rPr lang="en-US" altLang="zh-CN" sz="1800" dirty="0" err="1" smtClean="0"/>
              <a:t>filesys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directory.h</a:t>
            </a:r>
            <a:endParaRPr lang="en-US" altLang="zh-CN" sz="18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    public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inUse</a:t>
            </a:r>
            <a:r>
              <a:rPr lang="en-US" altLang="zh-CN" sz="1800" dirty="0" smtClean="0"/>
              <a:t>;      // </a:t>
            </a:r>
            <a:r>
              <a:rPr lang="en-US" altLang="zh-CN" sz="1800" dirty="0"/>
              <a:t>Is this directory entry in use?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sector;	</a:t>
            </a:r>
            <a:r>
              <a:rPr lang="en-US" altLang="zh-CN" sz="1800" dirty="0" smtClean="0"/>
              <a:t>     // </a:t>
            </a:r>
            <a:r>
              <a:rPr lang="en-US" altLang="zh-CN" sz="1800" dirty="0"/>
              <a:t>Location on disk to find the 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FileHeader</a:t>
            </a:r>
            <a:r>
              <a:rPr lang="en-US" altLang="zh-CN" sz="1800" dirty="0"/>
              <a:t> for this file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char </a:t>
            </a:r>
            <a:r>
              <a:rPr lang="en-US" altLang="zh-CN" sz="1800" dirty="0"/>
              <a:t>name[</a:t>
            </a:r>
            <a:r>
              <a:rPr lang="en-US" altLang="zh-CN" sz="1800" dirty="0" err="1"/>
              <a:t>FileNameMaxLen</a:t>
            </a:r>
            <a:r>
              <a:rPr lang="en-US" altLang="zh-CN" sz="1800" dirty="0"/>
              <a:t> + 1</a:t>
            </a:r>
            <a:r>
              <a:rPr lang="en-US" altLang="zh-CN" sz="1800" dirty="0" smtClean="0"/>
              <a:t>];   // </a:t>
            </a:r>
            <a:r>
              <a:rPr lang="en-US" altLang="zh-CN" sz="1800" dirty="0"/>
              <a:t>Text name for file, with +1 for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    // </a:t>
            </a:r>
            <a:r>
              <a:rPr lang="en-US" altLang="zh-CN" sz="1800" dirty="0"/>
              <a:t>the trailing '\0'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 smtClean="0"/>
              <a:t>};</a:t>
            </a:r>
            <a:endParaRPr lang="en-US" altLang="zh-CN" sz="1800" dirty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name[</a:t>
            </a:r>
            <a:r>
              <a:rPr lang="en-US" altLang="zh-CN" sz="2000" dirty="0" err="1" smtClean="0"/>
              <a:t>FileNameMaxLen</a:t>
            </a:r>
            <a:r>
              <a:rPr lang="en-US" altLang="zh-CN" sz="2000" dirty="0" smtClean="0"/>
              <a:t>=9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文件名限定为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个字节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目录项占用多少个字节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限定最多可创建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个文件（参见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:: 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问</a:t>
            </a:r>
            <a:r>
              <a:rPr lang="zh-CN" altLang="en-US" sz="2000" dirty="0" smtClean="0"/>
              <a:t>目录表文件数据大小为多少个字节？占用几个扇区？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文件头（</a:t>
            </a:r>
            <a:r>
              <a:rPr lang="en-US" altLang="zh-CN" dirty="0" smtClean="0"/>
              <a:t>FCB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每个文件由（文件头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文件内容）组成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文件头是一个三元组（参见</a:t>
            </a:r>
            <a:r>
              <a:rPr lang="en-US" altLang="zh-CN" sz="2000" dirty="0"/>
              <a:t>../</a:t>
            </a:r>
            <a:r>
              <a:rPr lang="en-US" altLang="zh-CN" sz="2000" dirty="0" err="1"/>
              <a:t>filesys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filehdr.h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FileHeader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</a:t>
            </a:r>
            <a:r>
              <a:rPr lang="en-US" altLang="zh-CN" sz="1800" dirty="0" smtClean="0"/>
              <a:t>: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众多的成员函数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private: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numBytes</a:t>
            </a:r>
            <a:r>
              <a:rPr lang="en-US" altLang="zh-CN" sz="1800" dirty="0"/>
              <a:t>;			// Number of bytes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numSectors</a:t>
            </a:r>
            <a:r>
              <a:rPr lang="en-US" altLang="zh-CN" sz="1800" dirty="0"/>
              <a:t>;			// Number of data sectors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dataSectors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NumDirect</a:t>
            </a:r>
            <a:r>
              <a:rPr lang="en-US" altLang="zh-CN" sz="1800" dirty="0" smtClean="0"/>
              <a:t>];</a:t>
            </a:r>
            <a:r>
              <a:rPr lang="en-US" altLang="zh-CN" sz="1800" dirty="0"/>
              <a:t>	// Disk sector numbers for each data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// </a:t>
            </a:r>
            <a:r>
              <a:rPr lang="en-US" altLang="zh-CN" sz="1800" dirty="0"/>
              <a:t>block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可以看出，硬盘块采用索引分配方法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NumDirect</a:t>
            </a:r>
            <a:r>
              <a:rPr lang="en-US" altLang="zh-CN" sz="2000" dirty="0" smtClean="0"/>
              <a:t>=30</a:t>
            </a:r>
            <a:r>
              <a:rPr lang="zh-CN" altLang="en-US" sz="2000" dirty="0" smtClean="0"/>
              <a:t>，问文件头占用多少个字节？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这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位系统上运行的原因之一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利用命令</a:t>
            </a:r>
            <a:r>
              <a:rPr lang="en-US" altLang="zh-CN" sz="1800" dirty="0" smtClean="0"/>
              <a:t>nachos –f </a:t>
            </a:r>
            <a:r>
              <a:rPr lang="zh-CN" altLang="en-US" sz="1800" dirty="0" smtClean="0"/>
              <a:t>格式化硬盘，在硬盘上创建一个文件系统后，利用命令</a:t>
            </a:r>
            <a:r>
              <a:rPr lang="en-US" altLang="zh-CN" sz="1800" dirty="0" err="1" smtClean="0"/>
              <a:t>hexdump</a:t>
            </a:r>
            <a:r>
              <a:rPr lang="en-US" altLang="zh-CN" sz="1800" dirty="0" smtClean="0"/>
              <a:t> –C DISK</a:t>
            </a:r>
            <a:r>
              <a:rPr lang="zh-CN" altLang="en-US" sz="1800" dirty="0" smtClean="0"/>
              <a:t>可以以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进制格式查看硬盘的布局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字节</a:t>
            </a:r>
            <a:r>
              <a:rPr lang="en-US" altLang="zh-CN" sz="1600" dirty="0" smtClean="0"/>
              <a:t>0x0~0x3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0x456789ab</a:t>
            </a:r>
            <a:r>
              <a:rPr lang="zh-CN" altLang="en-US" sz="1600" dirty="0" smtClean="0"/>
              <a:t>，磁盘标识（</a:t>
            </a:r>
            <a:r>
              <a:rPr lang="en-US" altLang="zh-CN" sz="1600" dirty="0" smtClean="0"/>
              <a:t>magic word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0x4~0x83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字节；存放位示图头文件（</a:t>
            </a:r>
            <a:r>
              <a:rPr lang="en-US" altLang="zh-CN" sz="1600" dirty="0"/>
              <a:t>FCB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-node</a:t>
            </a:r>
            <a:r>
              <a:rPr lang="zh-CN" altLang="zh-CN" sz="1600" dirty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0x84~0x103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1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字节；存放目录表（根目录文件）</a:t>
            </a:r>
            <a:r>
              <a:rPr lang="zh-CN" altLang="zh-CN" sz="1600" dirty="0" smtClean="0"/>
              <a:t>头文件；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0x104~0x183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2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字节；位示图的数据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0x184~0x203</a:t>
            </a:r>
            <a:r>
              <a:rPr lang="zh-CN" altLang="zh-CN" sz="1600" dirty="0"/>
              <a:t>，扇区</a:t>
            </a:r>
            <a:r>
              <a:rPr lang="en-US" altLang="zh-CN" sz="1600" dirty="0"/>
              <a:t>3</a:t>
            </a:r>
            <a:r>
              <a:rPr lang="zh-CN" altLang="zh-CN" sz="1600" dirty="0"/>
              <a:t>，</a:t>
            </a:r>
            <a:r>
              <a:rPr lang="en-US" altLang="zh-CN" sz="1600" dirty="0"/>
              <a:t>0x204~0x283</a:t>
            </a:r>
            <a:r>
              <a:rPr lang="zh-CN" altLang="zh-CN" sz="1600" dirty="0"/>
              <a:t>：扇区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</a:t>
            </a:r>
            <a:r>
              <a:rPr lang="zh-CN" altLang="zh-CN" sz="1600" dirty="0"/>
              <a:t>目录文件的数据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目前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个扇区已分配，因此位示图文件</a:t>
            </a:r>
            <a:r>
              <a:rPr lang="en-US" altLang="zh-CN" sz="1600" dirty="0" smtClean="0"/>
              <a:t>0x104</a:t>
            </a:r>
            <a:r>
              <a:rPr lang="zh-CN" altLang="en-US" sz="1600" dirty="0" smtClean="0"/>
              <a:t>处的内容是</a:t>
            </a:r>
            <a:r>
              <a:rPr lang="en-US" altLang="zh-CN" sz="1600" dirty="0" smtClean="0"/>
              <a:t>0x1F</a:t>
            </a:r>
            <a:r>
              <a:rPr lang="zh-CN" altLang="en-US" sz="1600" dirty="0" smtClean="0"/>
              <a:t>，值为</a:t>
            </a:r>
            <a:r>
              <a:rPr lang="en-US" altLang="zh-CN" sz="1600" dirty="0" smtClean="0">
                <a:solidFill>
                  <a:srgbClr val="C00000"/>
                </a:solidFill>
              </a:rPr>
              <a:t>1111 1000…0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9340"/>
            <a:ext cx="7529590" cy="232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</a:t>
            </a:r>
            <a:r>
              <a:rPr lang="zh-CN" altLang="zh-CN" dirty="0" smtClean="0"/>
              <a:t>格式化</a:t>
            </a:r>
            <a:r>
              <a:rPr lang="zh-CN" altLang="en-US" dirty="0" smtClean="0"/>
              <a:t>后文件系统布局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5928" y="1266944"/>
          <a:ext cx="7590621" cy="4285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17"/>
                <a:gridCol w="1349888"/>
                <a:gridCol w="3414256"/>
                <a:gridCol w="1881460"/>
              </a:tblGrid>
              <a:tr h="38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扇区号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起止字节号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存储内容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大小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0x4~0x83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空闲块管理使用的位示图文件头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0x84~0x103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目录文件头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0x104~0x183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位示图文件数据块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0x184~0x203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0x204~0x283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72</a:t>
                      </a:r>
                      <a:r>
                        <a:rPr 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0x284~0x303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猜测这里会存放什么结构与内容？</a:t>
                      </a:r>
                      <a:endParaRPr lang="zh-CN" altLang="en-US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0x304~0x383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0x384~0x403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5775" y="5860973"/>
            <a:ext cx="77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思考：为什么将空闲块管理的位示图文件头，与目录表文件头存放在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号与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号这两个特殊的扇区中？</a:t>
            </a:r>
            <a:endParaRPr lang="zh-CN" altLang="en-US" dirty="0">
              <a:solidFill>
                <a:srgbClr val="01080B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虚存与网络管理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暂不涉及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的目录组织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74" y="1252488"/>
            <a:ext cx="7622640" cy="504095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ode/C++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该</a:t>
            </a:r>
            <a:r>
              <a:rPr lang="zh-CN" altLang="zh-CN" sz="2000" dirty="0"/>
              <a:t>目录包含几个</a:t>
            </a:r>
            <a:r>
              <a:rPr lang="en-US" altLang="zh-CN" sz="2000" dirty="0"/>
              <a:t>C++</a:t>
            </a:r>
            <a:r>
              <a:rPr lang="zh-CN" altLang="zh-CN" sz="2000" dirty="0"/>
              <a:t>的示例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Tom </a:t>
            </a:r>
            <a:r>
              <a:rPr lang="en-US" altLang="zh-CN" sz="2000" dirty="0"/>
              <a:t>Anderson.</a:t>
            </a:r>
            <a:r>
              <a:rPr lang="zh-CN" altLang="zh-CN" sz="2000" dirty="0"/>
              <a:t>教授编写的一本</a:t>
            </a:r>
            <a:r>
              <a:rPr lang="en-US" altLang="zh-CN" sz="2000" dirty="0"/>
              <a:t>C++</a:t>
            </a:r>
            <a:r>
              <a:rPr lang="zh-CN" altLang="zh-CN" sz="2000" dirty="0"/>
              <a:t>入门参考资料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ps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介绍</a:t>
            </a:r>
            <a:r>
              <a:rPr lang="zh-CN" altLang="zh-CN" sz="1800" dirty="0"/>
              <a:t>了</a:t>
            </a:r>
            <a:r>
              <a:rPr lang="en-US" altLang="zh-CN" sz="1800" dirty="0"/>
              <a:t>Nachos</a:t>
            </a:r>
            <a:r>
              <a:rPr lang="zh-CN" altLang="zh-CN" sz="1800" dirty="0"/>
              <a:t>源代码中所涉及到的一些</a:t>
            </a:r>
            <a:r>
              <a:rPr lang="en-US" altLang="zh-CN" sz="1800" dirty="0"/>
              <a:t>C++</a:t>
            </a:r>
            <a:r>
              <a:rPr lang="zh-CN" altLang="zh-CN" sz="1800" dirty="0"/>
              <a:t>知识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特别是</a:t>
            </a:r>
            <a:r>
              <a:rPr lang="zh-CN" altLang="zh-CN" sz="2000" dirty="0"/>
              <a:t>要很好地理解一下示例程序</a:t>
            </a:r>
            <a:r>
              <a:rPr lang="en-US" altLang="zh-CN" sz="2000" dirty="0"/>
              <a:t>stack.cc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设计结束后，每个同学提交的设计材料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、课程设计报告（分析、设计、实现、调试、</a:t>
            </a:r>
            <a:r>
              <a:rPr lang="en-US" altLang="zh-CN" sz="1400" dirty="0"/>
              <a:t>…</a:t>
            </a:r>
            <a:r>
              <a:rPr lang="zh-CN" altLang="en-US" sz="1400" dirty="0"/>
              <a:t>）</a:t>
            </a:r>
            <a:endParaRPr lang="zh-CN" altLang="en-US" sz="1400" dirty="0"/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、程序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>
                <a:solidFill>
                  <a:srgbClr val="000099"/>
                </a:solidFill>
              </a:rPr>
              <a:t>及测试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/>
              <a:t>（对自己编写的代码要有注释，也可以对已有源代码在阅读分析的过程中加以注释说明）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个人</a:t>
            </a:r>
            <a:r>
              <a:rPr lang="zh-CN" altLang="en-US" sz="2000" dirty="0"/>
              <a:t>提交材料文件命名</a:t>
            </a:r>
            <a:endParaRPr lang="zh-CN" altLang="en-US" sz="2000" dirty="0"/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报告名称  </a:t>
            </a:r>
            <a:r>
              <a:rPr lang="en-US" altLang="zh-CN" sz="1200" dirty="0"/>
              <a:t>(</a:t>
            </a:r>
            <a:endParaRPr lang="en-US" altLang="zh-CN" sz="1200" dirty="0"/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格式：</a:t>
            </a:r>
            <a:r>
              <a:rPr lang="en-US" altLang="zh-CN" sz="1200" b="1" dirty="0">
                <a:solidFill>
                  <a:srgbClr val="C00000"/>
                </a:solidFill>
              </a:rPr>
              <a:t>Word</a:t>
            </a:r>
            <a:r>
              <a:rPr lang="zh-CN" altLang="en-US" sz="1200" b="1" dirty="0">
                <a:solidFill>
                  <a:srgbClr val="C00000"/>
                </a:solidFill>
              </a:rPr>
              <a:t>文档格式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代码</a:t>
            </a:r>
            <a:endParaRPr lang="en-US" altLang="zh-CN" sz="1200" dirty="0"/>
          </a:p>
          <a:p>
            <a:pPr lvl="2"/>
            <a:r>
              <a:rPr lang="zh-CN" altLang="en-US" sz="1200" b="1" dirty="0" smtClean="0">
                <a:solidFill>
                  <a:srgbClr val="C00000"/>
                </a:solidFill>
              </a:rPr>
              <a:t>提交</a:t>
            </a:r>
            <a:r>
              <a:rPr lang="zh-CN" altLang="en-US" sz="1200" b="1" dirty="0">
                <a:solidFill>
                  <a:srgbClr val="C00000"/>
                </a:solidFill>
              </a:rPr>
              <a:t>代码运行环境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：如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Ubuntu +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nachos-3.4.tar.gz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材料</a:t>
            </a:r>
            <a:r>
              <a:rPr lang="zh-CN" altLang="en-US" sz="2000" dirty="0"/>
              <a:t>提交方式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以班级为单位，请学习委员代劳，将所有同学提交的设计报告与源代码打包，发到</a:t>
            </a:r>
            <a:r>
              <a:rPr lang="en-US" altLang="zh-CN" sz="1400" dirty="0"/>
              <a:t>252854866@qq.com</a:t>
            </a:r>
            <a:r>
              <a:rPr lang="zh-CN" altLang="en-US" sz="1400" dirty="0"/>
              <a:t>中，或者拿</a:t>
            </a:r>
            <a:r>
              <a:rPr lang="en-US" altLang="zh-CN" sz="1400" dirty="0"/>
              <a:t>U</a:t>
            </a:r>
            <a:r>
              <a:rPr lang="zh-CN" altLang="en-US" sz="1400" dirty="0"/>
              <a:t>盘到我办公室提交</a:t>
            </a:r>
            <a:endParaRPr lang="en-US" altLang="zh-CN" sz="14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文件命名：班级</a:t>
            </a:r>
            <a:r>
              <a:rPr lang="en-US" altLang="zh-CN" sz="1400" dirty="0"/>
              <a:t>+</a:t>
            </a:r>
            <a:r>
              <a:rPr lang="zh-CN" altLang="en-US" sz="1400" dirty="0"/>
              <a:t>设计名称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材料提交日期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暂定于第</a:t>
            </a:r>
            <a:r>
              <a:rPr lang="en-US" altLang="zh-CN" sz="1400" dirty="0"/>
              <a:t>13</a:t>
            </a:r>
            <a:r>
              <a:rPr lang="zh-CN" altLang="en-US" sz="1400" dirty="0"/>
              <a:t>周周日</a:t>
            </a:r>
            <a:r>
              <a:rPr lang="en-US" altLang="zh-CN" sz="1400" dirty="0"/>
              <a:t>23:59:59</a:t>
            </a:r>
            <a:r>
              <a:rPr lang="zh-CN" altLang="en-US" sz="1400" dirty="0"/>
              <a:t>之前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用于</a:t>
            </a:r>
            <a:r>
              <a:rPr lang="zh-CN" altLang="zh-CN" sz="2000" dirty="0"/>
              <a:t>将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应用程序交叉编译成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可执行文件（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为了</a:t>
            </a:r>
            <a:r>
              <a:rPr lang="zh-CN" altLang="zh-CN" sz="2000" dirty="0"/>
              <a:t>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系统调用功能，需要编写一些使用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</a:t>
            </a:r>
            <a:r>
              <a:rPr lang="en-US" altLang="zh-CN" sz="2000" dirty="0"/>
              <a:t>.c</a:t>
            </a:r>
            <a:r>
              <a:rPr lang="zh-CN" altLang="zh-CN" sz="2000" dirty="0"/>
              <a:t>），编译后在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</a:t>
            </a:r>
            <a:r>
              <a:rPr lang="zh-CN" altLang="zh-CN" sz="2000" dirty="0" smtClean="0"/>
              <a:t>运行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模拟的</a:t>
            </a:r>
            <a:r>
              <a:rPr lang="en-US" altLang="zh-CN" sz="2000" dirty="0"/>
              <a:t>CPU</a:t>
            </a:r>
            <a:r>
              <a:rPr lang="zh-CN" altLang="zh-CN" sz="2000" dirty="0"/>
              <a:t>执行的</a:t>
            </a:r>
            <a:r>
              <a:rPr lang="en-US" altLang="zh-CN" sz="2000" dirty="0"/>
              <a:t>MIPS</a:t>
            </a:r>
            <a:r>
              <a:rPr lang="zh-CN" altLang="zh-CN" sz="2000" dirty="0"/>
              <a:t>架构的</a:t>
            </a:r>
            <a:r>
              <a:rPr lang="zh-CN" altLang="zh-CN" sz="2000" dirty="0" smtClean="0"/>
              <a:t>指令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需要</a:t>
            </a:r>
            <a:r>
              <a:rPr lang="zh-CN" altLang="zh-CN" sz="2000" dirty="0"/>
              <a:t>将在</a:t>
            </a:r>
            <a:r>
              <a:rPr lang="en-US" altLang="zh-CN" sz="2000" dirty="0" err="1"/>
              <a:t>linux</a:t>
            </a:r>
            <a:r>
              <a:rPr lang="zh-CN" altLang="zh-CN" sz="2000" dirty="0"/>
              <a:t>环境下编写的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程序编译并转换成可在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环境下执行的程序（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转换程序</a:t>
            </a:r>
            <a:r>
              <a:rPr lang="zh-CN" altLang="zh-CN" sz="2000" dirty="0"/>
              <a:t>为</a:t>
            </a:r>
            <a:r>
              <a:rPr lang="en-US" altLang="zh-CN" sz="2000" dirty="0"/>
              <a:t>coff2noff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filesys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的文件系统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directory</a:t>
            </a:r>
            <a:r>
              <a:rPr lang="zh-CN" altLang="zh-CN" sz="1800" dirty="0"/>
              <a:t>：文件目录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filehdr</a:t>
            </a:r>
            <a:r>
              <a:rPr lang="zh-CN" altLang="zh-CN" sz="1800" dirty="0"/>
              <a:t>：文件头（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</a:t>
            </a:r>
            <a:r>
              <a:rPr lang="en-US" altLang="zh-CN" sz="1800" dirty="0"/>
              <a:t>-node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filesys</a:t>
            </a:r>
            <a:r>
              <a:rPr lang="zh-CN" altLang="zh-CN" sz="1800" dirty="0"/>
              <a:t>：文件系统及其操作，包括硬盘格式化，创建、删除、打开等操作；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fstest</a:t>
            </a:r>
            <a:r>
              <a:rPr lang="zh-CN" altLang="zh-CN" sz="1800" dirty="0"/>
              <a:t>：文件系统测试程序，为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应用程序创建进程</a:t>
            </a:r>
            <a:r>
              <a:rPr lang="zh-CN" altLang="zh-CN" sz="1800" dirty="0" smtClean="0"/>
              <a:t>并</a:t>
            </a:r>
            <a:r>
              <a:rPr lang="zh-CN" altLang="en-US" sz="1800" dirty="0" smtClean="0"/>
              <a:t>启动进程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openfile</a:t>
            </a:r>
            <a:r>
              <a:rPr lang="zh-CN" altLang="zh-CN" sz="1800" dirty="0"/>
              <a:t>：文件操作，包括文件的读写等操作；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模拟了机器的硬件，</a:t>
            </a:r>
            <a:r>
              <a:rPr lang="en-US" altLang="zh-CN" sz="2000" dirty="0"/>
              <a:t>Nachos</a:t>
            </a:r>
            <a:r>
              <a:rPr lang="zh-CN" altLang="zh-CN" sz="2000" dirty="0"/>
              <a:t>作为一个操作系统运行在这些硬件之上，</a:t>
            </a:r>
            <a:endParaRPr lang="zh-CN" altLang="zh-CN" sz="2000" dirty="0"/>
          </a:p>
          <a:p>
            <a:pPr lvl="1"/>
            <a:r>
              <a:rPr lang="en-US" altLang="zh-CN" sz="1800" dirty="0"/>
              <a:t>console: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的控制台（键盘与显示器）</a:t>
            </a:r>
            <a:endParaRPr lang="zh-CN" altLang="zh-CN" sz="1800" dirty="0"/>
          </a:p>
          <a:p>
            <a:pPr lvl="1"/>
            <a:r>
              <a:rPr lang="en-US" altLang="zh-CN" sz="1800" dirty="0"/>
              <a:t>disk</a:t>
            </a:r>
            <a:r>
              <a:rPr lang="zh-CN" altLang="zh-CN" sz="1800" dirty="0"/>
              <a:t>：计算机硬盘</a:t>
            </a:r>
            <a:endParaRPr lang="zh-CN" altLang="zh-CN" sz="1800" dirty="0"/>
          </a:p>
          <a:p>
            <a:pPr lvl="1"/>
            <a:r>
              <a:rPr lang="en-US" altLang="zh-CN" sz="1800" dirty="0"/>
              <a:t>interrupt</a:t>
            </a:r>
            <a:r>
              <a:rPr lang="zh-CN" altLang="zh-CN" sz="1800" dirty="0"/>
              <a:t>：中断控制器</a:t>
            </a:r>
            <a:endParaRPr lang="zh-CN" altLang="zh-CN" sz="1800" dirty="0"/>
          </a:p>
          <a:p>
            <a:pPr lvl="1"/>
            <a:r>
              <a:rPr lang="en-US" altLang="zh-CN" sz="1800" dirty="0"/>
              <a:t>machine</a:t>
            </a:r>
            <a:r>
              <a:rPr lang="zh-CN" altLang="zh-CN" sz="1800" dirty="0"/>
              <a:t>：</a:t>
            </a:r>
            <a:r>
              <a:rPr lang="en-US" altLang="zh-CN" sz="1800" dirty="0"/>
              <a:t>CPU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mipssim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应用程序中</a:t>
            </a:r>
            <a:r>
              <a:rPr lang="en-US" altLang="zh-CN" sz="1800" dirty="0"/>
              <a:t>MIPS</a:t>
            </a:r>
            <a:r>
              <a:rPr lang="zh-CN" altLang="zh-CN" sz="1800" dirty="0"/>
              <a:t>指令的执行过程</a:t>
            </a:r>
            <a:endParaRPr lang="zh-CN" altLang="zh-CN" sz="1800" dirty="0"/>
          </a:p>
          <a:p>
            <a:pPr lvl="1"/>
            <a:r>
              <a:rPr lang="en-US" altLang="zh-CN" sz="1800" dirty="0"/>
              <a:t>network:</a:t>
            </a:r>
            <a:r>
              <a:rPr lang="zh-CN" altLang="zh-CN" sz="1800" dirty="0"/>
              <a:t>：网卡</a:t>
            </a:r>
            <a:endParaRPr lang="zh-CN" altLang="zh-CN" sz="1800" dirty="0"/>
          </a:p>
          <a:p>
            <a:pPr lvl="1"/>
            <a:r>
              <a:rPr lang="en-US" altLang="zh-CN" sz="1800" dirty="0"/>
              <a:t>stats</a:t>
            </a:r>
            <a:r>
              <a:rPr lang="zh-CN" altLang="zh-CN" sz="1800" dirty="0"/>
              <a:t>：硬件工作的一些参数的模拟，如系统时钟，定时器间隔多长时间产生一次中断；磁盘的旋转时间与寻道时间应该多长等。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sysdep</a:t>
            </a:r>
            <a:r>
              <a:rPr lang="en-US" altLang="zh-CN" sz="1800" dirty="0"/>
              <a:t>:</a:t>
            </a:r>
            <a:r>
              <a:rPr lang="zh-CN" altLang="zh-CN" sz="1800" dirty="0"/>
              <a:t>包含</a:t>
            </a:r>
            <a:r>
              <a:rPr lang="en-US" altLang="zh-CN" sz="1800" dirty="0"/>
              <a:t>nachos</a:t>
            </a:r>
            <a:r>
              <a:rPr lang="zh-CN" altLang="zh-CN" sz="1800" dirty="0"/>
              <a:t>用于系统管理的一些系统调用，包括文件的操作、进行的管理、网络的发送与接收等。</a:t>
            </a:r>
            <a:r>
              <a:rPr lang="en-US" altLang="zh-CN" sz="1800" dirty="0"/>
              <a:t>Nachos</a:t>
            </a:r>
            <a:r>
              <a:rPr lang="zh-CN" altLang="zh-CN" sz="1800" dirty="0"/>
              <a:t>没有直接使用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提供的系统调用，主要是为了便于</a:t>
            </a:r>
            <a:r>
              <a:rPr lang="en-US" altLang="zh-CN" sz="1800" dirty="0"/>
              <a:t>nachos</a:t>
            </a:r>
            <a:r>
              <a:rPr lang="zh-CN" altLang="zh-CN" sz="1800" dirty="0"/>
              <a:t>到其它平台的移植。</a:t>
            </a:r>
            <a:endParaRPr lang="zh-CN" altLang="zh-CN" sz="1800" dirty="0"/>
          </a:p>
          <a:p>
            <a:pPr lvl="1"/>
            <a:r>
              <a:rPr lang="en-US" altLang="zh-CN" sz="1800" dirty="0"/>
              <a:t>timer:</a:t>
            </a:r>
            <a:r>
              <a:rPr lang="zh-CN" altLang="zh-CN" sz="1800" dirty="0"/>
              <a:t>：定时器。</a:t>
            </a:r>
            <a:endParaRPr lang="zh-CN" altLang="zh-CN" sz="1800" dirty="0"/>
          </a:p>
          <a:p>
            <a:pPr lvl="1"/>
            <a:r>
              <a:rPr lang="en-US" altLang="zh-CN" sz="1800" dirty="0"/>
              <a:t>Translate</a:t>
            </a:r>
            <a:r>
              <a:rPr lang="zh-CN" altLang="zh-CN" sz="1800" dirty="0"/>
              <a:t>：模拟虚实地址的转换的转换过程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实现了</a:t>
            </a:r>
            <a:r>
              <a:rPr lang="en-US" altLang="zh-CN" sz="2000" dirty="0" smtClean="0"/>
              <a:t>nachos</a:t>
            </a:r>
            <a:r>
              <a:rPr lang="zh-CN" altLang="zh-CN" sz="2000" dirty="0"/>
              <a:t>使用的锁、条件变量、信号量、管程的等同步</a:t>
            </a:r>
            <a:r>
              <a:rPr lang="zh-CN" altLang="zh-CN" sz="2000" dirty="0" smtClean="0"/>
              <a:t>机制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系统使用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中的信号量及</a:t>
            </a:r>
            <a:r>
              <a:rPr lang="en-US" altLang="zh-CN" sz="2000" dirty="0" smtClean="0"/>
              <a:t>P()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V()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实现网络的功能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包含几个测试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系统调用的应用程序（基于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程序），可在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上运行（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文件格式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start.s</a:t>
            </a:r>
            <a:r>
              <a:rPr lang="zh-CN" altLang="zh-CN" sz="1800" dirty="0"/>
              <a:t>：各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系统调用的入口；编译链接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应用程序时使用；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halt.c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Halt()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matmult.c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sort.c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Exit()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shell.c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、</a:t>
            </a:r>
            <a:r>
              <a:rPr lang="en-US" altLang="zh-CN" sz="1800" dirty="0"/>
              <a:t>Exec()</a:t>
            </a:r>
            <a:r>
              <a:rPr lang="zh-CN" altLang="zh-CN" sz="1800" dirty="0"/>
              <a:t>及</a:t>
            </a:r>
            <a:r>
              <a:rPr lang="en-US" altLang="zh-CN" sz="1800" dirty="0"/>
              <a:t>Join()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zh-CN" sz="1600" dirty="0"/>
              <a:t>如果实现了这几个系统调用，该程序可作为</a:t>
            </a: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shell</a:t>
            </a:r>
            <a:r>
              <a:rPr lang="zh-CN" altLang="zh-CN" sz="1600" dirty="0"/>
              <a:t>；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线程的管理，包括线程的创建、睡眠、终止、调度，以及信号量等功能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list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使用的队列，包括就绪队列、等待队列等；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main.cc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主</a:t>
            </a:r>
            <a:r>
              <a:rPr lang="zh-CN" altLang="en-US" sz="1800" dirty="0"/>
              <a:t>程序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</a:t>
            </a:r>
            <a:r>
              <a:rPr lang="zh-CN" altLang="zh-CN" sz="1800" dirty="0"/>
              <a:t>：线程调度程序；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switch-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：线程的上下文切换；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</a:t>
            </a:r>
            <a:r>
              <a:rPr lang="zh-CN" altLang="zh-CN" sz="1800" dirty="0"/>
              <a:t>：锁机制、条件变量、信号量等；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synchtest.cc</a:t>
            </a:r>
            <a:r>
              <a:rPr lang="zh-CN" altLang="zh-CN" sz="1800" dirty="0"/>
              <a:t>：锁、条件变量测试程序，示例如何使用锁、条件变量等；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system</a:t>
            </a:r>
            <a:r>
              <a:rPr lang="zh-CN" altLang="zh-CN" sz="1800" dirty="0"/>
              <a:t>：系统程序，包括系统初始化，声明一个全局变量等；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</a:t>
            </a:r>
            <a:r>
              <a:rPr lang="zh-CN" altLang="zh-CN" sz="1800" dirty="0"/>
              <a:t>：线程的创建、睡眠、终止等操作；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threadtest.cc</a:t>
            </a:r>
            <a:r>
              <a:rPr lang="zh-CN" altLang="zh-CN" sz="1800" dirty="0"/>
              <a:t>：线程并发测试程序，示例如何创建线程；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utility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的工具软件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userprog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 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应用进程的管理，加载一个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应用程序，创建相应的进程，将进程映射到一个核心线程，然后</a:t>
            </a:r>
            <a:r>
              <a:rPr lang="zh-CN" altLang="zh-CN" sz="2000" dirty="0" smtClean="0"/>
              <a:t>运行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：为应用程序分配内存地址空间；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bitmap</a:t>
            </a:r>
            <a:r>
              <a:rPr lang="zh-CN" altLang="zh-CN" sz="1800" dirty="0"/>
              <a:t>：位示图，管理内存空闲帧，管理硬盘空闲块；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exception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的系统调用；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progtest.cc</a:t>
            </a:r>
            <a:r>
              <a:rPr lang="zh-CN" altLang="zh-CN" sz="1800" dirty="0"/>
              <a:t>：应用进程及控制台测试程序，示例如何为应用程序创建进程并启动该进程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syscall.h</a:t>
            </a:r>
            <a:r>
              <a:rPr lang="zh-CN" altLang="zh-CN" sz="1800" dirty="0"/>
              <a:t>：声明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</a:t>
            </a:r>
            <a:r>
              <a:rPr lang="zh-CN" altLang="zh-CN" sz="1800" dirty="0" smtClean="0"/>
              <a:t>接口</a:t>
            </a:r>
            <a:r>
              <a:rPr lang="zh-CN" altLang="en-US" sz="1800" dirty="0"/>
              <a:t>原型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虚拟存储管理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平时</a:t>
            </a:r>
            <a:r>
              <a:rPr lang="zh-CN" altLang="en-US" dirty="0"/>
              <a:t>成绩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设计报告及实现代码（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Interview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Nachos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启动过程的主要工作流程：</a:t>
            </a:r>
            <a:endParaRPr lang="zh-CN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处理命令行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根据</a:t>
            </a:r>
            <a:r>
              <a:rPr lang="zh-CN" altLang="zh-CN" dirty="0"/>
              <a:t>需要初始化硬件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创建</a:t>
            </a:r>
            <a:r>
              <a:rPr lang="zh-CN" altLang="zh-CN" dirty="0"/>
              <a:t>主</a:t>
            </a:r>
            <a:r>
              <a:rPr lang="zh-CN" altLang="zh-CN" dirty="0" smtClean="0"/>
              <a:t>线程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运行测试程序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/>
              <a:t>退出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../</a:t>
            </a:r>
            <a:r>
              <a:rPr lang="en-US" altLang="zh-CN" dirty="0"/>
              <a:t>threads/main.cc</a:t>
            </a:r>
            <a:r>
              <a:rPr lang="zh-CN" altLang="zh-CN" dirty="0"/>
              <a:t>中的</a:t>
            </a:r>
            <a:r>
              <a:rPr lang="en-US" altLang="zh-CN" dirty="0"/>
              <a:t>main()</a:t>
            </a:r>
            <a:r>
              <a:rPr lang="zh-CN" altLang="zh-CN" dirty="0"/>
              <a:t>函数是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的</a:t>
            </a:r>
            <a:r>
              <a:rPr lang="zh-CN" altLang="zh-CN" dirty="0"/>
              <a:t>入口；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380"/>
            <a:ext cx="8089900" cy="50120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）处理核初始化内使用的一些命令行参数，如</a:t>
            </a:r>
            <a:r>
              <a:rPr lang="en-US" altLang="zh-CN" sz="1800" dirty="0"/>
              <a:t>-d, -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, -f, -s</a:t>
            </a:r>
            <a:r>
              <a:rPr lang="zh-CN" altLang="zh-CN" sz="1800" dirty="0"/>
              <a:t>等；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）初始化系统统计数据，如寻道时间、系统开始计时等；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stats = new Statistics();</a:t>
            </a:r>
            <a:endParaRPr lang="zh-CN" altLang="zh-CN" sz="18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）初始化中断控制器；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interrupt </a:t>
            </a:r>
            <a:r>
              <a:rPr lang="en-US" altLang="zh-CN" sz="1800" dirty="0"/>
              <a:t>= new Interrupt;	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）初始化调度程序，创建就绪队列；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 scheduler </a:t>
            </a:r>
            <a:r>
              <a:rPr lang="en-US" altLang="zh-CN" sz="1800" dirty="0"/>
              <a:t>= new Scheduler();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）如果运行时携带参数</a:t>
            </a:r>
            <a:r>
              <a:rPr lang="en-US" altLang="zh-CN" sz="1800" dirty="0"/>
              <a:t>-</a:t>
            </a:r>
            <a:r>
              <a:rPr lang="en-US" altLang="zh-CN" sz="1800" dirty="0" err="1"/>
              <a:t>rs</a:t>
            </a:r>
            <a:r>
              <a:rPr lang="zh-CN" altLang="zh-CN" sz="1800" dirty="0"/>
              <a:t>，初始化定时器，实现时间片抢先调度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	// start the timer (if needed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timer </a:t>
            </a:r>
            <a:r>
              <a:rPr lang="en-US" altLang="zh-CN" sz="1800" dirty="0"/>
              <a:t>= new Timer(</a:t>
            </a:r>
            <a:r>
              <a:rPr lang="en-US" altLang="zh-CN" sz="1800" dirty="0" err="1"/>
              <a:t>TimerInterruptHandler</a:t>
            </a:r>
            <a:r>
              <a:rPr lang="en-US" altLang="zh-CN" sz="1800" dirty="0"/>
              <a:t>, 0, 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）创建主线程</a:t>
            </a:r>
            <a:r>
              <a:rPr lang="en-US" altLang="zh-CN" sz="1800" dirty="0"/>
              <a:t>main</a:t>
            </a:r>
            <a:r>
              <a:rPr lang="zh-CN" altLang="zh-CN" sz="1800" dirty="0"/>
              <a:t>，并作为当前运行的线程；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 = new Thread("main");		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</a:t>
            </a:r>
            <a:endParaRPr lang="zh-CN" altLang="en-US" sz="18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380"/>
            <a:ext cx="8089900" cy="521398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）允许相应中断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interrupt-&gt;Enable();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）如果在执行过程中，按下</a:t>
            </a:r>
            <a:r>
              <a:rPr lang="en-US" altLang="zh-CN" sz="1800" dirty="0" err="1"/>
              <a:t>ctrl+c</a:t>
            </a:r>
            <a:r>
              <a:rPr lang="zh-CN" altLang="zh-CN" sz="1800" dirty="0"/>
              <a:t>，则清除所有设备，退出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CallOnUserAbort</a:t>
            </a:r>
            <a:r>
              <a:rPr lang="en-US" altLang="zh-CN" sz="1800" dirty="0" smtClean="0"/>
              <a:t>(Cleanup</a:t>
            </a:r>
            <a:r>
              <a:rPr lang="en-US" altLang="zh-CN" sz="1800" dirty="0"/>
              <a:t>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 (void)signal(SIGINT, Cleanup);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/>
              <a:t>，初始化</a:t>
            </a:r>
            <a:r>
              <a:rPr lang="en-US" altLang="zh-CN" sz="1800" dirty="0"/>
              <a:t>CPU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/>
              <a:t>machine = new Machine(</a:t>
            </a:r>
            <a:r>
              <a:rPr lang="en-US" altLang="zh-CN" sz="1800" dirty="0" err="1"/>
              <a:t>debugUserProg</a:t>
            </a:r>
            <a:r>
              <a:rPr lang="en-US" altLang="zh-CN" sz="1800" dirty="0"/>
              <a:t>);	// this must come first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/>
              <a:t>5</a:t>
            </a:r>
            <a:r>
              <a:rPr lang="zh-CN" altLang="zh-CN" sz="1800" dirty="0"/>
              <a:t>，初始化硬盘与文件系统；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  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("DISK");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FILESYS_NEEDED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fileSystem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new 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(format);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#</a:t>
            </a:r>
            <a:r>
              <a:rPr lang="en-US" altLang="zh-CN" sz="1800" dirty="0" err="1"/>
              <a:t>endif</a:t>
            </a:r>
            <a:endParaRPr lang="zh-CN" altLang="en-US" sz="1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2</a:t>
            </a:r>
            <a:r>
              <a:rPr lang="zh-CN" altLang="zh-CN" sz="2000" dirty="0"/>
              <a:t>、如果需要，运行线程测试程序与同步测试程序；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THREADS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ThreadTest</a:t>
            </a:r>
            <a:r>
              <a:rPr lang="en-US" altLang="zh-CN" sz="1800" dirty="0"/>
              <a:t>();  //</a:t>
            </a:r>
            <a:r>
              <a:rPr lang="zh-CN" altLang="zh-CN" sz="1800" dirty="0"/>
              <a:t>测试线程创建及多线程并发交替执行过程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#if 0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SynchTest</a:t>
            </a:r>
            <a:r>
              <a:rPr lang="en-US" altLang="zh-CN" sz="1800" dirty="0"/>
              <a:t>();   //</a:t>
            </a:r>
            <a:r>
              <a:rPr lang="zh-CN" altLang="zh-CN" sz="1800" dirty="0"/>
              <a:t>测试锁机制及条件变量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3</a:t>
            </a:r>
            <a:r>
              <a:rPr lang="zh-CN" altLang="zh-CN" sz="2000" dirty="0"/>
              <a:t>、处理其它的命令行参数，如</a:t>
            </a:r>
            <a:r>
              <a:rPr lang="en-US" altLang="zh-CN" sz="2000" dirty="0"/>
              <a:t>-z, -x, -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-p, -r, -l, -c, -D, -t</a:t>
            </a:r>
            <a:r>
              <a:rPr lang="zh-CN" altLang="zh-CN" sz="2000" dirty="0"/>
              <a:t>等；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4</a:t>
            </a:r>
            <a:r>
              <a:rPr lang="zh-CN" altLang="zh-CN" sz="2000" dirty="0"/>
              <a:t>、终止主线程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-&gt;Finish();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zh-CN" altLang="zh-CN" sz="1800" dirty="0"/>
              <a:t>注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由于</a:t>
            </a:r>
            <a:r>
              <a:rPr lang="en-US" altLang="zh-CN" sz="1800" dirty="0" smtClean="0"/>
              <a:t>Finish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Sleep()</a:t>
            </a:r>
            <a:r>
              <a:rPr lang="zh-CN" altLang="zh-CN" sz="1800" dirty="0"/>
              <a:t>，因此终止主线程，可调度执行就绪进程；当所有就绪线程执行结束，且无中断要处理，才退出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5</a:t>
            </a:r>
            <a:r>
              <a:rPr lang="zh-CN" altLang="zh-CN" sz="2000" dirty="0"/>
              <a:t>、退出</a:t>
            </a:r>
            <a:r>
              <a:rPr lang="en-US" altLang="zh-CN" sz="2000" dirty="0"/>
              <a:t>Nachos 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思考：一般的操作系统启动后不会退出，为什么</a:t>
            </a:r>
            <a:r>
              <a:rPr lang="en-US" altLang="zh-CN" sz="2000" dirty="0" smtClean="0">
                <a:solidFill>
                  <a:srgbClr val="006600"/>
                </a:solidFill>
              </a:rPr>
              <a:t>Nachos…. ?</a:t>
            </a:r>
            <a:endParaRPr lang="zh-CN" altLang="zh-CN" sz="20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时加载运行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内核初始化后</a:t>
            </a:r>
            <a:r>
              <a:rPr lang="zh-CN" altLang="zh-CN" sz="2000" dirty="0" smtClean="0"/>
              <a:t>不会退出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命令加载运行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shell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nachos </a:t>
            </a:r>
            <a:r>
              <a:rPr lang="en-US" altLang="zh-CN" sz="1800" dirty="0"/>
              <a:t>–x ../</a:t>
            </a:r>
            <a:r>
              <a:rPr lang="en-US" altLang="zh-CN" sz="1800" dirty="0" smtClean="0"/>
              <a:t>test/</a:t>
            </a:r>
            <a:r>
              <a:rPr lang="en-US" altLang="zh-CN" sz="1800" dirty="0" err="1" smtClean="0"/>
              <a:t>shell.noff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主</a:t>
            </a:r>
            <a:r>
              <a:rPr lang="zh-CN" altLang="zh-CN" sz="2000" dirty="0"/>
              <a:t>线程执行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shell</a:t>
            </a:r>
            <a:r>
              <a:rPr lang="zh-CN" altLang="zh-CN" sz="2000" dirty="0"/>
              <a:t>中循环等待用户输入命令并执行用户输入的命令，直到用户输入停机命令退出；</a:t>
            </a:r>
            <a:endParaRPr lang="zh-CN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运行</a:t>
            </a:r>
            <a:r>
              <a:rPr lang="en-US" altLang="zh-CN" sz="1800" dirty="0"/>
              <a:t>shell</a:t>
            </a:r>
            <a:r>
              <a:rPr lang="zh-CN" altLang="zh-CN" sz="1800" dirty="0"/>
              <a:t>的前提是实现了系统调用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Jion</a:t>
            </a:r>
            <a:r>
              <a:rPr lang="en-US" altLang="zh-CN" sz="1800" dirty="0"/>
              <a:t>()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  </a:t>
            </a:r>
            <a:r>
              <a:rPr lang="en-US" altLang="zh-CN" sz="2000" dirty="0" smtClean="0"/>
              <a:t>../test/shell.cc </a:t>
            </a:r>
            <a:r>
              <a:rPr lang="zh-CN" altLang="en-US" sz="2000" dirty="0" smtClean="0"/>
              <a:t>，及 </a:t>
            </a:r>
            <a:r>
              <a:rPr lang="en-US" altLang="zh-CN" sz="2000" dirty="0" smtClean="0"/>
              <a:t>../userprog/progtest.cc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56" y="1135063"/>
            <a:ext cx="4295545" cy="534511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syscall.h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SpaceId</a:t>
            </a:r>
            <a:r>
              <a:rPr lang="en-US" altLang="zh-CN" dirty="0"/>
              <a:t> </a:t>
            </a:r>
            <a:r>
              <a:rPr lang="en-US" altLang="zh-CN" dirty="0" err="1"/>
              <a:t>newProc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input = </a:t>
            </a:r>
            <a:r>
              <a:rPr lang="en-US" altLang="zh-CN" dirty="0" err="1"/>
              <a:t>ConsoleInput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output = </a:t>
            </a:r>
            <a:r>
              <a:rPr lang="en-US" altLang="zh-CN" dirty="0" err="1"/>
              <a:t>ConsoleOutput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char prompt[2], </a:t>
            </a:r>
            <a:r>
              <a:rPr lang="en-US" altLang="zh-CN" dirty="0" err="1"/>
              <a:t>ch</a:t>
            </a:r>
            <a:r>
              <a:rPr lang="en-US" altLang="zh-CN" dirty="0"/>
              <a:t>, buffer[60];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prompt[0] = </a:t>
            </a:r>
            <a:r>
              <a:rPr lang="en-US" altLang="zh-CN" dirty="0" smtClean="0"/>
              <a:t>'-'; 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prompt[1</a:t>
            </a:r>
            <a:r>
              <a:rPr lang="en-US" altLang="zh-CN" dirty="0"/>
              <a:t>] = </a:t>
            </a:r>
            <a:r>
              <a:rPr lang="en-US" altLang="zh-CN" dirty="0" smtClean="0"/>
              <a:t>'-';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2690" y="1135063"/>
            <a:ext cx="3766737" cy="534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while( 1 )    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Write(prompt, 2, output);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do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    Read(&amp;buffer[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1, input);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while( 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!= '\n' 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buffer[--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'\0';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0 )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	 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 = Exec(buffer);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 Join(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 //if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}  //</a:t>
            </a:r>
            <a:r>
              <a:rPr lang="en-US" altLang="zh-CN" dirty="0"/>
              <a:t>do while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 //main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应用程序进程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/>
              <a:t>shell</a:t>
            </a:r>
            <a:r>
              <a:rPr lang="en-US" altLang="zh-CN" sz="2000" dirty="0" err="1" smtClean="0"/>
              <a:t>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27707</Words>
  <Application>WPS 演示</Application>
  <PresentationFormat>全屏显示(4:3)</PresentationFormat>
  <Paragraphs>1392</Paragraphs>
  <Slides>97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97</vt:i4>
      </vt:variant>
    </vt:vector>
  </HeadingPairs>
  <TitlesOfParts>
    <vt:vector size="116" baseType="lpstr">
      <vt:lpstr>Arial</vt:lpstr>
      <vt:lpstr>宋体</vt:lpstr>
      <vt:lpstr>Wingdings</vt:lpstr>
      <vt:lpstr>微软雅黑</vt:lpstr>
      <vt:lpstr>Arial Black</vt:lpstr>
      <vt:lpstr>幼圆</vt:lpstr>
      <vt:lpstr>Calibri</vt:lpstr>
      <vt:lpstr>华文中宋</vt:lpstr>
      <vt:lpstr>Times New Roman</vt:lpstr>
      <vt:lpstr>Wingdings 2</vt:lpstr>
      <vt:lpstr>Baskerville Old Face</vt:lpstr>
      <vt:lpstr>隶书</vt:lpstr>
      <vt:lpstr>Arial Unicode MS</vt:lpstr>
      <vt:lpstr>Mongolian Baiti</vt:lpstr>
      <vt:lpstr>Wingdings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Why Operating System Curriculum Design？</vt:lpstr>
      <vt:lpstr>课程介绍</vt:lpstr>
      <vt:lpstr>设计任务</vt:lpstr>
      <vt:lpstr>实验环境</vt:lpstr>
      <vt:lpstr>提交材料</vt:lpstr>
      <vt:lpstr>提交材料</vt:lpstr>
      <vt:lpstr>考核方式</vt:lpstr>
      <vt:lpstr>上机时间地点</vt:lpstr>
      <vt:lpstr>参考资料</vt:lpstr>
      <vt:lpstr>预期收获</vt:lpstr>
      <vt:lpstr>PowerPoint 演示文稿</vt:lpstr>
      <vt:lpstr>Nacho简介</vt:lpstr>
      <vt:lpstr>Nachos系统</vt:lpstr>
      <vt:lpstr>Nachos系统</vt:lpstr>
      <vt:lpstr>Nachos系统</vt:lpstr>
      <vt:lpstr>Interrupt Controller</vt:lpstr>
      <vt:lpstr>Interrupt Controller</vt:lpstr>
      <vt:lpstr>Timer</vt:lpstr>
      <vt:lpstr>CPU</vt:lpstr>
      <vt:lpstr>Nachos线程管理</vt:lpstr>
      <vt:lpstr>线程状态 </vt:lpstr>
      <vt:lpstr>线程创建</vt:lpstr>
      <vt:lpstr>线程创建</vt:lpstr>
      <vt:lpstr>线程创建</vt:lpstr>
      <vt:lpstr>线程创建</vt:lpstr>
      <vt:lpstr>线程就绪（线程唤醒）</vt:lpstr>
      <vt:lpstr>线程睡眠（等待、阻塞）</vt:lpstr>
      <vt:lpstr>线程睡眠（等待、阻塞）</vt:lpstr>
      <vt:lpstr>主动释放CPU</vt:lpstr>
      <vt:lpstr>线程终止</vt:lpstr>
      <vt:lpstr>线程撤销</vt:lpstr>
      <vt:lpstr>线程撤销</vt:lpstr>
      <vt:lpstr>线程撤销</vt:lpstr>
      <vt:lpstr>线程调度</vt:lpstr>
      <vt:lpstr>线程调度</vt:lpstr>
      <vt:lpstr>线程调度</vt:lpstr>
      <vt:lpstr>线程调度</vt:lpstr>
      <vt:lpstr>上下文切换</vt:lpstr>
      <vt:lpstr>PowerPoint 演示文稿</vt:lpstr>
      <vt:lpstr>信号量</vt:lpstr>
      <vt:lpstr>P()</vt:lpstr>
      <vt:lpstr>V()</vt:lpstr>
      <vt:lpstr>信号量的使用</vt:lpstr>
      <vt:lpstr>PowerPoint 演示文稿</vt:lpstr>
      <vt:lpstr>系统调用</vt:lpstr>
      <vt:lpstr>系统调用号</vt:lpstr>
      <vt:lpstr>系统调用原型</vt:lpstr>
      <vt:lpstr>系统调用参数传递</vt:lpstr>
      <vt:lpstr>系统调用参数传递</vt:lpstr>
      <vt:lpstr>Nachos应用程序与系统调用</vt:lpstr>
      <vt:lpstr>Nachos可执行程序</vt:lpstr>
      <vt:lpstr>编译运行自己编写的Nachos应用程序</vt:lpstr>
      <vt:lpstr>PowerPoint 演示文稿</vt:lpstr>
      <vt:lpstr>为应用程序创建进程</vt:lpstr>
      <vt:lpstr>为应用程序创建进程</vt:lpstr>
      <vt:lpstr>StartProcess(char *filename)</vt:lpstr>
      <vt:lpstr>StartProcess(char *filename)</vt:lpstr>
      <vt:lpstr>应用程序进程的上下文</vt:lpstr>
      <vt:lpstr>PowerPoint 演示文稿</vt:lpstr>
      <vt:lpstr>内存管理</vt:lpstr>
      <vt:lpstr>内存管理</vt:lpstr>
      <vt:lpstr>内存管理</vt:lpstr>
      <vt:lpstr>内存管理</vt:lpstr>
      <vt:lpstr>内存管理</vt:lpstr>
      <vt:lpstr>PowerPoint 演示文稿</vt:lpstr>
      <vt:lpstr>文件系统</vt:lpstr>
      <vt:lpstr>文件系统</vt:lpstr>
      <vt:lpstr>硬盘格式化（创建文件系统）</vt:lpstr>
      <vt:lpstr>空闲块管理位示图</vt:lpstr>
      <vt:lpstr>目录表</vt:lpstr>
      <vt:lpstr>文件头（FCB、i-node）</vt:lpstr>
      <vt:lpstr>硬盘格式化（创建文件系统）</vt:lpstr>
      <vt:lpstr>硬盘格式化后文件系统布局</vt:lpstr>
      <vt:lpstr>虚存与网络管理</vt:lpstr>
      <vt:lpstr>PowerPoint 演示文稿</vt:lpstr>
      <vt:lpstr>Nachos的目录组织</vt:lpstr>
      <vt:lpstr>code/C++ example</vt:lpstr>
      <vt:lpstr>code/bin</vt:lpstr>
      <vt:lpstr>code/filesys</vt:lpstr>
      <vt:lpstr>code/machine</vt:lpstr>
      <vt:lpstr>code/monitor</vt:lpstr>
      <vt:lpstr>code/network</vt:lpstr>
      <vt:lpstr>code/test</vt:lpstr>
      <vt:lpstr>code/threads</vt:lpstr>
      <vt:lpstr>code/userprog</vt:lpstr>
      <vt:lpstr>code/vm</vt:lpstr>
      <vt:lpstr>PowerPoint 演示文稿</vt:lpstr>
      <vt:lpstr>启动Nachos</vt:lpstr>
      <vt:lpstr>Nachos启动具体流程</vt:lpstr>
      <vt:lpstr>Nachos启动具体流程</vt:lpstr>
      <vt:lpstr>Nachos启动具体流程</vt:lpstr>
      <vt:lpstr>Nachos 命令处理程序shell</vt:lpstr>
      <vt:lpstr>Nachos 命令处理程序shell</vt:lpstr>
      <vt:lpstr>应用程序进程</vt:lpstr>
      <vt:lpstr>Any 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yxq@sdu.edu.cn</cp:lastModifiedBy>
  <cp:revision>943</cp:revision>
  <dcterms:created xsi:type="dcterms:W3CDTF">2013-01-25T01:44:00Z</dcterms:created>
  <dcterms:modified xsi:type="dcterms:W3CDTF">2018-09-10T02:47:15Z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