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8"/>
  </p:notesMasterIdLst>
  <p:handoutMasterIdLst>
    <p:handoutMasterId r:id="rId139"/>
  </p:handoutMasterIdLst>
  <p:sldIdLst>
    <p:sldId id="256" r:id="rId3"/>
    <p:sldId id="262" r:id="rId4"/>
    <p:sldId id="343" r:id="rId5"/>
    <p:sldId id="263" r:id="rId6"/>
    <p:sldId id="680" r:id="rId7"/>
    <p:sldId id="1089" r:id="rId8"/>
    <p:sldId id="279" r:id="rId9"/>
    <p:sldId id="265" r:id="rId10"/>
    <p:sldId id="278" r:id="rId11"/>
    <p:sldId id="294" r:id="rId12"/>
    <p:sldId id="268" r:id="rId13"/>
    <p:sldId id="275" r:id="rId14"/>
    <p:sldId id="582" r:id="rId15"/>
    <p:sldId id="280" r:id="rId16"/>
    <p:sldId id="276" r:id="rId17"/>
    <p:sldId id="277" r:id="rId18"/>
    <p:sldId id="295" r:id="rId19"/>
    <p:sldId id="269" r:id="rId20"/>
    <p:sldId id="270" r:id="rId21"/>
    <p:sldId id="984" r:id="rId22"/>
    <p:sldId id="271" r:id="rId23"/>
    <p:sldId id="272" r:id="rId24"/>
    <p:sldId id="273" r:id="rId25"/>
    <p:sldId id="296" r:id="rId26"/>
    <p:sldId id="297" r:id="rId27"/>
    <p:sldId id="298" r:id="rId28"/>
    <p:sldId id="299" r:id="rId29"/>
    <p:sldId id="300" r:id="rId30"/>
    <p:sldId id="681" r:id="rId31"/>
    <p:sldId id="301" r:id="rId32"/>
    <p:sldId id="302" r:id="rId33"/>
    <p:sldId id="303" r:id="rId34"/>
    <p:sldId id="304" r:id="rId35"/>
    <p:sldId id="682" r:id="rId36"/>
    <p:sldId id="305" r:id="rId37"/>
    <p:sldId id="791" r:id="rId38"/>
    <p:sldId id="792" r:id="rId39"/>
    <p:sldId id="683" r:id="rId40"/>
    <p:sldId id="306" r:id="rId41"/>
    <p:sldId id="307" r:id="rId42"/>
    <p:sldId id="684" r:id="rId43"/>
    <p:sldId id="317" r:id="rId44"/>
    <p:sldId id="318" r:id="rId45"/>
    <p:sldId id="319" r:id="rId46"/>
    <p:sldId id="320" r:id="rId47"/>
    <p:sldId id="685" r:id="rId48"/>
    <p:sldId id="321" r:id="rId49"/>
    <p:sldId id="323" r:id="rId50"/>
    <p:sldId id="342" r:id="rId51"/>
    <p:sldId id="322" r:id="rId52"/>
    <p:sldId id="881" r:id="rId53"/>
    <p:sldId id="349" r:id="rId54"/>
    <p:sldId id="350" r:id="rId55"/>
    <p:sldId id="345" r:id="rId56"/>
    <p:sldId id="346" r:id="rId57"/>
    <p:sldId id="347" r:id="rId58"/>
    <p:sldId id="348" r:id="rId59"/>
    <p:sldId id="463" r:id="rId60"/>
    <p:sldId id="464" r:id="rId61"/>
    <p:sldId id="518" r:id="rId62"/>
    <p:sldId id="519" r:id="rId63"/>
    <p:sldId id="522" r:id="rId64"/>
    <p:sldId id="521" r:id="rId65"/>
    <p:sldId id="520" r:id="rId66"/>
    <p:sldId id="1266" r:id="rId67"/>
    <p:sldId id="351" r:id="rId68"/>
    <p:sldId id="325" r:id="rId69"/>
    <p:sldId id="326" r:id="rId70"/>
    <p:sldId id="460" r:id="rId71"/>
    <p:sldId id="461" r:id="rId72"/>
    <p:sldId id="462" r:id="rId73"/>
    <p:sldId id="352" r:id="rId74"/>
    <p:sldId id="327" r:id="rId75"/>
    <p:sldId id="328" r:id="rId76"/>
    <p:sldId id="1209" r:id="rId77"/>
    <p:sldId id="1212" r:id="rId78"/>
    <p:sldId id="1211" r:id="rId79"/>
    <p:sldId id="1208" r:id="rId80"/>
    <p:sldId id="353" r:id="rId81"/>
    <p:sldId id="354" r:id="rId82"/>
    <p:sldId id="1267" r:id="rId83"/>
    <p:sldId id="453" r:id="rId84"/>
    <p:sldId id="452" r:id="rId85"/>
    <p:sldId id="454" r:id="rId86"/>
    <p:sldId id="457" r:id="rId87"/>
    <p:sldId id="455" r:id="rId88"/>
    <p:sldId id="456" r:id="rId89"/>
    <p:sldId id="458" r:id="rId90"/>
    <p:sldId id="880" r:id="rId91"/>
    <p:sldId id="407" r:id="rId92"/>
    <p:sldId id="329" r:id="rId93"/>
    <p:sldId id="309" r:id="rId94"/>
    <p:sldId id="1333" r:id="rId95"/>
    <p:sldId id="310" r:id="rId96"/>
    <p:sldId id="1268" r:id="rId97"/>
    <p:sldId id="311" r:id="rId98"/>
    <p:sldId id="1334" r:id="rId99"/>
    <p:sldId id="312" r:id="rId100"/>
    <p:sldId id="1335" r:id="rId101"/>
    <p:sldId id="313" r:id="rId102"/>
    <p:sldId id="314" r:id="rId103"/>
    <p:sldId id="953" r:id="rId104"/>
    <p:sldId id="1336" r:id="rId105"/>
    <p:sldId id="316" r:id="rId106"/>
    <p:sldId id="414" r:id="rId107"/>
    <p:sldId id="409" r:id="rId108"/>
    <p:sldId id="424" r:id="rId109"/>
    <p:sldId id="423" r:id="rId110"/>
    <p:sldId id="425" r:id="rId111"/>
    <p:sldId id="416" r:id="rId112"/>
    <p:sldId id="417" r:id="rId113"/>
    <p:sldId id="427" r:id="rId114"/>
    <p:sldId id="428" r:id="rId115"/>
    <p:sldId id="875" r:id="rId116"/>
    <p:sldId id="426" r:id="rId117"/>
    <p:sldId id="418" r:id="rId118"/>
    <p:sldId id="419" r:id="rId119"/>
    <p:sldId id="420" r:id="rId120"/>
    <p:sldId id="421" r:id="rId121"/>
    <p:sldId id="429" r:id="rId122"/>
    <p:sldId id="430" r:id="rId123"/>
    <p:sldId id="431" r:id="rId124"/>
    <p:sldId id="432" r:id="rId125"/>
    <p:sldId id="434" r:id="rId126"/>
    <p:sldId id="433" r:id="rId127"/>
    <p:sldId id="445" r:id="rId128"/>
    <p:sldId id="446" r:id="rId129"/>
    <p:sldId id="447" r:id="rId130"/>
    <p:sldId id="448" r:id="rId131"/>
    <p:sldId id="878" r:id="rId132"/>
    <p:sldId id="422" r:id="rId133"/>
    <p:sldId id="986" r:id="rId134"/>
    <p:sldId id="987" r:id="rId135"/>
    <p:sldId id="258" r:id="rId136"/>
    <p:sldId id="259" r:id="rId1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2" Type="http://schemas.openxmlformats.org/officeDocument/2006/relationships/tableStyles" Target="tableStyles.xml"/><Relationship Id="rId141" Type="http://schemas.openxmlformats.org/officeDocument/2006/relationships/viewProps" Target="viewProps.xml"/><Relationship Id="rId140" Type="http://schemas.openxmlformats.org/officeDocument/2006/relationships/presProps" Target="presProps.xml"/><Relationship Id="rId14" Type="http://schemas.openxmlformats.org/officeDocument/2006/relationships/slide" Target="slides/slide12.xml"/><Relationship Id="rId139" Type="http://schemas.openxmlformats.org/officeDocument/2006/relationships/handoutMaster" Target="handoutMasters/handoutMaster1.xml"/><Relationship Id="rId138" Type="http://schemas.openxmlformats.org/officeDocument/2006/relationships/notesMaster" Target="notesMasters/notesMaster1.xml"/><Relationship Id="rId137" Type="http://schemas.openxmlformats.org/officeDocument/2006/relationships/slide" Target="slides/slide135.xml"/><Relationship Id="rId136" Type="http://schemas.openxmlformats.org/officeDocument/2006/relationships/slide" Target="slides/slide134.xml"/><Relationship Id="rId135" Type="http://schemas.openxmlformats.org/officeDocument/2006/relationships/slide" Target="slides/slide133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2049" descr="1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3024717" y="3286125"/>
            <a:ext cx="8636000" cy="10382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3024717" y="4365625"/>
            <a:ext cx="8534400" cy="7667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 b="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025" descr="1-1副本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0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操作系统课程设计</a:t>
            </a:r>
            <a:br>
              <a:rPr lang="en-US" altLang="zh-CN"/>
            </a:br>
            <a:r>
              <a:rPr lang="en-US" altLang="zh-CN"/>
              <a:t>Nachos (C)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24505" y="4645660"/>
            <a:ext cx="8534400" cy="985520"/>
          </a:xfrm>
        </p:spPr>
        <p:txBody>
          <a:bodyPr/>
          <a:p>
            <a:r>
              <a:rPr lang="zh-CN" altLang="en-US"/>
              <a:t>山东大学计算机科学与技术学院</a:t>
            </a:r>
            <a:endParaRPr lang="zh-CN" altLang="en-US"/>
          </a:p>
          <a:p>
            <a:r>
              <a:rPr lang="en-US" altLang="zh-CN"/>
              <a:t>2018 </a:t>
            </a:r>
            <a:r>
              <a:rPr lang="zh-CN" altLang="en-US"/>
              <a:t>秋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执行用户程序的流程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0257" t="27952" r="28047" b="22502"/>
          <a:stretch>
            <a:fillRect/>
          </a:stretch>
        </p:blipFill>
        <p:spPr>
          <a:xfrm>
            <a:off x="609600" y="1654175"/>
            <a:ext cx="10972165" cy="49561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4.3 </a:t>
            </a:r>
            <a:r>
              <a:rPr lang="zh-CN" altLang="en-US"/>
              <a:t>System Calls and Exception Handling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" y="1325245"/>
            <a:ext cx="11637645" cy="5130165"/>
          </a:xfrm>
        </p:spPr>
        <p:txBody>
          <a:bodyPr>
            <a:normAutofit fontScale="80000"/>
          </a:bodyPr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yscall instruction</a:t>
            </a:r>
            <a:endParaRPr lang="zh-CN" altLang="en-US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/>
              <a:t>User programs execut</a:t>
            </a:r>
            <a:r>
              <a:rPr lang="en-US" altLang="zh-CN"/>
              <a:t>e</a:t>
            </a:r>
            <a:r>
              <a:rPr lang="zh-CN" altLang="en-US"/>
              <a:t> the MIPS syscall instruction which generates a hardware trap into the Nachos kernel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>
                <a:sym typeface="+mn-ea"/>
              </a:rPr>
              <a:t>D</a:t>
            </a:r>
            <a:r>
              <a:rPr lang="zh-CN" altLang="en-US">
                <a:sym typeface="+mn-ea"/>
              </a:rPr>
              <a:t>oesn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t indicate which system call to perform</a:t>
            </a:r>
            <a:endParaRPr lang="zh-CN" altLang="en-US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en-US" sz="2400">
                <a:sym typeface="+mn-ea"/>
              </a:rPr>
              <a:t>T</a:t>
            </a:r>
            <a:r>
              <a:rPr lang="zh-CN" altLang="en-US" sz="2400">
                <a:sym typeface="+mn-ea"/>
              </a:rPr>
              <a:t>he code indicating the system call in register r</a:t>
            </a:r>
            <a:r>
              <a:rPr lang="en-US" altLang="zh-CN" sz="2400">
                <a:sym typeface="+mn-ea"/>
              </a:rPr>
              <a:t>2, parameters in r4-r7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RaiseException</a:t>
            </a:r>
            <a:r>
              <a:rPr lang="en-US" altLang="zh-CN">
                <a:sym typeface="+mn-ea"/>
              </a:rPr>
              <a:t>()</a:t>
            </a:r>
            <a:endParaRPr lang="en-US" altLang="zh-CN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/>
              <a:t>The Nachos MIPS simulator implements traps by invoking the Routine RaiseException</a:t>
            </a:r>
            <a:r>
              <a:rPr lang="en-US" altLang="zh-CN"/>
              <a:t>()</a:t>
            </a:r>
            <a:r>
              <a:rPr lang="zh-CN" altLang="en-US"/>
              <a:t> passing it a arguments indicating the exact cause of the trap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ExceptionHandler</a:t>
            </a:r>
            <a:r>
              <a:rPr lang="en-US" altLang="zh-CN">
                <a:sym typeface="+mn-ea"/>
              </a:rPr>
              <a:t>(which)</a:t>
            </a:r>
            <a:endParaRPr lang="zh-CN" altLang="en-US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/>
              <a:t>RaiseException</a:t>
            </a:r>
            <a:r>
              <a:rPr lang="en-US" altLang="zh-CN"/>
              <a:t>()</a:t>
            </a:r>
            <a:r>
              <a:rPr lang="zh-CN" altLang="en-US"/>
              <a:t> in turn calls ExceptionHandler to take care of the speci</a:t>
            </a:r>
            <a:r>
              <a:rPr lang="en-US" altLang="zh-CN"/>
              <a:t>fi</a:t>
            </a:r>
            <a:r>
              <a:rPr lang="zh-CN" altLang="en-US"/>
              <a:t>c problem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Function </a:t>
            </a:r>
            <a:r>
              <a:rPr lang="en-US" altLang="zh-CN"/>
              <a:t>(</a:t>
            </a:r>
            <a:r>
              <a:rPr lang="zh-CN" altLang="en-US"/>
              <a:t>and system call</a:t>
            </a:r>
            <a:r>
              <a:rPr lang="en-US" altLang="zh-CN"/>
              <a:t>)</a:t>
            </a:r>
            <a:r>
              <a:rPr lang="zh-CN" altLang="en-US"/>
              <a:t> return values are in register r  on return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U</a:t>
            </a:r>
            <a:r>
              <a:rPr lang="zh-CN" altLang="en-US"/>
              <a:t>ser</a:t>
            </a:r>
            <a:r>
              <a:rPr lang="en-US" altLang="zh-CN"/>
              <a:t>-</a:t>
            </a:r>
            <a:r>
              <a:rPr lang="zh-CN" altLang="en-US"/>
              <a:t>level processes execute in their own private address spaces</a:t>
            </a:r>
            <a:r>
              <a:rPr lang="en-US" altLang="zh-CN"/>
              <a:t>,</a:t>
            </a:r>
            <a:r>
              <a:rPr lang="zh-CN" altLang="en-US"/>
              <a:t> which the kernel cannot reference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Use ReadMem and WriteMem to dereference pointers </a:t>
            </a:r>
            <a:r>
              <a:rPr lang="en-US" altLang="zh-CN"/>
              <a:t>(</a:t>
            </a:r>
            <a:r>
              <a:rPr lang="zh-CN" altLang="en-US"/>
              <a:t>as arguments</a:t>
            </a:r>
            <a:r>
              <a:rPr lang="en-US" altLang="zh-CN"/>
              <a:t>)</a:t>
            </a:r>
            <a:r>
              <a:rPr lang="zh-CN" altLang="en-US"/>
              <a:t> to system calls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系统调用的例子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7332" t="37092" r="59079" b="36285"/>
          <a:stretch>
            <a:fillRect/>
          </a:stretch>
        </p:blipFill>
        <p:spPr>
          <a:xfrm>
            <a:off x="2510790" y="1819910"/>
            <a:ext cx="5760720" cy="355219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进入系统调用</a:t>
            </a:r>
            <a:r>
              <a:rPr lang="zh-CN" altLang="en-US"/>
              <a:t>的桩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6825" t="14146" r="33213" b="7173"/>
          <a:stretch>
            <a:fillRect/>
          </a:stretch>
        </p:blipFill>
        <p:spPr>
          <a:xfrm>
            <a:off x="608965" y="1417955"/>
            <a:ext cx="10972800" cy="51130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 User Level Processes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4.0 Noff</a:t>
            </a:r>
            <a:endParaRPr lang="zh-CN" altLang="en-US"/>
          </a:p>
          <a:p>
            <a:r>
              <a:rPr lang="en-US" altLang="zh-CN">
                <a:sym typeface="+mn-ea"/>
              </a:rPr>
              <a:t>4.1</a:t>
            </a:r>
            <a:r>
              <a:rPr lang="zh-CN" altLang="en-US">
                <a:sym typeface="+mn-ea"/>
              </a:rPr>
              <a:t> Process Creation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4.2 Create a Noff Binary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4.3 </a:t>
            </a:r>
            <a:r>
              <a:rPr lang="zh-CN" altLang="en-US">
                <a:sym typeface="+mn-ea"/>
              </a:rPr>
              <a:t>System Calls and Exception Handling</a:t>
            </a:r>
            <a:endParaRPr lang="zh-CN" altLang="en-US"/>
          </a:p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4.4 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Execution Trace of User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Level Process</a:t>
            </a: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4.4 </a:t>
            </a:r>
            <a:r>
              <a:rPr lang="zh-CN" altLang="en-US"/>
              <a:t>Execution Trace of User</a:t>
            </a:r>
            <a:r>
              <a:rPr lang="en-US" altLang="zh-CN"/>
              <a:t>-</a:t>
            </a:r>
            <a:r>
              <a:rPr lang="zh-CN" altLang="en-US"/>
              <a:t>Level Process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5019675"/>
          </a:xfrm>
        </p:spPr>
        <p:txBody>
          <a:bodyPr>
            <a:normAutofit fontScale="80000"/>
          </a:bodyPr>
          <a:p>
            <a:r>
              <a:rPr lang="en-US" altLang="zh-CN"/>
              <a:t>T</a:t>
            </a:r>
            <a:r>
              <a:rPr lang="zh-CN" altLang="en-US"/>
              <a:t>he simplest Nachos program halt</a:t>
            </a:r>
            <a:r>
              <a:rPr lang="en-US" altLang="zh-CN"/>
              <a:t>.</a:t>
            </a:r>
            <a:r>
              <a:rPr lang="zh-CN" altLang="en-US"/>
              <a:t>c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When compiled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 gcc 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S generates the assembly language code</a:t>
            </a:r>
            <a:r>
              <a:rPr lang="en-US" altLang="zh-CN">
                <a:sym typeface="+mn-ea"/>
              </a:rPr>
              <a:t>, see next page</a:t>
            </a:r>
            <a:endParaRPr lang="zh-CN" altLang="en-US"/>
          </a:p>
          <a:p>
            <a:r>
              <a:rPr lang="en-US" altLang="zh-CN"/>
              <a:t>27	jal Halt</a:t>
            </a:r>
            <a:endParaRPr lang="en-US" altLang="zh-CN"/>
          </a:p>
          <a:p>
            <a:pPr lvl="1"/>
            <a:r>
              <a:rPr lang="en-US" altLang="zh-CN"/>
              <a:t>Invoking the halt system call</a:t>
            </a:r>
            <a:endParaRPr lang="en-US" altLang="zh-CN"/>
          </a:p>
          <a:p>
            <a:pPr lvl="1"/>
            <a:r>
              <a:t>The code for Halt can be found in the </a:t>
            </a:r>
            <a:r>
              <a:rPr lang="en-US"/>
              <a:t>file</a:t>
            </a:r>
            <a:r>
              <a:t> start</a:t>
            </a:r>
            <a:r>
              <a:rPr lang="en-US"/>
              <a:t>.</a:t>
            </a:r>
            <a:r>
              <a:t>s</a:t>
            </a:r>
          </a:p>
          <a:p>
            <a:r>
              <a:rPr lang="en-US" altLang="zh-CN"/>
              <a:t>Starting a call</a:t>
            </a:r>
            <a:endParaRPr lang="en-US" altLang="zh-CN"/>
          </a:p>
          <a:p>
            <a:pPr lvl="1"/>
            <a:r>
              <a:rPr lang="en-US" altLang="zh-CN"/>
              <a:t>22 sub</a:t>
            </a:r>
            <a:r>
              <a:rPr lang="zh-CN" altLang="en-US"/>
              <a:t> </a:t>
            </a:r>
            <a:r>
              <a:rPr lang="en-US" altLang="zh-CN"/>
              <a:t>$sp, $sp, 24		# </a:t>
            </a:r>
            <a:r>
              <a:rPr lang="zh-CN" altLang="en-US"/>
              <a:t>SP </a:t>
            </a:r>
            <a:r>
              <a:rPr lang="en-US" altLang="zh-CN"/>
              <a:t>&lt;==</a:t>
            </a:r>
            <a:r>
              <a:rPr lang="zh-CN" altLang="en-US"/>
              <a:t> SP</a:t>
            </a:r>
            <a:r>
              <a:rPr lang="en-US" altLang="zh-CN"/>
              <a:t>-24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zh-CN" altLang="en-US"/>
              <a:t>allocate space on stack</a:t>
            </a:r>
            <a:r>
              <a:rPr lang="en-US" altLang="zh-CN"/>
              <a:t>)</a:t>
            </a:r>
            <a:endParaRPr lang="zh-CN" altLang="en-US"/>
          </a:p>
          <a:p>
            <a:pPr lvl="1"/>
            <a:r>
              <a:rPr lang="en-US" altLang="zh-CN"/>
              <a:t>23 sw $31, 20($sp)		# </a:t>
            </a:r>
            <a:r>
              <a:rPr lang="zh-CN" altLang="en-US">
                <a:sym typeface="+mn-ea"/>
              </a:rPr>
              <a:t>Save return address on stack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24 sw $fp, 16($sp)		# </a:t>
            </a:r>
            <a:r>
              <a:rPr lang="zh-CN" altLang="en-US"/>
              <a:t>Update </a:t>
            </a:r>
            <a:r>
              <a:rPr lang="en-US" altLang="zh-CN"/>
              <a:t>fp(</a:t>
            </a:r>
            <a:r>
              <a:rPr lang="zh-CN" altLang="en-US"/>
              <a:t>将上一个栈帧的</a:t>
            </a:r>
            <a:r>
              <a:rPr lang="en-US" altLang="zh-CN"/>
              <a:t>fp</a:t>
            </a:r>
            <a:r>
              <a:rPr lang="zh-CN" altLang="en-US"/>
              <a:t>保存在当前栈帧中</a:t>
            </a:r>
            <a:r>
              <a:rPr lang="en-US" altLang="zh-CN"/>
              <a:t>)</a:t>
            </a:r>
            <a:endParaRPr lang="zh-CN" altLang="en-US"/>
          </a:p>
          <a:p>
            <a:pPr lvl="1"/>
            <a:r>
              <a:rPr lang="en-US" altLang="zh-CN"/>
              <a:t>25 </a:t>
            </a:r>
            <a:r>
              <a:rPr lang="zh-CN" altLang="en-US"/>
              <a:t>move fp</a:t>
            </a:r>
            <a:r>
              <a:rPr lang="en-US" altLang="zh-CN"/>
              <a:t>, </a:t>
            </a:r>
            <a:r>
              <a:rPr lang="zh-CN" altLang="en-US"/>
              <a:t>sp</a:t>
            </a:r>
            <a:r>
              <a:rPr lang="en-US" altLang="zh-CN"/>
              <a:t>			#</a:t>
            </a:r>
            <a:r>
              <a:rPr lang="zh-CN" altLang="en-US"/>
              <a:t>设置当前栈帧的</a:t>
            </a:r>
            <a:r>
              <a:rPr lang="en-US" altLang="zh-CN"/>
              <a:t>fp</a:t>
            </a:r>
            <a:endParaRPr lang="zh-CN" altLang="en-US"/>
          </a:p>
          <a:p>
            <a:r>
              <a:rPr lang="en-US" altLang="zh-CN"/>
              <a:t>Ending a call</a:t>
            </a:r>
            <a:endParaRPr lang="en-US" altLang="zh-CN"/>
          </a:p>
          <a:p>
            <a:pPr lvl="1"/>
            <a:r>
              <a:rPr lang="en-US" altLang="zh-CN"/>
              <a:t>29 move sp, fp		# fp ==&gt; sp</a:t>
            </a:r>
            <a:r>
              <a:rPr lang="zh-CN" altLang="en-US"/>
              <a:t>，</a:t>
            </a:r>
            <a:r>
              <a:rPr lang="en-US" altLang="zh-CN"/>
              <a:t>sp</a:t>
            </a:r>
            <a:r>
              <a:rPr lang="zh-CN" altLang="en-US"/>
              <a:t>中的内容可能已经被破坏了</a:t>
            </a:r>
            <a:endParaRPr lang="zh-CN" altLang="en-US"/>
          </a:p>
          <a:p>
            <a:pPr lvl="1"/>
            <a:r>
              <a:rPr lang="en-US" altLang="zh-CN"/>
              <a:t>30 lw $31, 20(sp)		# restore return address to $31</a:t>
            </a:r>
            <a:endParaRPr lang="en-US" altLang="zh-CN"/>
          </a:p>
          <a:p>
            <a:pPr lvl="1"/>
            <a:r>
              <a:rPr lang="en-US" altLang="zh-CN"/>
              <a:t>31 lw $fp, 16(sp)		# restore fp of last stack frame</a:t>
            </a:r>
            <a:endParaRPr lang="en-US" altLang="zh-CN"/>
          </a:p>
          <a:p>
            <a:pPr lvl="1"/>
            <a:r>
              <a:rPr lang="en-US" altLang="zh-CN"/>
              <a:t>32 addu $sp, $sp, 24	# </a:t>
            </a:r>
            <a:r>
              <a:rPr lang="en-US" altLang="zh-CN">
                <a:sym typeface="+mn-ea"/>
              </a:rPr>
              <a:t>restore sp of last stack frame</a:t>
            </a:r>
            <a:endParaRPr lang="zh-CN" altLang="en-US"/>
          </a:p>
          <a:p>
            <a:pPr lvl="1"/>
            <a:r>
              <a:rPr lang="en-US" altLang="zh-CN"/>
              <a:t>33 j $31			# </a:t>
            </a:r>
            <a:r>
              <a:rPr lang="zh-CN" altLang="en-US"/>
              <a:t>主程序返回，进程结束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98195"/>
          </a:xfrm>
        </p:spPr>
        <p:txBody>
          <a:bodyPr/>
          <a:p>
            <a:r>
              <a:rPr lang="zh-CN" altLang="en-US"/>
              <a:t>栈帧 </a:t>
            </a:r>
            <a:r>
              <a:rPr lang="en-US" altLang="zh-CN"/>
              <a:t>Stack Frame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5807" t="19227" r="25959" b="26274"/>
          <a:stretch>
            <a:fillRect/>
          </a:stretch>
        </p:blipFill>
        <p:spPr>
          <a:xfrm>
            <a:off x="684530" y="1304290"/>
            <a:ext cx="10981055" cy="53479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19685"/>
            <a:ext cx="10972800" cy="819785"/>
          </a:xfrm>
        </p:spPr>
        <p:txBody>
          <a:bodyPr/>
          <a:p>
            <a:r>
              <a:rPr lang="en-US" altLang="zh-CN"/>
              <a:t>halt.c </a:t>
            </a:r>
            <a:r>
              <a:rPr lang="zh-CN" altLang="en-US"/>
              <a:t>的汇编代码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3301" t="20306" r="20231" b="11529"/>
          <a:stretch>
            <a:fillRect/>
          </a:stretch>
        </p:blipFill>
        <p:spPr>
          <a:xfrm>
            <a:off x="737235" y="977265"/>
            <a:ext cx="10971530" cy="58534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17332" t="37092" r="59079" b="36285"/>
          <a:stretch>
            <a:fillRect/>
          </a:stretch>
        </p:blipFill>
        <p:spPr>
          <a:xfrm>
            <a:off x="4819650" y="492125"/>
            <a:ext cx="3313430" cy="20434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56500" y="3961765"/>
            <a:ext cx="1563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栈帧指针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用户程序的启动和结束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程序启动</a:t>
            </a:r>
            <a:endParaRPr lang="en-US" altLang="zh-CN"/>
          </a:p>
          <a:p>
            <a:pPr lvl="1"/>
            <a:r>
              <a:rPr lang="en-US" altLang="zh-CN"/>
              <a:t>T</a:t>
            </a:r>
            <a:r>
              <a:rPr lang="zh-CN" altLang="en-US"/>
              <a:t>he </a:t>
            </a:r>
            <a:r>
              <a:rPr lang="en-US" altLang="zh-CN"/>
              <a:t>fi</a:t>
            </a:r>
            <a:r>
              <a:rPr lang="zh-CN" altLang="en-US"/>
              <a:t>rst actual instruction simply calls the procedure main</a:t>
            </a:r>
            <a:endParaRPr lang="zh-CN" altLang="en-US"/>
          </a:p>
          <a:p>
            <a:r>
              <a:rPr lang="zh-CN" altLang="en-US"/>
              <a:t>进入用户程序</a:t>
            </a:r>
            <a:r>
              <a:rPr lang="en-US" altLang="zh-CN"/>
              <a:t>main</a:t>
            </a:r>
            <a:r>
              <a:rPr lang="zh-CN" altLang="en-US"/>
              <a:t>开始执行</a:t>
            </a:r>
            <a:endParaRPr lang="zh-CN" altLang="en-US"/>
          </a:p>
          <a:p>
            <a:pPr lvl="1"/>
            <a:r>
              <a:rPr lang="en-US" altLang="zh-CN" sz="2000"/>
              <a:t>halt.c</a:t>
            </a:r>
            <a:r>
              <a:rPr lang="zh-CN" altLang="en-US" sz="2000"/>
              <a:t>中的程序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退出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ell Nachos we are done via the exit</a:t>
            </a:r>
            <a:r>
              <a:rPr lang="en-US" altLang="zh-CN">
                <a:sym typeface="+mn-ea"/>
              </a:rPr>
              <a:t>()</a:t>
            </a:r>
            <a:r>
              <a:rPr lang="zh-CN" altLang="en-US">
                <a:sym typeface="+mn-ea"/>
              </a:rPr>
              <a:t> system call</a:t>
            </a:r>
            <a:endParaRPr lang="zh-CN" altLang="en-US"/>
          </a:p>
          <a:p>
            <a:r>
              <a:rPr lang="zh-CN" altLang="en-US"/>
              <a:t>封装</a:t>
            </a:r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用户程序的启动 </a:t>
            </a:r>
            <a:r>
              <a:rPr lang="en-US" altLang="zh-CN"/>
              <a:t>__start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24956" t="22377" r="27011" b="46173"/>
          <a:stretch>
            <a:fillRect/>
          </a:stretch>
        </p:blipFill>
        <p:spPr>
          <a:xfrm>
            <a:off x="609600" y="1417955"/>
            <a:ext cx="10972800" cy="467423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Call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System calls 的调用</a:t>
            </a:r>
            <a:endParaRPr lang="zh-CN" altLang="en-US"/>
          </a:p>
          <a:p>
            <a:pPr lvl="1"/>
            <a:r>
              <a:rPr lang="en-US" altLang="zh-CN"/>
              <a:t>P</a:t>
            </a:r>
            <a:r>
              <a:rPr lang="zh-CN" altLang="en-US"/>
              <a:t>lacing a code for the system call in register </a:t>
            </a:r>
            <a:r>
              <a:rPr lang="en-US" altLang="zh-CN"/>
              <a:t>2</a:t>
            </a:r>
            <a:endParaRPr lang="en-US" altLang="zh-CN"/>
          </a:p>
          <a:p>
            <a:pPr lvl="1"/>
            <a:r>
              <a:rPr lang="en-US" altLang="zh-CN"/>
              <a:t>E</a:t>
            </a:r>
            <a:r>
              <a:rPr lang="zh-CN" altLang="en-US"/>
              <a:t>xecuting the syscall machine instruction</a:t>
            </a:r>
            <a:endParaRPr lang="zh-CN" altLang="en-US"/>
          </a:p>
          <a:p>
            <a:r>
              <a:rPr lang="zh-CN" altLang="en-US"/>
              <a:t>The syscall instruction is a trap instruction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next instruction will be the </a:t>
            </a:r>
            <a:r>
              <a:rPr lang="en-US" altLang="zh-CN"/>
              <a:t>fi</a:t>
            </a:r>
            <a:r>
              <a:rPr lang="zh-CN" altLang="en-US"/>
              <a:t>rst instruction of the trap handler</a:t>
            </a:r>
            <a:endParaRPr lang="zh-CN" altLang="en-US"/>
          </a:p>
          <a:p>
            <a:r>
              <a:rPr lang="en-US" altLang="zh-CN"/>
              <a:t>Exit()</a:t>
            </a:r>
            <a:endParaRPr lang="en-US" altLang="zh-CN"/>
          </a:p>
          <a:p>
            <a:pPr lvl="1"/>
            <a:r>
              <a:rPr lang="zh-CN" altLang="en-US"/>
              <a:t>执行退出的系统调用一般是不会返回的</a:t>
            </a:r>
            <a:endParaRPr lang="zh-CN" altLang="en-US"/>
          </a:p>
          <a:p>
            <a:pPr lvl="1"/>
            <a:r>
              <a:rPr lang="en-US" altLang="zh-CN"/>
              <a:t>syscall</a:t>
            </a:r>
            <a:r>
              <a:rPr lang="zh-CN" altLang="en-US"/>
              <a:t>之后的</a:t>
            </a:r>
            <a:r>
              <a:rPr lang="en-US" altLang="zh-CN"/>
              <a:t>j $31</a:t>
            </a:r>
            <a:r>
              <a:rPr lang="zh-CN" altLang="en-US"/>
              <a:t>只是个摆设</a:t>
            </a:r>
            <a:endParaRPr lang="zh-CN" altLang="en-US"/>
          </a:p>
          <a:p>
            <a:r>
              <a:rPr lang="en-US" altLang="zh-CN"/>
              <a:t>start.s</a:t>
            </a:r>
            <a:r>
              <a:rPr lang="zh-CN" altLang="en-US"/>
              <a:t>是和</a:t>
            </a:r>
            <a:r>
              <a:rPr lang="en-US" altLang="zh-CN"/>
              <a:t>halt.c</a:t>
            </a:r>
            <a:r>
              <a:rPr lang="zh-CN" altLang="en-US"/>
              <a:t>一起编译（汇编）的</a:t>
            </a:r>
            <a:endParaRPr lang="zh-CN" altLang="en-US"/>
          </a:p>
          <a:p>
            <a:pPr lvl="1"/>
            <a:r>
              <a:rPr lang="zh-CN" altLang="en-US"/>
              <a:t>代替了</a:t>
            </a:r>
            <a:r>
              <a:rPr lang="en-US" altLang="zh-CN"/>
              <a:t>C</a:t>
            </a:r>
            <a:r>
              <a:rPr lang="zh-CN" altLang="en-US"/>
              <a:t>的标准函数库</a:t>
            </a:r>
            <a:endParaRPr lang="en-US" altLang="zh-CN"/>
          </a:p>
          <a:p>
            <a:pPr lvl="1"/>
            <a:r>
              <a:rPr lang="en-US" altLang="zh-CN"/>
              <a:t>Halt()</a:t>
            </a:r>
            <a:r>
              <a:rPr lang="zh-CN" altLang="en-US"/>
              <a:t>不是系统调用（System call stubs）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Two Modes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T</a:t>
            </a:r>
            <a:r>
              <a:rPr lang="zh-CN" altLang="en-US"/>
              <a:t>wo modes of </a:t>
            </a:r>
            <a:r>
              <a:rPr lang="en-US" altLang="zh-CN"/>
              <a:t>program </a:t>
            </a:r>
            <a:r>
              <a:rPr lang="zh-CN" altLang="en-US"/>
              <a:t>execution </a:t>
            </a:r>
            <a:endParaRPr lang="zh-CN" altLang="en-US"/>
          </a:p>
          <a:p>
            <a:pPr lvl="1"/>
            <a:r>
              <a:rPr lang="en-US" altLang="zh-CN"/>
              <a:t>User mode (</a:t>
            </a:r>
            <a:r>
              <a:rPr lang="zh-CN" altLang="en-US">
                <a:sym typeface="+mn-ea"/>
              </a:rPr>
              <a:t>MIPS simulator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pPr lvl="1"/>
            <a:r>
              <a:rPr lang="en-US" altLang="zh-CN"/>
              <a:t>Kernel mode (MIPS simulator &amp; Nachos </a:t>
            </a:r>
            <a:r>
              <a:rPr lang="zh-CN" altLang="en-US">
                <a:sym typeface="+mn-ea"/>
              </a:rPr>
              <a:t>kernel</a:t>
            </a:r>
            <a:r>
              <a:rPr lang="en-US" altLang="zh-CN"/>
              <a:t>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MIPS simulator</a:t>
            </a:r>
            <a:endParaRPr lang="zh-CN" alt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L</a:t>
            </a:r>
            <a:r>
              <a:rPr lang="zh-CN" altLang="en-US">
                <a:sym typeface="+mn-ea"/>
              </a:rPr>
              <a:t>oading them into the simulator memory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nitializing the simulator registers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unning the simulator </a:t>
            </a:r>
            <a:r>
              <a:rPr lang="en-US" altLang="zh-CN">
                <a:sym typeface="+mn-ea"/>
              </a:rPr>
              <a:t>to excute inatruction</a:t>
            </a:r>
            <a:r>
              <a:rPr lang="en-US">
                <a:sym typeface="+mn-ea"/>
              </a:rPr>
              <a:t>s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one by one</a:t>
            </a:r>
            <a:endParaRPr lang="zh-CN" altLang="en-US"/>
          </a:p>
          <a:p>
            <a:r>
              <a:rPr lang="en-US" altLang="zh-CN"/>
              <a:t>Nachos </a:t>
            </a:r>
            <a:r>
              <a:rPr lang="zh-CN" altLang="en-US"/>
              <a:t>kernel</a:t>
            </a:r>
            <a:endParaRPr lang="zh-CN" altLang="en-US"/>
          </a:p>
          <a:p>
            <a:pPr lvl="1"/>
            <a:r>
              <a:rPr lang="en-US" altLang="zh-CN"/>
              <a:t>A normal process on the UBUNTU </a:t>
            </a:r>
            <a:endParaRPr lang="zh-CN" altLang="en-US"/>
          </a:p>
          <a:p>
            <a:pPr lvl="1"/>
            <a:r>
              <a:rPr lang="zh-CN" altLang="en-US"/>
              <a:t>Nachos </a:t>
            </a:r>
            <a:r>
              <a:rPr lang="en-US" altLang="zh-CN"/>
              <a:t>fi</a:t>
            </a:r>
            <a:r>
              <a:rPr lang="zh-CN" altLang="en-US"/>
              <a:t>rst starts up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 hardware trap</a:t>
            </a:r>
            <a:r>
              <a:rPr lang="en-US" altLang="zh-CN"/>
              <a:t>: </a:t>
            </a:r>
            <a:r>
              <a:rPr lang="zh-CN" altLang="en-US"/>
              <a:t>illegal instruction</a:t>
            </a:r>
            <a:r>
              <a:rPr lang="en-US" altLang="zh-CN"/>
              <a:t>, </a:t>
            </a:r>
            <a:r>
              <a:rPr lang="zh-CN" altLang="en-US"/>
              <a:t>page fault </a:t>
            </a:r>
            <a:r>
              <a:rPr lang="en-US" altLang="zh-CN"/>
              <a:t>or </a:t>
            </a:r>
            <a:r>
              <a:rPr lang="zh-CN" altLang="en-US"/>
              <a:t>system call</a:t>
            </a:r>
            <a:endParaRPr lang="zh-CN" altLang="en-US"/>
          </a:p>
          <a:p>
            <a:pPr lvl="1"/>
            <a:r>
              <a:rPr lang="en-US" altLang="zh-CN"/>
              <a:t>Nachos kernel does't run at the MIPS machine, why? 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7785100" y="1820545"/>
            <a:ext cx="3797300" cy="1925955"/>
            <a:chOff x="3827" y="4560"/>
            <a:chExt cx="5980" cy="3033"/>
          </a:xfrm>
        </p:grpSpPr>
        <p:sp>
          <p:nvSpPr>
            <p:cNvPr id="8" name="任意多边形 7"/>
            <p:cNvSpPr/>
            <p:nvPr/>
          </p:nvSpPr>
          <p:spPr>
            <a:xfrm>
              <a:off x="3827" y="5235"/>
              <a:ext cx="5973" cy="1198"/>
            </a:xfrm>
            <a:custGeom>
              <a:avLst/>
              <a:gdLst>
                <a:gd name="connsiteX0" fmla="*/ 16 w 5973"/>
                <a:gd name="connsiteY0" fmla="*/ 1173 h 2007"/>
                <a:gd name="connsiteX1" fmla="*/ 0 w 5973"/>
                <a:gd name="connsiteY1" fmla="*/ 5 h 2007"/>
                <a:gd name="connsiteX2" fmla="*/ 2948 w 5973"/>
                <a:gd name="connsiteY2" fmla="*/ 0 h 2007"/>
                <a:gd name="connsiteX3" fmla="*/ 5973 w 5973"/>
                <a:gd name="connsiteY3" fmla="*/ 0 h 2007"/>
                <a:gd name="connsiteX4" fmla="*/ 5973 w 5973"/>
                <a:gd name="connsiteY4" fmla="*/ 1976 h 2007"/>
                <a:gd name="connsiteX5" fmla="*/ 0 w 5973"/>
                <a:gd name="connsiteY5" fmla="*/ 2007 h 2007"/>
                <a:gd name="connsiteX6" fmla="*/ 16 w 5973"/>
                <a:gd name="connsiteY6" fmla="*/ 1173 h 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" h="2007">
                  <a:moveTo>
                    <a:pt x="16" y="1173"/>
                  </a:moveTo>
                  <a:lnTo>
                    <a:pt x="0" y="5"/>
                  </a:lnTo>
                  <a:lnTo>
                    <a:pt x="2948" y="0"/>
                  </a:lnTo>
                  <a:lnTo>
                    <a:pt x="5973" y="0"/>
                  </a:lnTo>
                  <a:lnTo>
                    <a:pt x="5973" y="1976"/>
                  </a:lnTo>
                  <a:lnTo>
                    <a:pt x="0" y="2007"/>
                  </a:lnTo>
                  <a:lnTo>
                    <a:pt x="16" y="1173"/>
                  </a:lnTo>
                  <a:close/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505" y="4560"/>
              <a:ext cx="2934" cy="58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p>
              <a:r>
                <a:rPr lang="en-US" altLang="zh-CN"/>
                <a:t>User program</a:t>
              </a:r>
              <a:endParaRPr lang="en-US" altLang="zh-CN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834" y="5853"/>
              <a:ext cx="2033" cy="58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p>
              <a:r>
                <a:rPr lang="en-US" altLang="zh-CN"/>
                <a:t>MIPS CPU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3" y="5235"/>
              <a:ext cx="282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Nachos kernel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827" y="6433"/>
              <a:ext cx="5973" cy="58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Operating System(UBUNTU)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834" y="7013"/>
              <a:ext cx="5973" cy="58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HOST Machine</a:t>
              </a:r>
              <a:endParaRPr lang="en-US" altLang="zh-CN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287000" y="2641600"/>
            <a:ext cx="1290955" cy="3683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MIPS </a:t>
            </a:r>
            <a:r>
              <a:rPr lang="zh-CN" altLang="en-US"/>
              <a:t>设备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026525" y="2641600"/>
            <a:ext cx="1348105" cy="3683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MIPS </a:t>
            </a:r>
            <a:r>
              <a:rPr lang="zh-CN" altLang="en-US"/>
              <a:t>内存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System Call-- Exit()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4956" t="55291" r="45188" b="13673"/>
          <a:stretch>
            <a:fillRect/>
          </a:stretch>
        </p:blipFill>
        <p:spPr>
          <a:xfrm>
            <a:off x="1901190" y="1543685"/>
            <a:ext cx="8310880" cy="4516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66460" y="3171190"/>
            <a:ext cx="1128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摆设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</a:t>
            </a:r>
            <a:r>
              <a:rPr lang="en-US" altLang="zh-CN"/>
              <a:t>halt.c</a:t>
            </a:r>
            <a:r>
              <a:rPr lang="zh-CN" altLang="en-US"/>
              <a:t>和</a:t>
            </a:r>
            <a:r>
              <a:rPr lang="en-US" altLang="zh-CN"/>
              <a:t>start.s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5340" t="31812" r="28413" b="28226"/>
          <a:stretch>
            <a:fillRect/>
          </a:stretch>
        </p:blipFill>
        <p:spPr>
          <a:xfrm>
            <a:off x="609600" y="1867535"/>
            <a:ext cx="10972800" cy="43846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halt</a:t>
            </a:r>
            <a:r>
              <a:rPr lang="zh-CN" altLang="en-US"/>
              <a:t>程序的反汇编结果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7136" t="14705" r="31678" b="54204"/>
          <a:stretch>
            <a:fillRect/>
          </a:stretch>
        </p:blipFill>
        <p:spPr>
          <a:xfrm>
            <a:off x="609600" y="1917065"/>
            <a:ext cx="10972165" cy="46589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650" y="1477645"/>
            <a:ext cx="1093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                   指令码                                 指令                                             注释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halt</a:t>
            </a:r>
            <a:r>
              <a:rPr lang="zh-CN" altLang="en-US">
                <a:sym typeface="+mn-ea"/>
              </a:rPr>
              <a:t>程序的反汇编结果</a:t>
            </a:r>
            <a:r>
              <a:rPr lang="en-US" altLang="zh-CN">
                <a:sym typeface="+mn-ea"/>
              </a:rPr>
              <a:t>(cont.)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7194" t="48347" r="23887" b="9791"/>
          <a:stretch>
            <a:fillRect/>
          </a:stretch>
        </p:blipFill>
        <p:spPr>
          <a:xfrm>
            <a:off x="609600" y="1957705"/>
            <a:ext cx="10972800" cy="43986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650" y="1477645"/>
            <a:ext cx="1093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              指令码                           指令                                       注释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1. Introduction</a:t>
            </a:r>
            <a:endParaRPr lang="en-US" altLang="zh-CN"/>
          </a:p>
          <a:p>
            <a:r>
              <a:rPr lang="en-US" altLang="zh-CN"/>
              <a:t>2. Nachos Machine</a:t>
            </a:r>
            <a:endParaRPr lang="en-US" altLang="zh-CN"/>
          </a:p>
          <a:p>
            <a:r>
              <a:rPr lang="en-US" altLang="zh-CN"/>
              <a:t>3. Nachos Threads</a:t>
            </a:r>
            <a:endParaRPr lang="en-US" altLang="zh-CN"/>
          </a:p>
          <a:p>
            <a:r>
              <a:rPr lang="en-US" altLang="zh-CN"/>
              <a:t>4. User level process</a:t>
            </a:r>
            <a:endParaRPr lang="en-US" altLang="zh-CN"/>
          </a:p>
          <a:p>
            <a:r>
              <a:rPr lang="en-US" altLang="zh-CN">
                <a:sym typeface="+mn-ea"/>
              </a:rPr>
              <a:t>5 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  <a:sym typeface="+mn-ea"/>
              </a:rPr>
              <a:t>Nachos Filesystem</a:t>
            </a:r>
            <a:endParaRPr lang="en-US" altLang="zh-CN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6. </a:t>
            </a:r>
            <a:r>
              <a:rPr lang="zh-CN" altLang="en-US">
                <a:sym typeface="+mn-ea"/>
              </a:rPr>
              <a:t>Experience With Nachos Assignments</a:t>
            </a:r>
            <a:endParaRPr lang="zh-CN" altLang="en-US"/>
          </a:p>
          <a:p>
            <a:pPr marL="0" indent="0">
              <a:buNone/>
            </a:pPr>
            <a:endParaRPr lang="en-US" altLang="zh-CN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 </a:t>
            </a:r>
            <a:r>
              <a:rPr lang="zh-CN" altLang="en-US">
                <a:sym typeface="+mn-ea"/>
              </a:rPr>
              <a:t>Nachos Filesystem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accent5">
                    <a:lumMod val="50000"/>
                  </a:schemeClr>
                </a:solidFill>
              </a:rPr>
              <a:t>5.0 Overview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5.1 SynchDisk Object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5.2 FileSystem Object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5.3 OpenFile Object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5.4 File System Physical Representation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5.0 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80795"/>
            <a:ext cx="10972800" cy="5142230"/>
          </a:xfrm>
        </p:spPr>
        <p:txBody>
          <a:bodyPr>
            <a:normAutofit fontScale="80000"/>
          </a:bodyPr>
          <a:p>
            <a:pPr>
              <a:lnSpc>
                <a:spcPct val="110000"/>
              </a:lnSpc>
            </a:pPr>
            <a:r>
              <a:rPr lang="en-US" altLang="zh-CN"/>
              <a:t>T</a:t>
            </a:r>
            <a:r>
              <a:rPr lang="zh-CN" altLang="en-US"/>
              <a:t>wo versions of the Nachos </a:t>
            </a:r>
            <a:r>
              <a:rPr lang="en-US" altLang="zh-CN"/>
              <a:t>fi</a:t>
            </a:r>
            <a:r>
              <a:rPr lang="zh-CN" altLang="en-US"/>
              <a:t>le system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en-US" altLang="zh-CN">
                <a:sym typeface="+mn-ea"/>
              </a:rPr>
              <a:t>Based on Unix</a:t>
            </a:r>
            <a:r>
              <a:rPr lang="zh-CN" altLang="en-US"/>
              <a:t> 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en-US" altLang="zh-CN"/>
              <a:t>Based on a raw disk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zh-CN" altLang="en-US">
                <a:sym typeface="+mn-ea"/>
              </a:rPr>
              <a:t>Both </a:t>
            </a:r>
            <a:r>
              <a:rPr lang="en-US" altLang="zh-CN">
                <a:sym typeface="+mn-ea"/>
              </a:rPr>
              <a:t>fi</a:t>
            </a:r>
            <a:r>
              <a:rPr lang="zh-CN" altLang="en-US">
                <a:sym typeface="+mn-ea"/>
              </a:rPr>
              <a:t>le systems provide the same service and interface</a:t>
            </a:r>
            <a:endParaRPr lang="zh-CN" altLang="en-US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zh-CN"/>
              <a:t>-</a:t>
            </a:r>
            <a:r>
              <a:rPr lang="zh-CN" altLang="en-US"/>
              <a:t>DFILESYS STUB compilation </a:t>
            </a:r>
            <a:r>
              <a:rPr lang="en-US" altLang="zh-CN"/>
              <a:t>fl</a:t>
            </a:r>
            <a:r>
              <a:rPr lang="zh-CN" altLang="en-US"/>
              <a:t>ag controls which version gets used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Based on Unix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 sz="2400">
                <a:sym typeface="+mn-ea"/>
              </a:rPr>
              <a:t>A</a:t>
            </a:r>
            <a:r>
              <a:rPr lang="zh-CN" altLang="en-US" sz="2400">
                <a:sym typeface="+mn-ea"/>
              </a:rPr>
              <a:t> front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end to the Unix </a:t>
            </a:r>
            <a:r>
              <a:rPr lang="en-US" altLang="zh-CN" sz="2400">
                <a:sym typeface="+mn-ea"/>
              </a:rPr>
              <a:t>fi</a:t>
            </a:r>
            <a:r>
              <a:rPr lang="zh-CN" altLang="en-US" sz="2400">
                <a:sym typeface="+mn-ea"/>
              </a:rPr>
              <a:t>le system</a:t>
            </a:r>
            <a:endParaRPr lang="zh-CN" altLang="en-US" sz="2400"/>
          </a:p>
          <a:p>
            <a:pPr lvl="1">
              <a:lnSpc>
                <a:spcPct val="110000"/>
              </a:lnSpc>
            </a:pPr>
            <a:r>
              <a:rPr lang="en-US" altLang="zh-CN" sz="2400">
                <a:sym typeface="+mn-ea"/>
              </a:rPr>
              <a:t>U</a:t>
            </a:r>
            <a:r>
              <a:rPr lang="zh-CN" altLang="en-US" sz="2400">
                <a:sym typeface="+mn-ea"/>
              </a:rPr>
              <a:t>sers can access </a:t>
            </a:r>
            <a:r>
              <a:rPr lang="en-US" altLang="zh-CN" sz="2400">
                <a:sym typeface="+mn-ea"/>
              </a:rPr>
              <a:t>fi</a:t>
            </a:r>
            <a:r>
              <a:rPr lang="zh-CN" altLang="en-US" sz="2400">
                <a:sym typeface="+mn-ea"/>
              </a:rPr>
              <a:t>les within Nachos without having to write their own </a:t>
            </a:r>
            <a:r>
              <a:rPr lang="en-US" altLang="zh-CN" sz="2400">
                <a:sym typeface="+mn-ea"/>
              </a:rPr>
              <a:t>fi</a:t>
            </a:r>
            <a:r>
              <a:rPr lang="zh-CN" altLang="en-US" sz="2400">
                <a:sym typeface="+mn-ea"/>
              </a:rPr>
              <a:t>le system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>
                <a:sym typeface="+mn-ea"/>
              </a:rPr>
              <a:t>Based on a raw disk</a:t>
            </a:r>
            <a:endParaRPr lang="en-US" altLang="zh-CN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mplement a </a:t>
            </a:r>
            <a:r>
              <a:rPr lang="en-US" altLang="zh-CN" sz="2400">
                <a:sym typeface="+mn-ea"/>
              </a:rPr>
              <a:t>fi</a:t>
            </a:r>
            <a:r>
              <a:rPr lang="zh-CN" altLang="en-US" sz="2400">
                <a:sym typeface="+mn-ea"/>
              </a:rPr>
              <a:t>le system on top of a raw disk</a:t>
            </a:r>
            <a:endParaRPr lang="zh-CN" altLang="en-US" sz="2400">
              <a:sym typeface="+mn-ea"/>
            </a:endParaRPr>
          </a:p>
          <a:p>
            <a:pPr lvl="2">
              <a:lnSpc>
                <a:spcPct val="110000"/>
              </a:lnSpc>
            </a:pPr>
            <a:r>
              <a:rPr lang="en-US" altLang="zh-CN" sz="2160">
                <a:sym typeface="+mn-ea"/>
              </a:rPr>
              <a:t>A</a:t>
            </a:r>
            <a:r>
              <a:rPr lang="zh-CN" altLang="en-US" sz="2160">
                <a:sym typeface="+mn-ea"/>
              </a:rPr>
              <a:t> regular Unix </a:t>
            </a:r>
            <a:r>
              <a:rPr lang="en-US" altLang="zh-CN" sz="2160">
                <a:sym typeface="+mn-ea"/>
              </a:rPr>
              <a:t>fi</a:t>
            </a:r>
            <a:r>
              <a:rPr lang="zh-CN" altLang="en-US" sz="2160">
                <a:sym typeface="+mn-ea"/>
              </a:rPr>
              <a:t>le </a:t>
            </a:r>
            <a:endParaRPr lang="zh-CN" altLang="en-US" sz="2160">
              <a:sym typeface="+mn-ea"/>
            </a:endParaRPr>
          </a:p>
          <a:p>
            <a:pPr lvl="2">
              <a:lnSpc>
                <a:spcPct val="110000"/>
              </a:lnSpc>
            </a:pPr>
            <a:r>
              <a:rPr lang="en-US" altLang="zh-CN" sz="2160">
                <a:sym typeface="+mn-ea"/>
              </a:rPr>
              <a:t>C</a:t>
            </a:r>
            <a:r>
              <a:rPr lang="zh-CN" altLang="en-US" sz="2160">
                <a:sym typeface="+mn-ea"/>
              </a:rPr>
              <a:t>an be accessed through a simulated disk</a:t>
            </a:r>
            <a:endParaRPr lang="zh-CN" altLang="en-US" sz="2160"/>
          </a:p>
          <a:p>
            <a:pPr lvl="1">
              <a:lnSpc>
                <a:spcPct val="110000"/>
              </a:lnSpc>
            </a:pPr>
            <a:r>
              <a:rPr lang="zh-CN" altLang="en-US" sz="2400">
                <a:sym typeface="+mn-ea"/>
              </a:rPr>
              <a:t>The simulated disk accesses the underlying Unix </a:t>
            </a:r>
            <a:r>
              <a:rPr lang="en-US" altLang="zh-CN" sz="2400">
                <a:sym typeface="+mn-ea"/>
              </a:rPr>
              <a:t>fi</a:t>
            </a:r>
            <a:r>
              <a:rPr lang="zh-CN" altLang="en-US" sz="2400">
                <a:sym typeface="+mn-ea"/>
              </a:rPr>
              <a:t>le exclusively</a:t>
            </a:r>
            <a:endParaRPr lang="zh-CN" altLang="en-US" sz="2400">
              <a:sym typeface="+mn-ea"/>
            </a:endParaRPr>
          </a:p>
          <a:p>
            <a:pPr lvl="2">
              <a:lnSpc>
                <a:spcPct val="110000"/>
              </a:lnSpc>
            </a:pPr>
            <a:r>
              <a:rPr lang="zh-CN" altLang="en-US" sz="2160">
                <a:sym typeface="+mn-ea"/>
              </a:rPr>
              <a:t>read</a:t>
            </a:r>
            <a:r>
              <a:rPr lang="en-US" altLang="zh-CN" sz="2160">
                <a:sym typeface="+mn-ea"/>
              </a:rPr>
              <a:t>/</a:t>
            </a:r>
            <a:r>
              <a:rPr lang="zh-CN" altLang="en-US" sz="2160">
                <a:sym typeface="+mn-ea"/>
              </a:rPr>
              <a:t>write individual sectors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Objects in File System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6535"/>
            <a:ext cx="10972800" cy="4830445"/>
          </a:xfrm>
        </p:spPr>
        <p:txBody>
          <a:bodyPr>
            <a:normAutofit fontScale="90000"/>
          </a:bodyPr>
          <a:p>
            <a:r>
              <a:rPr lang="zh-CN" altLang="en-US"/>
              <a:t>Files are accessed through several layers of objects</a:t>
            </a:r>
            <a:endParaRPr lang="zh-CN" altLang="en-US"/>
          </a:p>
          <a:p>
            <a:r>
              <a:rPr lang="zh-CN" altLang="en-US">
                <a:sym typeface="+mn-ea"/>
              </a:rPr>
              <a:t>Disk object</a:t>
            </a:r>
            <a:endParaRPr lang="zh-CN" altLang="en-US"/>
          </a:p>
          <a:p>
            <a:pPr lvl="1"/>
            <a:r>
              <a:rPr lang="en-US"/>
              <a:t>P</a:t>
            </a:r>
            <a:r>
              <a:rPr lang="zh-CN" altLang="en-US"/>
              <a:t>rovides a crude interface for initiating I</a:t>
            </a:r>
            <a:r>
              <a:rPr lang="en-US" altLang="zh-CN"/>
              <a:t>/</a:t>
            </a:r>
            <a:r>
              <a:rPr lang="zh-CN" altLang="en-US"/>
              <a:t>O operations for individual sectors</a:t>
            </a:r>
            <a:endParaRPr lang="zh-CN" altLang="en-US"/>
          </a:p>
          <a:p>
            <a:r>
              <a:rPr lang="zh-CN" altLang="en-US"/>
              <a:t>SynchDisk object</a:t>
            </a:r>
            <a:endParaRPr lang="zh-CN" altLang="en-US"/>
          </a:p>
          <a:p>
            <a:pPr lvl="1"/>
            <a:r>
              <a:rPr lang="en-US" altLang="zh-CN" sz="2000"/>
              <a:t>P</a:t>
            </a:r>
            <a:r>
              <a:rPr lang="zh-CN" altLang="en-US"/>
              <a:t>rovides synchronized access to a Disk</a:t>
            </a:r>
            <a:endParaRPr lang="zh-CN" altLang="en-US"/>
          </a:p>
          <a:p>
            <a:pPr lvl="2"/>
            <a:r>
              <a:rPr lang="en-US" altLang="zh-CN"/>
              <a:t>B</a:t>
            </a:r>
            <a:r>
              <a:rPr lang="zh-CN" altLang="en-US"/>
              <a:t>locking callers until a requested operation actually completes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llows multiple threads to safely invoke disk operations concurrently</a:t>
            </a:r>
            <a:endParaRPr lang="zh-CN" altLang="en-US"/>
          </a:p>
          <a:p>
            <a:pPr lvl="2"/>
            <a:r>
              <a:rPr lang="en-US" altLang="zh-CN"/>
              <a:t>M</a:t>
            </a:r>
            <a:r>
              <a:rPr lang="zh-CN" altLang="en-US"/>
              <a:t>utual exclusion </a:t>
            </a:r>
            <a:endParaRPr lang="zh-CN" altLang="en-US"/>
          </a:p>
          <a:p>
            <a:r>
              <a:rPr lang="zh-CN" altLang="en-US"/>
              <a:t>FileSystem object</a:t>
            </a:r>
            <a:endParaRPr lang="zh-CN" altLang="en-US"/>
          </a:p>
          <a:p>
            <a:pPr lvl="1"/>
            <a:r>
              <a:rPr lang="en-US" altLang="zh-CN"/>
              <a:t>C</a:t>
            </a:r>
            <a:r>
              <a:rPr lang="zh-CN" altLang="en-US"/>
              <a:t>reating</a:t>
            </a:r>
            <a:r>
              <a:rPr lang="en-US" altLang="zh-CN"/>
              <a:t>/D</a:t>
            </a:r>
            <a:r>
              <a:rPr lang="zh-CN" altLang="en-US"/>
              <a:t>eleting</a:t>
            </a:r>
            <a:r>
              <a:rPr lang="en-US" altLang="zh-CN"/>
              <a:t>/O</a:t>
            </a:r>
            <a:r>
              <a:rPr lang="zh-CN" altLang="en-US"/>
              <a:t>pening</a:t>
            </a:r>
            <a:r>
              <a:rPr lang="en-US" altLang="zh-CN"/>
              <a:t>/C</a:t>
            </a:r>
            <a:r>
              <a:rPr lang="zh-CN" altLang="en-US"/>
              <a:t>losing </a:t>
            </a:r>
            <a:endParaRPr lang="zh-CN" altLang="en-US"/>
          </a:p>
          <a:p>
            <a:r>
              <a:rPr lang="zh-CN" altLang="en-US"/>
              <a:t>OpenFile object</a:t>
            </a:r>
            <a:endParaRPr lang="zh-CN" altLang="en-US"/>
          </a:p>
          <a:p>
            <a:pPr lvl="1"/>
            <a:r>
              <a:rPr lang="en-US" altLang="zh-CN"/>
              <a:t>s</a:t>
            </a:r>
            <a:r>
              <a:rPr lang="zh-CN" altLang="en-US"/>
              <a:t>eeks</a:t>
            </a:r>
            <a:r>
              <a:rPr lang="en-US" altLang="zh-CN"/>
              <a:t>/</a:t>
            </a:r>
            <a:r>
              <a:rPr lang="zh-CN" altLang="en-US"/>
              <a:t>reads</a:t>
            </a:r>
            <a:r>
              <a:rPr lang="en-US" altLang="zh-CN"/>
              <a:t>/</a:t>
            </a:r>
            <a:r>
              <a:rPr lang="zh-CN" altLang="en-US"/>
              <a:t>writes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fi</a:t>
            </a:r>
            <a:r>
              <a:rPr lang="zh-CN" altLang="en-US">
                <a:sym typeface="+mn-ea"/>
              </a:rPr>
              <a:t>le descriptor </a:t>
            </a:r>
            <a:r>
              <a:rPr lang="en-US" altLang="zh-CN">
                <a:sym typeface="+mn-ea"/>
              </a:rPr>
              <a:t>returned from </a:t>
            </a:r>
            <a:r>
              <a:rPr lang="zh-CN" altLang="en-US"/>
              <a:t>FileSystem</a:t>
            </a:r>
            <a:r>
              <a:rPr lang="en-US" altLang="zh-CN"/>
              <a:t>'s </a:t>
            </a:r>
            <a:r>
              <a:rPr lang="zh-CN" altLang="en-US"/>
              <a:t>Open routine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5.1 SynchDisk Object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96790"/>
          </a:xfrm>
        </p:spPr>
        <p:txBody>
          <a:bodyPr>
            <a:normAutofit fontScale="80000"/>
          </a:bodyPr>
          <a:p>
            <a:r>
              <a:rPr lang="zh-CN" altLang="en-US"/>
              <a:t>SynchDisk</a:t>
            </a:r>
            <a:r>
              <a:rPr lang="en-US" altLang="zh-CN"/>
              <a:t>(</a:t>
            </a:r>
            <a:r>
              <a:rPr lang="zh-CN" altLang="en-US"/>
              <a:t>char name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Constructs the disk from Unix file “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DISK</a:t>
            </a:r>
            <a:r>
              <a:rPr lang="en-US" altLang="zh-CN"/>
              <a:t>”</a:t>
            </a:r>
            <a:endParaRPr lang="en-US" altLang="zh-CN"/>
          </a:p>
          <a:p>
            <a:pPr lvl="1"/>
            <a:r>
              <a:rPr lang="en-US" altLang="zh-CN"/>
              <a:t>Called once at system boot time</a:t>
            </a:r>
            <a:endParaRPr lang="en-US" altLang="zh-CN"/>
          </a:p>
          <a:p>
            <a:pPr lvl="1"/>
            <a:r>
              <a:rPr lang="en-US" altLang="zh-CN"/>
              <a:t>Can be accessed through the global variable 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synchDisk</a:t>
            </a:r>
            <a:endParaRPr lang="en-US" altLang="zh-CN"/>
          </a:p>
          <a:p>
            <a:r>
              <a:rPr lang="en-US" altLang="zh-CN"/>
              <a:t>RequestDone()</a:t>
            </a:r>
            <a:endParaRPr lang="en-US" altLang="zh-CN"/>
          </a:p>
          <a:p>
            <a:pPr lvl="1"/>
            <a:r>
              <a:rPr lang="en-US" altLang="zh-CN"/>
              <a:t>Interrupt service routine, called by the underlying Disk object when an I/O operation completes</a:t>
            </a:r>
            <a:endParaRPr lang="en-US" altLang="zh-CN"/>
          </a:p>
          <a:p>
            <a:pPr lvl="1"/>
            <a:r>
              <a:rPr lang="en-US" altLang="zh-CN"/>
              <a:t>Simply issues the semaphore V operation</a:t>
            </a:r>
            <a:endParaRPr lang="en-US" altLang="zh-CN"/>
          </a:p>
          <a:p>
            <a:r>
              <a:rPr lang="en-US" altLang="zh-CN"/>
              <a:t>ReadSector(int sectorNumber, char *data)</a:t>
            </a:r>
            <a:endParaRPr lang="en-US" altLang="zh-CN"/>
          </a:p>
          <a:p>
            <a:pPr lvl="1"/>
            <a:r>
              <a:rPr lang="en-US" altLang="zh-CN"/>
              <a:t>Acquire a mutual exclusion lock</a:t>
            </a:r>
            <a:endParaRPr lang="en-US" altLang="zh-CN"/>
          </a:p>
          <a:p>
            <a:pPr lvl="1"/>
            <a:r>
              <a:rPr lang="en-US" altLang="zh-CN"/>
              <a:t>Invoke the underlying Disk::ReadSector operation</a:t>
            </a:r>
            <a:endParaRPr lang="en-US" altLang="zh-CN"/>
          </a:p>
          <a:p>
            <a:pPr lvl="1"/>
            <a:r>
              <a:rPr lang="en-US" altLang="zh-CN"/>
              <a:t>Wait on the semaphore that RequestDone signals when the I/O operation completes</a:t>
            </a:r>
            <a:endParaRPr lang="en-US" altLang="zh-CN"/>
          </a:p>
          <a:p>
            <a:r>
              <a:rPr lang="zh-CN" altLang="en-US"/>
              <a:t>WriteSector</a:t>
            </a:r>
            <a:r>
              <a:rPr lang="en-US" altLang="zh-CN"/>
              <a:t>(int sectorNumber, char data)</a:t>
            </a:r>
            <a:endParaRPr lang="zh-CN" altLang="en-US"/>
          </a:p>
          <a:p>
            <a:pPr lvl="1"/>
            <a:r>
              <a:rPr lang="zh-CN" altLang="en-US"/>
              <a:t>Acquire a mutual exclusion loc</a:t>
            </a:r>
            <a:r>
              <a:rPr lang="en-US" altLang="zh-CN"/>
              <a:t>k</a:t>
            </a:r>
            <a:endParaRPr lang="en-US" altLang="zh-CN"/>
          </a:p>
          <a:p>
            <a:pPr lvl="1"/>
            <a:r>
              <a:rPr lang="en-US" altLang="zh-CN"/>
              <a:t>I</a:t>
            </a:r>
            <a:r>
              <a:rPr lang="zh-CN" altLang="en-US"/>
              <a:t>nvoke the underlying Disk</a:t>
            </a:r>
            <a:r>
              <a:rPr lang="en-US" altLang="zh-CN"/>
              <a:t>::</a:t>
            </a:r>
            <a:r>
              <a:rPr lang="zh-CN" altLang="en-US"/>
              <a:t>WriteSector operation</a:t>
            </a:r>
            <a:endParaRPr lang="zh-CN" altLang="en-US"/>
          </a:p>
          <a:p>
            <a:pPr lvl="1"/>
            <a:r>
              <a:rPr lang="en-US" altLang="zh-CN"/>
              <a:t>W</a:t>
            </a:r>
            <a:r>
              <a:rPr lang="zh-CN" altLang="en-US"/>
              <a:t>ait on the semaphore that RequestDone signals when the I</a:t>
            </a:r>
            <a:r>
              <a:rPr lang="en-US" altLang="zh-CN"/>
              <a:t>/</a:t>
            </a:r>
            <a:r>
              <a:rPr lang="zh-CN" altLang="en-US"/>
              <a:t>O operation complete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5.2 </a:t>
            </a:r>
            <a:r>
              <a:rPr lang="zh-CN" altLang="en-US"/>
              <a:t>FileSystem Object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10000"/>
              </a:lnSpc>
            </a:pPr>
            <a:r>
              <a:rPr lang="zh-CN" altLang="en-US"/>
              <a:t>FileSystem</a:t>
            </a:r>
            <a:r>
              <a:rPr lang="en-US" altLang="zh-CN"/>
              <a:t>(</a:t>
            </a:r>
            <a:r>
              <a:rPr lang="zh-CN" altLang="en-US"/>
              <a:t>bool 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format</a:t>
            </a:r>
            <a:r>
              <a:rPr lang="en-US" altLang="zh-CN"/>
              <a:t>)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For the stub system, this constructor does nothing._x0013_ the Unix file system is used instead, For the Nachos fil system format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format </a:t>
            </a:r>
            <a:r>
              <a:rPr lang="en-US" altLang="zh-CN"/>
              <a:t>indicates whether FileSystem should be re-initialized or retained_x0002_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Is called once at boot time, after a synchDisk instance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bool Create(char name, int initialSize)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Creates a zero length file called name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If the file already exists,truncates its contents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Does not actual open a file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>
                <a:sym typeface="+mn-ea"/>
              </a:rPr>
              <a:t>initialSize specifies the actual size of the file</a:t>
            </a:r>
            <a:endParaRPr lang="en-US" altLang="zh-CN">
              <a:sym typeface="+mn-ea"/>
            </a:endParaRPr>
          </a:p>
          <a:p>
            <a:pPr lvl="2">
              <a:lnSpc>
                <a:spcPct val="110000"/>
              </a:lnSpc>
            </a:pPr>
            <a:r>
              <a:rPr lang="en-US" altLang="zh-CN">
                <a:sym typeface="+mn-ea"/>
              </a:rPr>
              <a:t>For the stub system, it is ignored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zh-CN" altLang="en-US"/>
              <a:t>xecute </a:t>
            </a:r>
            <a:r>
              <a:rPr lang="en-US" altLang="zh-CN"/>
              <a:t>C</a:t>
            </a:r>
            <a:r>
              <a:rPr lang="zh-CN" altLang="en-US"/>
              <a:t>oncurrently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02175"/>
          </a:xfrm>
        </p:spPr>
        <p:txBody>
          <a:bodyPr>
            <a:normAutofit lnSpcReduction="20000"/>
          </a:bodyPr>
          <a:p>
            <a:pPr>
              <a:lnSpc>
                <a:spcPct val="110000"/>
              </a:lnSpc>
            </a:pPr>
            <a:r>
              <a:rPr lang="en-US" altLang="zh-CN">
                <a:sym typeface="+mn-ea"/>
              </a:rPr>
              <a:t>A Nachos thread can implement a MIPS simulator</a:t>
            </a:r>
            <a:endParaRPr lang="en-US" altLang="zh-CN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/>
              <a:t>Nachos threads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en-US" altLang="zh-CN"/>
              <a:t>A</a:t>
            </a:r>
            <a:r>
              <a:rPr lang="zh-CN" altLang="en-US"/>
              <a:t>llowing multiple threads to execute concurrently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Nachos behaves in a manner analogous to other thread packages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en-US" altLang="zh-CN"/>
              <a:t>UBUNTU: </a:t>
            </a:r>
            <a:r>
              <a:rPr lang="zh-CN" altLang="en-US">
                <a:sym typeface="+mn-ea"/>
              </a:rPr>
              <a:t>Nachos threads</a:t>
            </a:r>
            <a:r>
              <a:rPr lang="zh-CN" altLang="en-US"/>
              <a:t> </a:t>
            </a:r>
            <a:r>
              <a:rPr lang="en-US" altLang="zh-CN"/>
              <a:t>are </a:t>
            </a:r>
            <a:r>
              <a:rPr lang="zh-CN" altLang="en-US"/>
              <a:t>user level </a:t>
            </a:r>
            <a:r>
              <a:rPr lang="en-US" altLang="zh-CN"/>
              <a:t>threads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E</a:t>
            </a:r>
            <a:r>
              <a:rPr lang="zh-CN" altLang="en-US"/>
              <a:t>ach user process has a Nachos thread executing the MIPS simulator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en-US" altLang="zh-CN" sz="2000"/>
              <a:t>User: </a:t>
            </a:r>
            <a:r>
              <a:rPr lang="zh-CN" altLang="en-US">
                <a:sym typeface="+mn-ea"/>
              </a:rPr>
              <a:t>Nachos threads </a:t>
            </a:r>
            <a:r>
              <a:rPr lang="en-US" altLang="zh-CN">
                <a:sym typeface="+mn-ea"/>
              </a:rPr>
              <a:t>are kernel</a:t>
            </a:r>
            <a:r>
              <a:rPr lang="zh-CN" altLang="en-US">
                <a:sym typeface="+mn-ea"/>
              </a:rPr>
              <a:t> level </a:t>
            </a:r>
            <a:r>
              <a:rPr lang="en-US" altLang="zh-CN">
                <a:sym typeface="+mn-ea"/>
              </a:rPr>
              <a:t>threads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Nachos </a:t>
            </a:r>
            <a:r>
              <a:rPr lang="en-US" altLang="zh-CN">
                <a:sym typeface="+mn-ea"/>
              </a:rPr>
              <a:t>supports user programs </a:t>
            </a:r>
            <a:r>
              <a:rPr lang="zh-CN" altLang="en-US">
                <a:sym typeface="+mn-ea"/>
              </a:rPr>
              <a:t>to execute 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oncurrently</a:t>
            </a:r>
            <a:endParaRPr lang="zh-CN" altLang="en-US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zh-CN"/>
              <a:t>UBUNTU process, Nachos threads, user processes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Different user programs can be excuted concurrently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FileSystem Object </a:t>
            </a:r>
            <a:r>
              <a:rPr lang="en-US" altLang="zh-CN">
                <a:sym typeface="+mn-ea"/>
              </a:rPr>
              <a:t>(cont.)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OpenFile *Open(char *name)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Opens file name for subsequent read or write access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Note that all files opened under Nachos are opened with both read and write access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Nachos is unable to Exec binary _x0014_les that are not writable because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The difference between Open and create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bool Remove(char *name)</a:t>
            </a:r>
            <a:endParaRPr lang="en-US" altLang="zh-CN"/>
          </a:p>
          <a:p>
            <a:pPr lvl="1"/>
            <a:r>
              <a:rPr lang="en-US" altLang="zh-CN"/>
              <a:t>D</a:t>
            </a:r>
            <a:r>
              <a:rPr lang="zh-CN" altLang="en-US"/>
              <a:t>eletes </a:t>
            </a:r>
            <a:r>
              <a:rPr lang="en-US" altLang="zh-CN"/>
              <a:t>fi</a:t>
            </a:r>
            <a:r>
              <a:rPr lang="zh-CN" altLang="en-US"/>
              <a:t>le name and frees the disk blocks associated with that </a:t>
            </a:r>
            <a:r>
              <a:rPr lang="en-US" altLang="zh-CN"/>
              <a:t>fi</a:t>
            </a:r>
            <a:r>
              <a:rPr lang="zh-CN" altLang="en-US"/>
              <a:t>le</a:t>
            </a:r>
            <a:endParaRPr lang="zh-CN" altLang="en-US"/>
          </a:p>
          <a:p>
            <a:pPr lvl="1"/>
            <a:r>
              <a:rPr lang="zh-CN" altLang="en-US"/>
              <a:t>Note that in Unix</a:t>
            </a:r>
            <a:r>
              <a:rPr lang="en-US" altLang="zh-CN"/>
              <a:t>,</a:t>
            </a:r>
            <a:r>
              <a:rPr lang="zh-CN" altLang="en-US"/>
              <a:t> the disk sectors associated with a deleted </a:t>
            </a:r>
            <a:r>
              <a:rPr lang="en-US" altLang="zh-CN"/>
              <a:t>fi</a:t>
            </a:r>
            <a:r>
              <a:rPr lang="zh-CN" altLang="en-US"/>
              <a:t>le are not actually returned to the free list as long as there are any processes that still have the </a:t>
            </a:r>
            <a:r>
              <a:rPr lang="en-US" altLang="zh-CN"/>
              <a:t>fi</a:t>
            </a:r>
            <a:r>
              <a:rPr lang="zh-CN" altLang="en-US"/>
              <a:t>le open</a:t>
            </a:r>
            <a:endParaRPr lang="zh-CN" altLang="en-US"/>
          </a:p>
          <a:p>
            <a:r>
              <a:rPr lang="zh-CN" altLang="en-US"/>
              <a:t>One suggested Nachos assignment is to provide Unix style  deletion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5.3 </a:t>
            </a:r>
            <a:r>
              <a:rPr lang="zh-CN" altLang="en-US"/>
              <a:t>OpenFile Object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Each OpenFile object has a track of read or write operation ended</a:t>
            </a:r>
            <a:endParaRPr lang="zh-CN" altLang="en-US"/>
          </a:p>
          <a:p>
            <a:r>
              <a:rPr lang="zh-CN" altLang="en-US"/>
              <a:t>OpenFile</a:t>
            </a:r>
            <a:r>
              <a:rPr lang="en-US" altLang="zh-CN"/>
              <a:t>(</a:t>
            </a:r>
            <a:r>
              <a:rPr lang="zh-CN" altLang="en-US"/>
              <a:t>int sector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sector is contained in the FileHeader for the file</a:t>
            </a:r>
            <a:endParaRPr lang="en-US" altLang="zh-CN"/>
          </a:p>
          <a:p>
            <a:pPr lvl="1"/>
            <a:r>
              <a:rPr lang="en-US" altLang="zh-CN"/>
              <a:t>A FileHeader is similar to a Unix inode</a:t>
            </a:r>
            <a:endParaRPr lang="en-US" altLang="zh-CN"/>
          </a:p>
          <a:p>
            <a:pPr lvl="1"/>
            <a:r>
              <a:rPr lang="en-US" altLang="zh-CN"/>
              <a:t>OpenFile returns a pointer to an OpenFile object</a:t>
            </a:r>
            <a:endParaRPr lang="en-US" altLang="zh-CN"/>
          </a:p>
          <a:p>
            <a:r>
              <a:rPr lang="en-US" altLang="zh-CN"/>
              <a:t>int ReadAt(char *into, int numBytes, int 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position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copies numBytes of data at 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position</a:t>
            </a:r>
            <a:r>
              <a:rPr lang="en-US" altLang="zh-CN"/>
              <a:t> into the buffer into, </a:t>
            </a:r>
            <a:endParaRPr lang="en-US" altLang="zh-CN"/>
          </a:p>
          <a:p>
            <a:r>
              <a:rPr lang="en-US" altLang="zh-CN"/>
              <a:t>int Read(char *into, int numBytes)</a:t>
            </a:r>
            <a:endParaRPr lang="en-US" altLang="zh-CN"/>
          </a:p>
          <a:p>
            <a:pPr lvl="1"/>
            <a:r>
              <a:rPr lang="en-US" altLang="zh-CN"/>
              <a:t>invokes ReadAt, passing it the current read/write mark</a:t>
            </a:r>
            <a:endParaRPr lang="en-US" altLang="zh-CN"/>
          </a:p>
          <a:p>
            <a:r>
              <a:rPr lang="zh-CN" altLang="en-US"/>
              <a:t>int WriteAt</a:t>
            </a:r>
            <a:r>
              <a:rPr lang="en-US" altLang="zh-CN"/>
              <a:t>(</a:t>
            </a:r>
            <a:r>
              <a:rPr lang="zh-CN" altLang="en-US"/>
              <a:t>char from</a:t>
            </a:r>
            <a:r>
              <a:rPr lang="en-US" altLang="zh-CN"/>
              <a:t>,</a:t>
            </a:r>
            <a:r>
              <a:rPr lang="zh-CN" altLang="en-US"/>
              <a:t> int numBytes</a:t>
            </a:r>
            <a:r>
              <a:rPr lang="en-US" altLang="zh-CN"/>
              <a:t>,</a:t>
            </a:r>
            <a:r>
              <a:rPr lang="zh-CN" altLang="en-US"/>
              <a:t> int position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int Write</a:t>
            </a:r>
            <a:r>
              <a:rPr lang="en-US" altLang="zh-CN"/>
              <a:t>(</a:t>
            </a:r>
            <a:r>
              <a:rPr lang="zh-CN" altLang="en-US"/>
              <a:t>char from</a:t>
            </a:r>
            <a:r>
              <a:rPr lang="en-US" altLang="zh-CN"/>
              <a:t>,</a:t>
            </a:r>
            <a:r>
              <a:rPr lang="zh-CN" altLang="en-US"/>
              <a:t> int numBytes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int Length</a:t>
            </a:r>
            <a:r>
              <a:rPr lang="en-US" altLang="zh-CN"/>
              <a:t>()</a:t>
            </a:r>
            <a:endParaRPr lang="en-US" altLang="zh-CN"/>
          </a:p>
          <a:p>
            <a:pPr lvl="1"/>
            <a:r>
              <a:rPr lang="en-US" altLang="zh-CN"/>
              <a:t>R</a:t>
            </a:r>
            <a:r>
              <a:rPr lang="zh-CN" altLang="en-US"/>
              <a:t>eturns the actual size of the </a:t>
            </a:r>
            <a:r>
              <a:rPr lang="en-US"/>
              <a:t>file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5.4 </a:t>
            </a:r>
            <a:r>
              <a:rPr lang="zh-CN" altLang="en-US"/>
              <a:t>File System Physical Representation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5.4.1 File Header</a:t>
            </a:r>
            <a:endParaRPr lang="en-US" altLang="zh-CN"/>
          </a:p>
          <a:p>
            <a:r>
              <a:rPr lang="en-US" altLang="zh-CN"/>
              <a:t>5.4.2 </a:t>
            </a:r>
            <a:r>
              <a:rPr lang="zh-CN" altLang="en-US"/>
              <a:t>Directories</a:t>
            </a:r>
            <a:endParaRPr lang="zh-CN" altLang="en-US"/>
          </a:p>
          <a:p>
            <a:r>
              <a:rPr lang="en-US" altLang="zh-CN">
                <a:sym typeface="+mn-ea"/>
              </a:rPr>
              <a:t>5.4.3 </a:t>
            </a:r>
            <a:r>
              <a:rPr lang="zh-CN" altLang="en-US">
                <a:sym typeface="+mn-ea"/>
              </a:rPr>
              <a:t>Putting It All Togeth</a:t>
            </a:r>
            <a:r>
              <a:rPr lang="en-US" altLang="zh-CN">
                <a:sym typeface="+mn-ea"/>
              </a:rPr>
              <a:t>er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5.4.1 File Header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>
              <a:lnSpc>
                <a:spcPct val="100000"/>
              </a:lnSpc>
            </a:pPr>
            <a:r>
              <a:rPr lang="zh-CN" altLang="en-US"/>
              <a:t>FileHeader contains all the essential information about a </a:t>
            </a:r>
            <a:r>
              <a:rPr lang="en-US" altLang="zh-CN"/>
              <a:t>fil</a:t>
            </a:r>
            <a:r>
              <a:rPr lang="zh-CN" altLang="en-US"/>
              <a:t>e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/>
              <a:t>T</a:t>
            </a:r>
            <a:r>
              <a:rPr lang="zh-CN" altLang="en-US"/>
              <a:t>he </a:t>
            </a:r>
            <a:r>
              <a:rPr lang="en-US" altLang="zh-CN"/>
              <a:t>fi</a:t>
            </a:r>
            <a:r>
              <a:rPr lang="zh-CN" altLang="en-US"/>
              <a:t>le</a:t>
            </a:r>
            <a:r>
              <a:rPr lang="en-US" altLang="zh-CN"/>
              <a:t>'</a:t>
            </a:r>
            <a:r>
              <a:rPr lang="zh-CN" altLang="en-US"/>
              <a:t>s current size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en-US" altLang="zh-CN"/>
              <a:t>P</a:t>
            </a:r>
            <a:r>
              <a:rPr lang="zh-CN" altLang="en-US"/>
              <a:t>ointers to its physical disk blocks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en-US" altLang="zh-CN"/>
              <a:t>A</a:t>
            </a:r>
            <a:r>
              <a:rPr lang="zh-CN" altLang="en-US"/>
              <a:t> Nachos</a:t>
            </a:r>
            <a:r>
              <a:rPr lang="en-US" altLang="zh-CN"/>
              <a:t>'</a:t>
            </a:r>
            <a:r>
              <a:rPr lang="zh-CN" altLang="en-US"/>
              <a:t> FileHeader contains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he current size of the </a:t>
            </a:r>
            <a:r>
              <a:rPr lang="en-US" altLang="zh-CN">
                <a:sym typeface="+mn-ea"/>
              </a:rPr>
              <a:t>fi</a:t>
            </a:r>
            <a:r>
              <a:rPr lang="zh-CN" altLang="en-US">
                <a:sym typeface="+mn-ea"/>
              </a:rPr>
              <a:t>le in bytes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he number of sectors that have been allocated to the </a:t>
            </a:r>
            <a:r>
              <a:rPr lang="en-US" altLang="zh-CN">
                <a:sym typeface="+mn-ea"/>
              </a:rPr>
              <a:t>fi</a:t>
            </a:r>
            <a:r>
              <a:rPr lang="zh-CN" altLang="en-US">
                <a:sym typeface="+mn-ea"/>
              </a:rPr>
              <a:t>le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n array of sector numbers identifying where the </a:t>
            </a:r>
            <a:r>
              <a:rPr lang="en-US" altLang="zh-CN">
                <a:sym typeface="+mn-ea"/>
              </a:rPr>
              <a:t>fi</a:t>
            </a:r>
            <a:r>
              <a:rPr lang="zh-CN" altLang="en-US">
                <a:sym typeface="+mn-ea"/>
              </a:rPr>
              <a:t>le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s data blocks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The size of the File</a:t>
            </a:r>
            <a:endParaRPr lang="en-US" altLang="zh-CN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sym typeface="+mn-ea"/>
              </a:rPr>
              <a:t>At </a:t>
            </a:r>
            <a:r>
              <a:rPr lang="en-US" altLang="zh-CN">
                <a:sym typeface="+mn-ea"/>
              </a:rPr>
              <a:t>fi</a:t>
            </a:r>
            <a:r>
              <a:rPr lang="zh-CN" altLang="en-US">
                <a:sym typeface="+mn-ea"/>
              </a:rPr>
              <a:t>le creation time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 Nachos allocates enough sectors to match </a:t>
            </a:r>
            <a:r>
              <a:rPr lang="en-US" altLang="zh-CN">
                <a:sym typeface="+mn-ea"/>
              </a:rPr>
              <a:t>the file</a:t>
            </a:r>
            <a:endParaRPr lang="zh-CN" altLang="en-US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sym typeface="+mn-ea"/>
              </a:rPr>
              <a:t>Thus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 as data is appended to the </a:t>
            </a:r>
            <a:r>
              <a:rPr lang="en-US" altLang="zh-CN">
                <a:sym typeface="+mn-ea"/>
              </a:rPr>
              <a:t>fi</a:t>
            </a:r>
            <a:r>
              <a:rPr lang="zh-CN" altLang="en-US">
                <a:sym typeface="+mn-ea"/>
              </a:rPr>
              <a:t>le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 no sectors need ngful data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en-US" altLang="zh-CN">
                <a:sym typeface="+mn-ea"/>
              </a:rPr>
              <a:t>L</a:t>
            </a:r>
            <a:r>
              <a:rPr lang="zh-CN" altLang="en-US">
                <a:sym typeface="+mn-ea"/>
              </a:rPr>
              <a:t>imiting the maximum size of a Nachos </a:t>
            </a:r>
            <a:r>
              <a:rPr lang="en-US" altLang="zh-CN">
                <a:sym typeface="+mn-ea"/>
              </a:rPr>
              <a:t>fi</a:t>
            </a:r>
            <a:r>
              <a:rPr lang="zh-CN" altLang="en-US">
                <a:sym typeface="+mn-ea"/>
              </a:rPr>
              <a:t>le to just under 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K bytes</a:t>
            </a:r>
            <a:endParaRPr lang="en-US" altLang="zh-CN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A FileHeader fits into a single sector</a:t>
            </a:r>
            <a:endParaRPr lang="en-US" altLang="zh-CN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sym typeface="+mn-ea"/>
              </a:rPr>
              <a:t>fnode is used to refer to a sector that contains a FileHeader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FileHeader </a:t>
            </a:r>
            <a:r>
              <a:rPr lang="en-US" altLang="zh-CN"/>
              <a:t>O</a:t>
            </a:r>
            <a:r>
              <a:rPr lang="zh-CN" altLang="en-US"/>
              <a:t>perations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bool Allocate</a:t>
            </a:r>
            <a:r>
              <a:rPr lang="en-US" altLang="zh-CN"/>
              <a:t>(</a:t>
            </a:r>
            <a:r>
              <a:rPr lang="zh-CN" altLang="en-US"/>
              <a:t>BitMap </a:t>
            </a:r>
            <a:r>
              <a:rPr lang="en-US" altLang="zh-CN"/>
              <a:t>*</a:t>
            </a:r>
            <a:r>
              <a:rPr lang="zh-CN" altLang="en-US"/>
              <a:t>bitMap</a:t>
            </a:r>
            <a:r>
              <a:rPr lang="en-US" altLang="zh-CN"/>
              <a:t>,</a:t>
            </a:r>
            <a:r>
              <a:rPr lang="zh-CN" altLang="en-US"/>
              <a:t> int </a:t>
            </a:r>
            <a:r>
              <a:rPr lang="en-US" altLang="zh-CN"/>
              <a:t>fi</a:t>
            </a:r>
            <a:r>
              <a:rPr lang="zh-CN" altLang="en-US"/>
              <a:t>leSize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Find and allocate enough free sectors for fileSize bytes of data</a:t>
            </a:r>
            <a:endParaRPr lang="en-US" altLang="zh-CN"/>
          </a:p>
          <a:p>
            <a:pPr lvl="1"/>
            <a:r>
              <a:rPr lang="en-US" altLang="zh-CN"/>
              <a:t>bitMap is the bit map from which data blocks are to be allocated</a:t>
            </a:r>
            <a:endParaRPr lang="en-US" altLang="zh-CN"/>
          </a:p>
          <a:p>
            <a:r>
              <a:rPr lang="en-US" altLang="zh-CN"/>
              <a:t>void Deallocate(BitMap *bitMap)</a:t>
            </a:r>
            <a:endParaRPr lang="en-US" altLang="zh-CN"/>
          </a:p>
          <a:p>
            <a:r>
              <a:rPr lang="en-US" altLang="zh-CN"/>
              <a:t>void FetchFrom(int sectorNumber)</a:t>
            </a:r>
            <a:endParaRPr lang="en-US" altLang="zh-CN"/>
          </a:p>
          <a:p>
            <a:pPr lvl="1"/>
            <a:r>
              <a:rPr lang="en-US" altLang="zh-CN"/>
              <a:t>Read the FileHeader stored in sector sectorNumber from the underlying disk</a:t>
            </a:r>
            <a:endParaRPr lang="en-US" altLang="zh-CN"/>
          </a:p>
          <a:p>
            <a:r>
              <a:rPr lang="en-US" altLang="zh-CN"/>
              <a:t>void WriteBack(int sectorNumber)</a:t>
            </a:r>
            <a:endParaRPr lang="en-US" altLang="zh-CN"/>
          </a:p>
          <a:p>
            <a:r>
              <a:rPr lang="en-US" altLang="zh-CN"/>
              <a:t>int FileLength()</a:t>
            </a:r>
            <a:endParaRPr lang="en-US" altLang="zh-CN"/>
          </a:p>
          <a:p>
            <a:r>
              <a:rPr lang="zh-CN" altLang="en-US"/>
              <a:t>int ByteToSector</a:t>
            </a:r>
            <a:r>
              <a:rPr lang="en-US" altLang="zh-CN"/>
              <a:t>(</a:t>
            </a:r>
            <a:r>
              <a:rPr lang="zh-CN" altLang="en-US"/>
              <a:t>int o</a:t>
            </a:r>
            <a:r>
              <a:rPr lang="en-US" altLang="zh-CN"/>
              <a:t>ff</a:t>
            </a:r>
            <a:r>
              <a:rPr lang="zh-CN" altLang="en-US"/>
              <a:t>set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Map the o</a:t>
            </a:r>
            <a:r>
              <a:rPr lang="en-US" altLang="zh-CN"/>
              <a:t>ff</a:t>
            </a:r>
            <a:r>
              <a:rPr lang="zh-CN" altLang="en-US"/>
              <a:t>set in a </a:t>
            </a:r>
            <a:r>
              <a:rPr lang="en-US" altLang="zh-CN"/>
              <a:t>fi</a:t>
            </a:r>
            <a:r>
              <a:rPr lang="zh-CN" altLang="en-US"/>
              <a:t>le into the sector number that contains that data byte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5.4.2 </a:t>
            </a:r>
            <a:r>
              <a:rPr lang="zh-CN" altLang="en-US">
                <a:sym typeface="+mn-ea"/>
              </a:rPr>
              <a:t>Directories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Nachos supports a single top</a:t>
            </a:r>
            <a:r>
              <a:rPr lang="en-US" altLang="zh-CN"/>
              <a:t>-</a:t>
            </a:r>
            <a:r>
              <a:rPr lang="zh-CN" altLang="en-US"/>
              <a:t>level directory managed by the Directory object</a:t>
            </a:r>
            <a:endParaRPr lang="zh-CN" altLang="en-US"/>
          </a:p>
          <a:p>
            <a:pPr lvl="1"/>
            <a:r>
              <a:rPr lang="zh-CN" altLang="en-US"/>
              <a:t>When a </a:t>
            </a:r>
            <a:r>
              <a:rPr lang="en-US" altLang="zh-CN"/>
              <a:t>fi</a:t>
            </a:r>
            <a:r>
              <a:rPr lang="zh-CN" altLang="en-US"/>
              <a:t>le is created</a:t>
            </a:r>
            <a:r>
              <a:rPr lang="en-US" altLang="zh-CN"/>
              <a:t>,</a:t>
            </a:r>
            <a:r>
              <a:rPr lang="zh-CN" altLang="en-US"/>
              <a:t> it is added to the directory</a:t>
            </a:r>
            <a:endParaRPr lang="zh-CN" altLang="en-US"/>
          </a:p>
          <a:p>
            <a:pPr lvl="1"/>
            <a:r>
              <a:rPr lang="en-US" altLang="zh-CN"/>
              <a:t>L</a:t>
            </a:r>
            <a:r>
              <a:rPr lang="zh-CN" altLang="en-US"/>
              <a:t>ikewise</a:t>
            </a:r>
            <a:r>
              <a:rPr lang="en-US" altLang="zh-CN"/>
              <a:t>,</a:t>
            </a:r>
            <a:r>
              <a:rPr lang="zh-CN" altLang="en-US"/>
              <a:t> deleting a </a:t>
            </a:r>
            <a:r>
              <a:rPr lang="en-US" altLang="zh-CN"/>
              <a:t>fi</a:t>
            </a:r>
            <a:r>
              <a:rPr lang="zh-CN" altLang="en-US"/>
              <a:t>le results in its removal from the directory </a:t>
            </a:r>
            <a:endParaRPr lang="zh-CN" altLang="en-US"/>
          </a:p>
          <a:p>
            <a:r>
              <a:rPr lang="zh-CN" altLang="en-US"/>
              <a:t>Directory entries</a:t>
            </a:r>
            <a:endParaRPr lang="zh-CN" altLang="en-US"/>
          </a:p>
          <a:p>
            <a:pPr lvl="1"/>
            <a:r>
              <a:rPr lang="en-US" altLang="zh-CN"/>
              <a:t>fi</a:t>
            </a:r>
            <a:r>
              <a:rPr lang="zh-CN" altLang="en-US"/>
              <a:t>lename</a:t>
            </a:r>
            <a:endParaRPr lang="zh-CN" altLang="en-US"/>
          </a:p>
          <a:p>
            <a:pPr lvl="1"/>
            <a:r>
              <a:rPr lang="zh-CN" altLang="en-US"/>
              <a:t>fnode</a:t>
            </a:r>
            <a:endParaRPr lang="zh-CN" altLang="en-US"/>
          </a:p>
          <a:p>
            <a:pPr lvl="1"/>
            <a:r>
              <a:rPr lang="zh-CN" altLang="en-US"/>
              <a:t>free</a:t>
            </a:r>
            <a:r>
              <a:rPr lang="en-US" altLang="zh-CN"/>
              <a:t>_fl</a:t>
            </a:r>
            <a:r>
              <a:rPr lang="zh-CN" altLang="en-US"/>
              <a:t>ag</a:t>
            </a:r>
            <a:endParaRPr lang="zh-CN" altLang="en-US"/>
          </a:p>
          <a:p>
            <a:pPr lvl="1"/>
            <a:r>
              <a:rPr lang="en-US" altLang="zh-CN"/>
              <a:t>I</a:t>
            </a:r>
            <a:r>
              <a:rPr lang="zh-CN" altLang="en-US"/>
              <a:t>ndicating whether that directory slot is currently allocated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</a:t>
            </a:r>
            <a:r>
              <a:rPr lang="zh-CN" altLang="en-US"/>
              <a:t>irectory </a:t>
            </a:r>
            <a:r>
              <a:rPr lang="en-US" altLang="zh-CN"/>
              <a:t>O</a:t>
            </a:r>
            <a:r>
              <a:rPr lang="zh-CN" altLang="en-US"/>
              <a:t>perations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Directory</a:t>
            </a:r>
            <a:r>
              <a:rPr lang="en-US" altLang="zh-CN"/>
              <a:t>(</a:t>
            </a:r>
            <a:r>
              <a:rPr lang="zh-CN" altLang="en-US"/>
              <a:t>int size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void FetchFrom(OpenFile file)</a:t>
            </a:r>
            <a:endParaRPr lang="en-US" altLang="zh-CN"/>
          </a:p>
          <a:p>
            <a:r>
              <a:rPr lang="en-US" altLang="zh-CN"/>
              <a:t>void WriteBack(OpenFile file)</a:t>
            </a:r>
            <a:endParaRPr lang="en-US" altLang="zh-CN"/>
          </a:p>
          <a:p>
            <a:r>
              <a:rPr lang="en-US" altLang="zh-CN"/>
              <a:t>int Find(char *name)</a:t>
            </a:r>
            <a:endParaRPr lang="en-US" altLang="zh-CN"/>
          </a:p>
          <a:p>
            <a:r>
              <a:rPr lang="en-US" altLang="zh-CN"/>
              <a:t>bool Add(char *name, int newSector)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Add the file name with fnode newSector to the directory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This routine only updates the in-memory copy of the directory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To make the directory changes permanent, WriteBack must subsequently be invoked</a:t>
            </a:r>
            <a:endParaRPr lang="en-US" altLang="zh-CN"/>
          </a:p>
          <a:p>
            <a:r>
              <a:rPr lang="en-US" altLang="zh-CN"/>
              <a:t>bool Remove(char *name)</a:t>
            </a:r>
            <a:endParaRPr lang="en-US" altLang="zh-CN"/>
          </a:p>
          <a:p>
            <a:r>
              <a:rPr lang="en-US" altLang="zh-CN"/>
              <a:t>List()</a:t>
            </a:r>
            <a:endParaRPr lang="en-US" altLang="zh-CN"/>
          </a:p>
          <a:p>
            <a:r>
              <a:rPr lang="en-US" altLang="zh-CN"/>
              <a:t>Print()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</a:t>
            </a:r>
            <a:r>
              <a:rPr lang="en-US" altLang="zh-CN"/>
              <a:t>5.4.3 </a:t>
            </a:r>
            <a:r>
              <a:rPr lang="zh-CN" altLang="en-US"/>
              <a:t>Putting It All Togeth</a:t>
            </a:r>
            <a:r>
              <a:rPr lang="en-US" altLang="zh-CN"/>
              <a:t>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zh-CN"/>
              <a:t>T</a:t>
            </a:r>
            <a:r>
              <a:rPr lang="zh-CN" altLang="en-US"/>
              <a:t>he list of free sectors and the top</a:t>
            </a:r>
            <a:r>
              <a:rPr lang="en-US" altLang="zh-CN"/>
              <a:t>-</a:t>
            </a:r>
            <a:r>
              <a:rPr lang="zh-CN" altLang="en-US"/>
              <a:t>level directory are Nachos </a:t>
            </a:r>
            <a:r>
              <a:rPr lang="en-US" altLang="zh-CN"/>
              <a:t>fi</a:t>
            </a:r>
            <a:r>
              <a:rPr lang="zh-CN" altLang="en-US"/>
              <a:t>les_x0002_ </a:t>
            </a:r>
            <a:endParaRPr lang="zh-CN" altLang="en-US"/>
          </a:p>
          <a:p>
            <a:pPr lvl="1"/>
            <a:r>
              <a:rPr lang="zh-CN" altLang="en-US"/>
              <a:t>The free list is stored </a:t>
            </a:r>
            <a:r>
              <a:rPr lang="en-US" altLang="zh-CN"/>
              <a:t>in a</a:t>
            </a:r>
            <a:r>
              <a:rPr lang="zh-CN" altLang="en-US"/>
              <a:t> </a:t>
            </a:r>
            <a:r>
              <a:rPr lang="en-US" altLang="zh-CN"/>
              <a:t>fi</a:t>
            </a:r>
            <a:r>
              <a:rPr lang="zh-CN" altLang="en-US"/>
              <a:t>le </a:t>
            </a:r>
            <a:r>
              <a:rPr lang="en-US" altLang="zh-CN"/>
              <a:t>with</a:t>
            </a:r>
            <a:r>
              <a:rPr lang="zh-CN" altLang="en-US"/>
              <a:t> fnode </a:t>
            </a:r>
            <a:r>
              <a:rPr lang="en-US" altLang="zh-CN"/>
              <a:t>0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The </a:t>
            </a:r>
            <a:r>
              <a:rPr lang="zh-CN" altLang="en-US" sz="2000">
                <a:sym typeface="+mn-ea"/>
              </a:rPr>
              <a:t>top-level directory</a:t>
            </a:r>
            <a:r>
              <a:rPr lang="zh-CN" altLang="en-US">
                <a:sym typeface="+mn-ea"/>
              </a:rPr>
              <a:t> is stored </a:t>
            </a:r>
            <a:r>
              <a:rPr lang="en-US" altLang="zh-CN">
                <a:sym typeface="+mn-ea"/>
              </a:rPr>
              <a:t>in a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fi</a:t>
            </a:r>
            <a:r>
              <a:rPr lang="zh-CN" altLang="en-US">
                <a:sym typeface="+mn-ea"/>
              </a:rPr>
              <a:t>le </a:t>
            </a:r>
            <a:r>
              <a:rPr lang="en-US" altLang="zh-CN">
                <a:sym typeface="+mn-ea"/>
              </a:rPr>
              <a:t>with</a:t>
            </a:r>
            <a:r>
              <a:rPr lang="zh-CN" altLang="en-US">
                <a:sym typeface="+mn-ea"/>
              </a:rPr>
              <a:t> fnode </a:t>
            </a:r>
            <a:r>
              <a:rPr lang="en-US" altLang="zh-CN">
                <a:sym typeface="+mn-ea"/>
              </a:rPr>
              <a:t>1</a:t>
            </a:r>
            <a:endParaRPr lang="zh-CN" altLang="en-US"/>
          </a:p>
          <a:p>
            <a:r>
              <a:rPr lang="en-US" altLang="zh-CN"/>
              <a:t>Fi</a:t>
            </a:r>
            <a:r>
              <a:rPr lang="zh-CN" altLang="en-US"/>
              <a:t>nding a free sector in the </a:t>
            </a:r>
            <a:r>
              <a:rPr lang="en-US" altLang="zh-CN"/>
              <a:t>fi</a:t>
            </a:r>
            <a:r>
              <a:rPr lang="zh-CN" altLang="en-US"/>
              <a:t>lesystem requires</a:t>
            </a:r>
            <a:endParaRPr lang="zh-CN" altLang="en-US"/>
          </a:p>
          <a:p>
            <a:pPr lvl="1"/>
            <a:r>
              <a:rPr lang="en-US" altLang="zh-CN"/>
              <a:t>R</a:t>
            </a:r>
            <a:r>
              <a:rPr lang="zh-CN" altLang="en-US"/>
              <a:t>eading the </a:t>
            </a:r>
            <a:r>
              <a:rPr lang="en-US" altLang="zh-CN"/>
              <a:t>fi</a:t>
            </a:r>
            <a:r>
              <a:rPr lang="zh-CN" altLang="en-US"/>
              <a:t>le associated with fnode </a:t>
            </a:r>
            <a:r>
              <a:rPr lang="en-US" altLang="zh-CN"/>
              <a:t>0</a:t>
            </a:r>
            <a:endParaRPr lang="en-US" altLang="zh-CN"/>
          </a:p>
          <a:p>
            <a:pPr lvl="1"/>
            <a:r>
              <a:rPr lang="en-US" altLang="zh-CN"/>
              <a:t>U</a:t>
            </a:r>
            <a:r>
              <a:rPr lang="zh-CN" altLang="en-US"/>
              <a:t>sing the bitmap functions to locate free sector</a:t>
            </a:r>
            <a:r>
              <a:rPr lang="en-US" altLang="zh-CN"/>
              <a:t>(</a:t>
            </a:r>
            <a:r>
              <a:rPr lang="zh-CN" altLang="en-US"/>
              <a:t>s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Fl</a:t>
            </a:r>
            <a:r>
              <a:rPr lang="zh-CN" altLang="en-US"/>
              <a:t>ushing the </a:t>
            </a:r>
            <a:r>
              <a:rPr lang="en-US" altLang="zh-CN"/>
              <a:t>fi</a:t>
            </a:r>
            <a:r>
              <a:rPr lang="zh-CN" altLang="en-US"/>
              <a:t>le changes back to disk</a:t>
            </a:r>
            <a:endParaRPr lang="zh-CN" altLang="en-US"/>
          </a:p>
          <a:p>
            <a:r>
              <a:rPr>
                <a:sym typeface="+mn-ea"/>
              </a:rPr>
              <a:t>Updating the directory when creating a new </a:t>
            </a:r>
            <a:r>
              <a:rPr lang="en-US">
                <a:sym typeface="+mn-ea"/>
              </a:rPr>
              <a:t>fi</a:t>
            </a:r>
            <a:r>
              <a:rPr>
                <a:sym typeface="+mn-ea"/>
              </a:rPr>
              <a:t>le</a:t>
            </a:r>
            <a:endParaRPr>
              <a:sym typeface="+mn-ea"/>
            </a:endParaRPr>
          </a:p>
          <a:p>
            <a:pPr lvl="1"/>
            <a:r>
              <a:rPr lang="en-US">
                <a:sym typeface="+mn-ea"/>
              </a:rPr>
              <a:t>R</a:t>
            </a:r>
            <a:r>
              <a:rPr>
                <a:sym typeface="+mn-ea"/>
              </a:rPr>
              <a:t>eading the </a:t>
            </a:r>
            <a:r>
              <a:rPr lang="en-US">
                <a:sym typeface="+mn-ea"/>
              </a:rPr>
              <a:t>fi</a:t>
            </a:r>
            <a:r>
              <a:rPr>
                <a:sym typeface="+mn-ea"/>
              </a:rPr>
              <a:t>le associated with fnode </a:t>
            </a:r>
            <a:r>
              <a:rPr lang="en-US">
                <a:sym typeface="+mn-ea"/>
              </a:rPr>
              <a:t>1</a:t>
            </a:r>
            <a:r>
              <a:rPr>
                <a:sym typeface="+mn-ea"/>
              </a:rPr>
              <a:t> </a:t>
            </a:r>
            <a:endParaRPr>
              <a:sym typeface="+mn-ea"/>
            </a:endParaRPr>
          </a:p>
          <a:p>
            <a:pPr lvl="1"/>
            <a:r>
              <a:rPr lang="en-US">
                <a:sym typeface="+mn-ea"/>
              </a:rPr>
              <a:t>Fi</a:t>
            </a:r>
            <a:r>
              <a:rPr>
                <a:sym typeface="+mn-ea"/>
              </a:rPr>
              <a:t>nding an unused directory entry</a:t>
            </a:r>
            <a:endParaRPr>
              <a:sym typeface="+mn-ea"/>
            </a:endParaRPr>
          </a:p>
          <a:p>
            <a:pPr lvl="1"/>
            <a:r>
              <a:rPr lang="en-US">
                <a:sym typeface="+mn-ea"/>
              </a:rPr>
              <a:t>I</a:t>
            </a:r>
            <a:r>
              <a:rPr>
                <a:sym typeface="+mn-ea"/>
              </a:rPr>
              <a:t>nitializing it</a:t>
            </a:r>
            <a:endParaRPr>
              <a:sym typeface="+mn-ea"/>
            </a:endParaRPr>
          </a:p>
          <a:p>
            <a:pPr lvl="1"/>
            <a:r>
              <a:rPr lang="en-US">
                <a:sym typeface="+mn-ea"/>
              </a:rPr>
              <a:t>W</a:t>
            </a:r>
            <a:r>
              <a:rPr>
                <a:sym typeface="+mn-ea"/>
              </a:rPr>
              <a:t>riting the directory back out to disk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5.4.3 </a:t>
            </a:r>
            <a:r>
              <a:rPr lang="zh-CN" altLang="en-US">
                <a:sym typeface="+mn-ea"/>
              </a:rPr>
              <a:t>Putting It All Togeth</a:t>
            </a:r>
            <a:r>
              <a:rPr lang="en-US" altLang="zh-CN">
                <a:sym typeface="+mn-ea"/>
              </a:rPr>
              <a:t>er (cont.)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When a </a:t>
            </a:r>
            <a:r>
              <a:rPr lang="en-US" altLang="zh-CN"/>
              <a:t>fi</a:t>
            </a:r>
            <a:r>
              <a:rPr lang="zh-CN" altLang="en-US"/>
              <a:t>le system is created</a:t>
            </a:r>
            <a:endParaRPr lang="zh-CN" altLang="en-US"/>
          </a:p>
          <a:p>
            <a:pPr lvl="1"/>
            <a:r>
              <a:rPr lang="en-US" altLang="zh-CN"/>
              <a:t>I</a:t>
            </a:r>
            <a:r>
              <a:rPr lang="zh-CN" altLang="en-US"/>
              <a:t>nitializes the free list and top</a:t>
            </a:r>
            <a:r>
              <a:rPr lang="en-US" altLang="zh-CN"/>
              <a:t>-</a:t>
            </a:r>
            <a:r>
              <a:rPr lang="zh-CN" altLang="en-US"/>
              <a:t>level directory</a:t>
            </a:r>
            <a:endParaRPr lang="zh-CN" altLang="en-US"/>
          </a:p>
          <a:p>
            <a:pPr lvl="1"/>
            <a:r>
              <a:rPr lang="en-US" altLang="zh-CN"/>
              <a:t>O</a:t>
            </a:r>
            <a:r>
              <a:rPr lang="zh-CN" altLang="en-US"/>
              <a:t>pens the </a:t>
            </a:r>
            <a:r>
              <a:rPr lang="en-US" altLang="zh-CN"/>
              <a:t>fi</a:t>
            </a:r>
            <a:r>
              <a:rPr lang="zh-CN" altLang="en-US"/>
              <a:t>les containing the two main data structures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contents of the free list and directory can be accessed via the</a:t>
            </a:r>
            <a:endParaRPr lang="zh-CN" altLang="en-US"/>
          </a:p>
          <a:p>
            <a:pPr lvl="2"/>
            <a:r>
              <a:rPr lang="zh-CN" altLang="en-US"/>
              <a:t>OpenFile </a:t>
            </a:r>
            <a:r>
              <a:rPr lang="en-US" altLang="zh-CN"/>
              <a:t>*</a:t>
            </a:r>
            <a:r>
              <a:rPr lang="zh-CN" altLang="en-US"/>
              <a:t>freeMapFile</a:t>
            </a:r>
            <a:endParaRPr lang="zh-CN" altLang="en-US"/>
          </a:p>
          <a:p>
            <a:pPr lvl="2"/>
            <a:r>
              <a:rPr lang="zh-CN" altLang="en-US"/>
              <a:t>OpenFile </a:t>
            </a:r>
            <a:r>
              <a:rPr lang="en-US" altLang="zh-CN"/>
              <a:t>*</a:t>
            </a:r>
            <a:r>
              <a:rPr lang="zh-CN" altLang="en-US"/>
              <a:t>directoryFile</a:t>
            </a:r>
            <a:endParaRPr lang="zh-CN" altLang="en-US"/>
          </a:p>
          <a:p>
            <a:pPr lvl="1"/>
            <a:r>
              <a:rPr lang="zh-CN" altLang="en-US"/>
              <a:t>修改后，</a:t>
            </a:r>
            <a:r>
              <a:rPr lang="en-US" altLang="zh-CN"/>
              <a:t>fl</a:t>
            </a:r>
            <a:r>
              <a:rPr lang="zh-CN" altLang="en-US"/>
              <a:t>ushing the </a:t>
            </a:r>
            <a:r>
              <a:rPr lang="en-US" altLang="zh-CN"/>
              <a:t>fi</a:t>
            </a:r>
            <a:r>
              <a:rPr lang="zh-CN" altLang="en-US"/>
              <a:t>le</a:t>
            </a:r>
            <a:r>
              <a:rPr lang="en-US" altLang="zh-CN"/>
              <a:t>s</a:t>
            </a:r>
            <a:r>
              <a:rPr lang="zh-CN" altLang="en-US"/>
              <a:t> changes back to disk </a:t>
            </a:r>
            <a:endParaRPr lang="zh-CN" altLang="en-US"/>
          </a:p>
          <a:p>
            <a:r>
              <a:rPr lang="zh-CN" altLang="en-US"/>
              <a:t>When creating and modifying Nachos </a:t>
            </a:r>
            <a:r>
              <a:rPr lang="en-US" altLang="zh-CN"/>
              <a:t>fi</a:t>
            </a:r>
            <a:r>
              <a:rPr lang="zh-CN" altLang="en-US"/>
              <a:t>les</a:t>
            </a:r>
            <a:r>
              <a:rPr lang="en-US" altLang="zh-CN"/>
              <a:t>,</a:t>
            </a:r>
            <a:r>
              <a:rPr lang="zh-CN" altLang="en-US"/>
              <a:t> one must be careful to keep track of </a:t>
            </a:r>
            <a:endParaRPr lang="zh-CN" altLang="en-US"/>
          </a:p>
          <a:p>
            <a:pPr lvl="1"/>
            <a:r>
              <a:rPr lang="en-US" altLang="zh-CN"/>
              <a:t>W</a:t>
            </a:r>
            <a:r>
              <a:rPr lang="zh-CN" altLang="en-US"/>
              <a:t>hat data structures are on disk</a:t>
            </a:r>
            <a:endParaRPr lang="zh-CN" altLang="en-US"/>
          </a:p>
          <a:p>
            <a:pPr lvl="1"/>
            <a:r>
              <a:rPr lang="en-US" altLang="zh-CN"/>
              <a:t>W</a:t>
            </a:r>
            <a:r>
              <a:rPr lang="zh-CN" altLang="en-US"/>
              <a:t>hich ones are in memory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5.4.3 </a:t>
            </a:r>
            <a:r>
              <a:rPr lang="zh-CN" altLang="en-US">
                <a:sym typeface="+mn-ea"/>
              </a:rPr>
              <a:t>Putting It All Togeth</a:t>
            </a:r>
            <a:r>
              <a:rPr lang="en-US" altLang="zh-CN">
                <a:sym typeface="+mn-ea"/>
              </a:rPr>
              <a:t>er (cont.)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378325"/>
          </a:xfrm>
        </p:spPr>
        <p:txBody>
          <a:bodyPr>
            <a:normAutofit/>
          </a:bodyPr>
          <a:p>
            <a:r>
              <a:rPr lang="zh-CN" altLang="en-US"/>
              <a:t>If one traces through the code for FileSystem</a:t>
            </a:r>
            <a:r>
              <a:rPr lang="en-US" altLang="zh-CN"/>
              <a:t>::</a:t>
            </a:r>
            <a:r>
              <a:rPr lang="zh-CN" altLang="en-US"/>
              <a:t>Create one sees that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ll the allocations and updates are </a:t>
            </a:r>
            <a:r>
              <a:rPr lang="en-US" altLang="zh-CN"/>
              <a:t>fi</a:t>
            </a:r>
            <a:r>
              <a:rPr lang="zh-CN" altLang="en-US"/>
              <a:t>rst made in memory</a:t>
            </a:r>
            <a:endParaRPr lang="zh-CN" altLang="en-US"/>
          </a:p>
          <a:p>
            <a:pPr lvl="1"/>
            <a:r>
              <a:rPr lang="en-US"/>
              <a:t>W</a:t>
            </a:r>
            <a:r>
              <a:rPr lang="zh-CN" altLang="en-US"/>
              <a:t>ithout error </a:t>
            </a:r>
            <a:r>
              <a:rPr lang="en-US" altLang="zh-CN"/>
              <a:t>the changes </a:t>
            </a:r>
            <a:r>
              <a:rPr lang="zh-CN" altLang="en-US"/>
              <a:t>are made permanent by committing them to disk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zh-CN" altLang="en-US"/>
              <a:t>This approach greatly simpli</a:t>
            </a:r>
            <a:r>
              <a:rPr lang="en-US" altLang="zh-CN"/>
              <a:t>fi</a:t>
            </a:r>
            <a:r>
              <a:rPr lang="zh-CN" altLang="en-US"/>
              <a:t>es error recovery</a:t>
            </a:r>
            <a:endParaRPr lang="zh-CN" altLang="en-US"/>
          </a:p>
          <a:p>
            <a:r>
              <a:rPr lang="en-US" altLang="zh-CN"/>
              <a:t>T</a:t>
            </a:r>
            <a:r>
              <a:rPr lang="zh-CN" altLang="en-US"/>
              <a:t>he FileSystem code assumes that only a single thread accesses the </a:t>
            </a:r>
            <a:r>
              <a:rPr lang="en-US" altLang="zh-CN"/>
              <a:t>fi</a:t>
            </a:r>
            <a:r>
              <a:rPr lang="zh-CN" altLang="en-US"/>
              <a:t>lesystem at any one time</a:t>
            </a:r>
            <a:endParaRPr lang="zh-CN" altLang="en-US"/>
          </a:p>
          <a:p>
            <a:pPr lvl="1"/>
            <a:r>
              <a:rPr lang="en-US" altLang="zh-CN"/>
              <a:t>what will happen if more then one ...</a:t>
            </a:r>
            <a:r>
              <a:rPr lang="zh-CN" altLang="en-US"/>
              <a:t>_x0002_ </a:t>
            </a:r>
            <a:endParaRPr lang="zh-CN" altLang="en-US"/>
          </a:p>
          <a:p>
            <a:r>
              <a:rPr lang="zh-CN" altLang="en-US"/>
              <a:t>No attempt has been made to reduce disk latencies by clustering related blocks in adjacent sectors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xecute 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oncurrently </a:t>
            </a:r>
            <a:r>
              <a:rPr lang="en-US" altLang="zh-CN">
                <a:sym typeface="+mn-ea"/>
              </a:rPr>
              <a:t>(cont.)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/>
              <a:t>MIPS CPU can be multiplexed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zh-CN" altLang="en-US"/>
              <a:t>Stock Nachos assumes only a single user program exists at a given time</a:t>
            </a:r>
            <a:endParaRPr lang="zh-CN" altLang="en-US"/>
          </a:p>
          <a:p>
            <a:pPr lvl="1">
              <a:lnSpc>
                <a:spcPct val="140000"/>
              </a:lnSpc>
            </a:pPr>
            <a:r>
              <a:rPr lang="en-US" altLang="zh-CN"/>
              <a:t>S</a:t>
            </a:r>
            <a:r>
              <a:rPr lang="zh-CN" altLang="en-US"/>
              <a:t>imply zeros out all of physical memory </a:t>
            </a:r>
            <a:r>
              <a:rPr lang="en-US" altLang="zh-CN"/>
              <a:t>when creating a process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en-US" altLang="zh-CN"/>
              <a:t>A</a:t>
            </a:r>
            <a:r>
              <a:rPr lang="zh-CN" altLang="en-US"/>
              <a:t>ny virtual address N </a:t>
            </a:r>
            <a:r>
              <a:rPr lang="en-US" altLang="zh-CN"/>
              <a:t>can </a:t>
            </a:r>
            <a:r>
              <a:rPr lang="zh-CN" altLang="en-US"/>
              <a:t>maps directly into the physical address N</a:t>
            </a:r>
            <a:endParaRPr lang="zh-CN" altLang="en-US"/>
          </a:p>
          <a:p>
            <a:pPr lvl="1">
              <a:lnSpc>
                <a:spcPct val="140000"/>
              </a:lnSpc>
            </a:pPr>
            <a:r>
              <a:rPr lang="en-US" altLang="zh-CN"/>
              <a:t>CPU and memory is dedicated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en-US" altLang="zh-CN"/>
              <a:t>M</a:t>
            </a:r>
            <a:r>
              <a:rPr lang="zh-CN" altLang="en-US"/>
              <a:t>ultiple user processes </a:t>
            </a:r>
            <a:r>
              <a:rPr lang="en-US" altLang="zh-CN"/>
              <a:t>can have</a:t>
            </a:r>
            <a:r>
              <a:rPr lang="zh-CN" altLang="en-US"/>
              <a:t> been added</a:t>
            </a:r>
            <a:endParaRPr lang="zh-CN" altLang="en-US"/>
          </a:p>
          <a:p>
            <a:pPr lvl="1">
              <a:lnSpc>
                <a:spcPct val="140000"/>
              </a:lnSpc>
            </a:pPr>
            <a:r>
              <a:rPr lang="zh-CN" altLang="en-US"/>
              <a:t>AddrSpace</a:t>
            </a:r>
            <a:r>
              <a:rPr lang="en-US" altLang="zh-CN"/>
              <a:t>::</a:t>
            </a:r>
            <a:r>
              <a:rPr lang="zh-CN" altLang="en-US"/>
              <a:t>SaveUserState</a:t>
            </a:r>
            <a:r>
              <a:rPr lang="en-US" altLang="zh-CN"/>
              <a:t>()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zh-CN" altLang="en-US"/>
              <a:t>AddrSpace</a:t>
            </a:r>
            <a:r>
              <a:rPr lang="en-US" altLang="zh-CN"/>
              <a:t>::</a:t>
            </a:r>
            <a:r>
              <a:rPr lang="zh-CN" altLang="en-US"/>
              <a:t>RestoreUserState</a:t>
            </a:r>
            <a:r>
              <a:rPr lang="en-US" altLang="zh-CN"/>
              <a:t>()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1. Introduction</a:t>
            </a:r>
            <a:endParaRPr lang="en-US" altLang="zh-CN"/>
          </a:p>
          <a:p>
            <a:r>
              <a:rPr lang="en-US" altLang="zh-CN"/>
              <a:t>2. Nachos Machine</a:t>
            </a:r>
            <a:endParaRPr lang="en-US" altLang="zh-CN"/>
          </a:p>
          <a:p>
            <a:r>
              <a:rPr lang="en-US" altLang="zh-CN"/>
              <a:t>3. Nachos Threads</a:t>
            </a:r>
            <a:endParaRPr lang="en-US" altLang="zh-CN"/>
          </a:p>
          <a:p>
            <a:r>
              <a:rPr lang="en-US" altLang="zh-CN"/>
              <a:t>4. User level process</a:t>
            </a:r>
            <a:endParaRPr lang="en-US" altLang="zh-CN"/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5. Nachos Filesystem</a:t>
            </a:r>
            <a:endParaRPr lang="en-US" altLang="zh-CN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6.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  <a:sym typeface="+mn-ea"/>
              </a:rPr>
              <a:t> Experience With Nachos Assignments</a:t>
            </a:r>
            <a:endParaRPr lang="zh-CN" altLang="en-US"/>
          </a:p>
          <a:p>
            <a:pPr marL="0" indent="0">
              <a:buNone/>
            </a:pPr>
            <a:endParaRPr lang="en-US" altLang="zh-CN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 </a:t>
            </a:r>
            <a:r>
              <a:rPr lang="zh-CN" altLang="en-US"/>
              <a:t>Experience With Nachos Assignments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6.1</a:t>
            </a:r>
            <a:r>
              <a:rPr lang="zh-CN" altLang="en-US"/>
              <a:t> General Tips</a:t>
            </a:r>
            <a:endParaRPr lang="zh-CN" altLang="en-US"/>
          </a:p>
          <a:p>
            <a:r>
              <a:rPr lang="en-US" altLang="zh-CN"/>
              <a:t>6.2 Synchronization</a:t>
            </a:r>
            <a:endParaRPr lang="en-US" altLang="zh-CN"/>
          </a:p>
          <a:p>
            <a:r>
              <a:rPr lang="en-US" altLang="zh-CN"/>
              <a:t>6.3 Multiprogramming</a:t>
            </a:r>
            <a:endParaRPr lang="en-US" altLang="zh-CN"/>
          </a:p>
          <a:p>
            <a:r>
              <a:rPr lang="en-US" altLang="zh-CN"/>
              <a:t>6.4 Virtual Memory</a:t>
            </a:r>
            <a:endParaRPr lang="en-US" altLang="zh-CN"/>
          </a:p>
          <a:p>
            <a:r>
              <a:rPr lang="en-US" altLang="zh-CN"/>
              <a:t>6.5 File System</a:t>
            </a:r>
            <a:endParaRPr lang="en-US" altLang="zh-CN"/>
          </a:p>
          <a:p>
            <a:r>
              <a:rPr lang="en-US" altLang="zh-CN"/>
              <a:t>6.6 Common Errors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6.1</a:t>
            </a:r>
            <a:r>
              <a:rPr lang="zh-CN" altLang="en-US">
                <a:sym typeface="+mn-ea"/>
              </a:rPr>
              <a:t> General Tips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Use a debugger</a:t>
            </a:r>
            <a:r>
              <a:rPr lang="en-US" altLang="zh-CN"/>
              <a:t>, force students to learn to use a debugger</a:t>
            </a:r>
            <a:endParaRPr lang="en-US" altLang="zh-CN"/>
          </a:p>
          <a:p>
            <a:r>
              <a:rPr lang="en-US" altLang="zh-CN"/>
              <a:t>Use of code browsing tools, greatly simplifes the reading and understanding of source code</a:t>
            </a:r>
            <a:endParaRPr lang="en-US" altLang="zh-CN"/>
          </a:p>
          <a:p>
            <a:r>
              <a:rPr lang="en-US" altLang="zh-CN"/>
              <a:t>Test programs well</a:t>
            </a:r>
            <a:endParaRPr lang="en-US" altLang="zh-CN"/>
          </a:p>
          <a:p>
            <a:r>
              <a:rPr lang="en-US" altLang="zh-CN"/>
              <a:t>The Nachos assignments included in the distribution are very general and leave out many details</a:t>
            </a:r>
            <a:endParaRPr lang="en-US" altLang="zh-CN"/>
          </a:p>
          <a:p>
            <a:r>
              <a:rPr lang="en-US" altLang="zh-CN"/>
              <a:t>Students have a tendency to try to solve the entire problem at once  rather than one step at a time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</a:t>
            </a:r>
            <a:r>
              <a:rPr lang="en-US" altLang="zh-CN"/>
              <a:t>6.2 </a:t>
            </a:r>
            <a:r>
              <a:rPr lang="zh-CN" altLang="en-US"/>
              <a:t>Synchronization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Testing the correctness of the synchronization facilities is di</a:t>
            </a:r>
            <a:r>
              <a:rPr lang="en-US" altLang="zh-CN"/>
              <a:t>ffi</a:t>
            </a:r>
            <a:r>
              <a:rPr lang="zh-CN" altLang="en-US"/>
              <a:t>cult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ecause Nachos preempts threads only at well de</a:t>
            </a:r>
            <a:r>
              <a:rPr lang="en-US" altLang="zh-CN">
                <a:sym typeface="+mn-ea"/>
              </a:rPr>
              <a:t>fi</a:t>
            </a:r>
            <a:r>
              <a:rPr lang="zh-CN" altLang="en-US">
                <a:sym typeface="+mn-ea"/>
              </a:rPr>
              <a:t>ned points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any incorrect solutions tend to work on the simple test cases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7. A Little Thing for </a:t>
            </a:r>
            <a:r>
              <a:rPr lang="zh-CN" altLang="en-US">
                <a:sym typeface="+mn-ea"/>
              </a:rPr>
              <a:t>MIPS Architecture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64380"/>
          </a:xfrm>
        </p:spPr>
        <p:txBody>
          <a:bodyPr>
            <a:normAutofit lnSpcReduction="20000"/>
          </a:bodyPr>
          <a:p>
            <a:r>
              <a:rPr lang="en-US" altLang="zh-CN" sz="2400">
                <a:sym typeface="+mn-ea"/>
              </a:rPr>
              <a:t>A fact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200">
                <a:sym typeface="+mn-ea"/>
              </a:rPr>
              <a:t>A number of </a:t>
            </a:r>
            <a:r>
              <a:rPr lang="en-US" altLang="zh-CN" sz="2200" b="1">
                <a:sym typeface="+mn-ea"/>
              </a:rPr>
              <a:t>instructions(class A)</a:t>
            </a:r>
            <a:r>
              <a:rPr lang="en-US" altLang="zh-CN" sz="2200">
                <a:sym typeface="+mn-ea"/>
              </a:rPr>
              <a:t> that do not take effect right away</a:t>
            </a:r>
            <a:endParaRPr lang="en-US" altLang="zh-CN" sz="2200">
              <a:sym typeface="+mn-ea"/>
            </a:endParaRPr>
          </a:p>
          <a:p>
            <a:pPr lvl="1"/>
            <a:r>
              <a:rPr lang="en-US" altLang="zh-CN" sz="2200">
                <a:sym typeface="+mn-ea"/>
              </a:rPr>
              <a:t>Some instructions(class B) takes long time to execute</a:t>
            </a:r>
            <a:endParaRPr lang="en-US" altLang="zh-CN" sz="2200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Fetch values from memory, for example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During this </a:t>
            </a:r>
            <a:r>
              <a:rPr lang="en-US" altLang="zh-CN" b="1">
                <a:sym typeface="+mn-ea"/>
              </a:rPr>
              <a:t>time(T)</a:t>
            </a:r>
            <a:r>
              <a:rPr lang="en-US" altLang="zh-CN">
                <a:sym typeface="+mn-ea"/>
              </a:rPr>
              <a:t>, another instruction can be excuted that doesn't access memory</a:t>
            </a:r>
            <a:endParaRPr lang="en-US" altLang="zh-CN" sz="2400">
              <a:sym typeface="+mn-ea"/>
            </a:endParaRPr>
          </a:p>
          <a:p>
            <a:r>
              <a:rPr lang="en-US" altLang="zh-CN">
                <a:sym typeface="+mn-ea"/>
              </a:rPr>
              <a:t>Instructions(class A) are called </a:t>
            </a:r>
            <a:r>
              <a:rPr lang="en-US" altLang="zh-CN" b="1">
                <a:sym typeface="+mn-ea"/>
              </a:rPr>
              <a:t>d</a:t>
            </a:r>
            <a:r>
              <a:rPr lang="zh-CN" altLang="en-US" b="1">
                <a:sym typeface="+mn-ea"/>
              </a:rPr>
              <a:t>elayed </a:t>
            </a:r>
            <a:r>
              <a:rPr lang="en-US" altLang="zh-CN" b="1">
                <a:sym typeface="+mn-ea"/>
              </a:rPr>
              <a:t>l</a:t>
            </a:r>
            <a:r>
              <a:rPr lang="zh-CN" altLang="en-US" b="1">
                <a:sym typeface="+mn-ea"/>
              </a:rPr>
              <a:t>oad</a:t>
            </a:r>
            <a:r>
              <a:rPr lang="en-US" altLang="zh-CN" b="1">
                <a:sym typeface="+mn-ea"/>
              </a:rPr>
              <a:t>s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延迟加载</a:t>
            </a:r>
            <a:r>
              <a:rPr lang="en-US" altLang="zh-CN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Time T is called 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load delay slot</a:t>
            </a:r>
            <a:endParaRPr lang="en-US" altLang="zh-CN" sz="2400">
              <a:sym typeface="+mn-ea"/>
            </a:endParaRPr>
          </a:p>
          <a:p>
            <a:r>
              <a:rPr lang="en-US" altLang="zh-CN">
                <a:sym typeface="+mn-ea"/>
              </a:rPr>
              <a:t>That is, d</a:t>
            </a:r>
            <a:r>
              <a:rPr lang="zh-CN" altLang="en-US">
                <a:sym typeface="+mn-ea"/>
              </a:rPr>
              <a:t>elayed </a:t>
            </a:r>
            <a:r>
              <a:rPr lang="en-US" altLang="zh-CN">
                <a:sym typeface="+mn-ea"/>
              </a:rPr>
              <a:t>l</a:t>
            </a:r>
            <a:r>
              <a:rPr lang="zh-CN" altLang="en-US">
                <a:sym typeface="+mn-ea"/>
              </a:rPr>
              <a:t>oad</a:t>
            </a:r>
            <a:r>
              <a:rPr lang="en-US" altLang="zh-CN">
                <a:sym typeface="+mn-ea"/>
              </a:rPr>
              <a:t>s are executed during 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load delay slot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he compiler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 sz="2200">
                <a:sym typeface="+mn-ea"/>
              </a:rPr>
              <a:t>C</a:t>
            </a:r>
            <a:r>
              <a:rPr lang="zh-CN" altLang="en-US" sz="2200">
                <a:sym typeface="+mn-ea"/>
              </a:rPr>
              <a:t>an rearrange the order of instructions in order to </a:t>
            </a:r>
            <a:r>
              <a:rPr lang="en-US" altLang="zh-CN" sz="2200">
                <a:sym typeface="+mn-ea"/>
              </a:rPr>
              <a:t>fi</a:t>
            </a:r>
            <a:r>
              <a:rPr lang="zh-CN" altLang="en-US" sz="2200">
                <a:sym typeface="+mn-ea"/>
              </a:rPr>
              <a:t>ll the delay slot with useful instruction</a:t>
            </a:r>
            <a:endParaRPr lang="zh-CN" altLang="en-US" sz="2200">
              <a:sym typeface="+mn-ea"/>
            </a:endParaRPr>
          </a:p>
          <a:p>
            <a:pPr lvl="1"/>
            <a:r>
              <a:rPr lang="zh-CN" altLang="en-US" sz="2200">
                <a:sym typeface="+mn-ea"/>
              </a:rPr>
              <a:t>For example</a:t>
            </a:r>
            <a:r>
              <a:rPr lang="en-US" altLang="zh-CN" sz="2200">
                <a:sym typeface="+mn-ea"/>
              </a:rPr>
              <a:t>,</a:t>
            </a:r>
            <a:r>
              <a:rPr lang="zh-CN" altLang="en-US" sz="2200">
                <a:sym typeface="+mn-ea"/>
              </a:rPr>
              <a:t> a value could be loaded a few instructions earlier than it is actually needed</a:t>
            </a:r>
            <a:r>
              <a:rPr lang="en-US" altLang="zh-CN" sz="2200">
                <a:sym typeface="+mn-ea"/>
              </a:rPr>
              <a:t>,</a:t>
            </a:r>
            <a:r>
              <a:rPr lang="zh-CN" altLang="en-US" sz="2200">
                <a:sym typeface="+mn-ea"/>
              </a:rPr>
              <a:t> as long as the target register was not being used</a:t>
            </a:r>
            <a:endParaRPr lang="en-US" altLang="zh-CN" sz="2200"/>
          </a:p>
        </p:txBody>
      </p:sp>
    </p:spTree>
  </p:cSld>
  <p:clrMapOvr>
    <a:masterClrMapping/>
  </p:clrMapOvr>
  <p:transition>
    <p:fade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 sz="2400">
                <a:sym typeface="+mn-ea"/>
              </a:rPr>
              <a:t>T</a:t>
            </a:r>
            <a:r>
              <a:rPr lang="zh-CN" altLang="en-US" sz="2400">
                <a:sym typeface="+mn-ea"/>
              </a:rPr>
              <a:t>racing programs in Nachos</a:t>
            </a:r>
            <a:endParaRPr lang="zh-CN" altLang="en-US" sz="2400"/>
          </a:p>
          <a:p>
            <a:pPr lvl="1"/>
            <a:r>
              <a:rPr lang="en-US" sz="2400">
                <a:sym typeface="+mn-ea"/>
              </a:rPr>
              <a:t>We</a:t>
            </a:r>
            <a:r>
              <a:rPr lang="zh-CN" altLang="en-US" sz="2400">
                <a:sym typeface="+mn-ea"/>
              </a:rPr>
              <a:t> should be aware that instructions used in calling subroutines have a one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instruction delay</a:t>
            </a:r>
            <a:r>
              <a:rPr lang="en-US" altLang="zh-CN" sz="2400">
                <a:sym typeface="+mn-ea"/>
              </a:rPr>
              <a:t>(fetch the instruction)</a:t>
            </a:r>
            <a:endParaRPr lang="en-US" altLang="zh-CN"/>
          </a:p>
          <a:p>
            <a:r>
              <a:rPr lang="en-US" altLang="zh-CN"/>
              <a:t>T</a:t>
            </a:r>
            <a:r>
              <a:rPr lang="zh-CN" altLang="en-US"/>
              <a:t>he code for calling the procedure Exit with an argument of </a:t>
            </a:r>
            <a:r>
              <a:rPr lang="en-US" altLang="zh-CN"/>
              <a:t>0</a:t>
            </a:r>
            <a:r>
              <a:rPr lang="zh-CN" altLang="en-US"/>
              <a:t> would be done as follows</a:t>
            </a:r>
            <a:r>
              <a:rPr lang="en-US" altLang="zh-CN"/>
              <a:t>:</a:t>
            </a:r>
            <a:endParaRPr lang="zh-CN" altLang="en-US"/>
          </a:p>
          <a:p>
            <a:pPr lvl="1"/>
            <a:r>
              <a:rPr lang="zh-CN" altLang="en-US"/>
              <a:t>jal Exit</a:t>
            </a:r>
            <a:r>
              <a:rPr lang="en-US" altLang="zh-CN"/>
              <a:t>		# jump to procedure 'Exit'</a:t>
            </a:r>
            <a:endParaRPr lang="en-US" altLang="zh-CN"/>
          </a:p>
          <a:p>
            <a:pPr lvl="1"/>
            <a:r>
              <a:rPr lang="en-US" altLang="zh-CN"/>
              <a:t>addu r4, 0, 0	# r4 &lt;= r0 + 0 (r0 always has a value of 0)</a:t>
            </a:r>
            <a:endParaRPr lang="en-US" altLang="zh-CN"/>
          </a:p>
          <a:p>
            <a:r>
              <a:rPr lang="en-US" altLang="zh-CN"/>
              <a:t>T</a:t>
            </a:r>
            <a:r>
              <a:rPr lang="zh-CN" altLang="en-US"/>
              <a:t>he instruction that zeroes out register r</a:t>
            </a:r>
            <a:r>
              <a:rPr lang="en-US" altLang="zh-CN"/>
              <a:t>4</a:t>
            </a:r>
            <a:r>
              <a:rPr lang="zh-CN" altLang="en-US"/>
              <a:t> appears after the jal </a:t>
            </a:r>
            <a:r>
              <a:rPr lang="en-US" altLang="zh-CN"/>
              <a:t>i</a:t>
            </a:r>
            <a:r>
              <a:rPr lang="zh-CN" altLang="en-US"/>
              <a:t>nstruction</a:t>
            </a:r>
            <a:r>
              <a:rPr lang="en-US" altLang="zh-CN"/>
              <a:t>, </a:t>
            </a:r>
            <a:r>
              <a:rPr lang="zh-CN" altLang="en-US"/>
              <a:t>rather than before as expected</a:t>
            </a:r>
            <a:endParaRPr lang="zh-CN" altLang="en-US"/>
          </a:p>
          <a:p>
            <a:r>
              <a:rPr lang="zh-CN" altLang="en-US"/>
              <a:t>分支延迟槽 (Branch delay slot)</a:t>
            </a:r>
            <a:endParaRPr lang="zh-CN" altLang="en-US"/>
          </a:p>
          <a:p>
            <a:pPr lvl="1"/>
            <a:r>
              <a:rPr lang="zh-CN" altLang="en-US"/>
              <a:t>简单地说就是位于分支指令后面的一条指令，不管分支发生与否其总是被执行，而且位于分支延迟槽中的指令先于分支指令提交 (commit)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Nachos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95425"/>
            <a:ext cx="10972800" cy="4665980"/>
          </a:xfrm>
        </p:spPr>
        <p:txBody>
          <a:bodyPr>
            <a:normAutofit lnSpcReduction="10000"/>
          </a:bodyPr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2.0 Overview</a:t>
            </a:r>
            <a:endParaRPr lang="en-US" altLang="zh-CN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2.1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sym typeface="+mn-ea"/>
              </a:rPr>
              <a:t>Machine Components</a:t>
            </a:r>
            <a:endParaRPr lang="en-US" altLang="zh-CN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/>
              <a:t>2.2 Interrupt Management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2.3 </a:t>
            </a:r>
            <a:r>
              <a:rPr lang="en-US" altLang="zh-CN">
                <a:sym typeface="+mn-ea"/>
              </a:rPr>
              <a:t>Real-Time Clock Interrupts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2.4 Address Translation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2.5 Console Device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2.6 Disk Device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2.1 Machine 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Machine object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mplement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 </a:t>
            </a:r>
            <a:r>
              <a:rPr lang="en-US" altLang="zh-CN"/>
              <a:t>t</a:t>
            </a:r>
            <a:r>
              <a:rPr lang="zh-CN" altLang="en-US"/>
              <a:t>he Nachos MIPS machine</a:t>
            </a:r>
            <a:endParaRPr lang="zh-CN" altLang="en-US"/>
          </a:p>
          <a:p>
            <a:pPr lvl="1"/>
            <a:r>
              <a:rPr lang="en-US"/>
              <a:t>A</a:t>
            </a:r>
            <a:r>
              <a:rPr lang="zh-CN" altLang="en-US"/>
              <a:t>n instance of </a:t>
            </a:r>
            <a:r>
              <a:rPr lang="zh-CN" altLang="en-US">
                <a:sym typeface="+mn-ea"/>
              </a:rPr>
              <a:t>Machine </a:t>
            </a:r>
            <a:r>
              <a:rPr lang="zh-CN" altLang="en-US"/>
              <a:t>is created when Nachos </a:t>
            </a:r>
            <a:r>
              <a:rPr lang="en-US" altLang="zh-CN"/>
              <a:t>fi</a:t>
            </a:r>
            <a:r>
              <a:rPr lang="zh-CN" altLang="en-US"/>
              <a:t>rst starts up</a:t>
            </a:r>
            <a:endParaRPr lang="zh-CN" altLang="en-US"/>
          </a:p>
          <a:p>
            <a:r>
              <a:rPr lang="zh-CN" altLang="en-US"/>
              <a:t>The Machine object provides</a:t>
            </a:r>
            <a:endParaRPr lang="zh-CN" altLang="en-US"/>
          </a:p>
          <a:p>
            <a:pPr lvl="1"/>
            <a:r>
              <a:rPr lang="zh-CN" altLang="en-US"/>
              <a:t>registers</a:t>
            </a:r>
            <a:endParaRPr lang="zh-CN" altLang="en-US"/>
          </a:p>
          <a:p>
            <a:pPr lvl="1"/>
            <a:r>
              <a:rPr lang="zh-CN" altLang="en-US"/>
              <a:t>physical memory</a:t>
            </a:r>
            <a:endParaRPr lang="zh-CN" altLang="en-US"/>
          </a:p>
          <a:p>
            <a:pPr lvl="1"/>
            <a:r>
              <a:rPr lang="zh-CN" altLang="en-US"/>
              <a:t>virtual memory support</a:t>
            </a:r>
            <a:endParaRPr lang="zh-CN" altLang="en-US"/>
          </a:p>
          <a:p>
            <a:pPr lvl="1"/>
            <a:r>
              <a:rPr lang="zh-CN" altLang="en-US"/>
              <a:t>operations to run the machine or examine its current state</a:t>
            </a:r>
            <a:endParaRPr lang="zh-CN" altLang="en-US"/>
          </a:p>
          <a:p>
            <a:pPr lvl="1"/>
            <a:r>
              <a:rPr lang="zh-CN" altLang="en-US"/>
              <a:t>仅用于执行用户进程</a:t>
            </a:r>
            <a:endParaRPr lang="zh-CN" altLang="en-US"/>
          </a:p>
          <a:p>
            <a:r>
              <a:rPr lang="en-US" altLang="zh-CN"/>
              <a:t>G</a:t>
            </a:r>
            <a:r>
              <a:rPr lang="zh-CN" altLang="en-US"/>
              <a:t>lobal variable</a:t>
            </a:r>
            <a:endParaRPr lang="zh-CN" altLang="en-US"/>
          </a:p>
          <a:p>
            <a:pPr lvl="1"/>
            <a:r>
              <a:rPr lang="zh-CN" altLang="en-US"/>
              <a:t>machine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egisters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976495"/>
          </a:xfrm>
        </p:spPr>
        <p:txBody>
          <a:bodyPr>
            <a:normAutofit fontScale="90000"/>
          </a:bodyPr>
          <a:p>
            <a:r>
              <a:rPr lang="zh-CN" altLang="en-US"/>
              <a:t>An array of registers</a:t>
            </a:r>
            <a:endParaRPr lang="zh-CN" altLang="en-US"/>
          </a:p>
          <a:p>
            <a:pPr lvl="1"/>
            <a:r>
              <a:rPr lang="en-US" altLang="zh-CN"/>
              <a:t>general purpose registers</a:t>
            </a:r>
            <a:endParaRPr lang="zh-CN" altLang="en-US"/>
          </a:p>
          <a:p>
            <a:pPr lvl="1"/>
            <a:r>
              <a:rPr lang="zh-CN" altLang="en-US"/>
              <a:t>a stack pointer</a:t>
            </a:r>
            <a:endParaRPr lang="zh-CN" altLang="en-US"/>
          </a:p>
          <a:p>
            <a:pPr lvl="1"/>
            <a:r>
              <a:rPr lang="zh-CN" altLang="en-US"/>
              <a:t>a double register for multiplication results</a:t>
            </a:r>
            <a:endParaRPr lang="zh-CN" altLang="en-US"/>
          </a:p>
          <a:p>
            <a:pPr lvl="1"/>
            <a:r>
              <a:rPr lang="zh-CN" altLang="en-US"/>
              <a:t>a program counter</a:t>
            </a:r>
            <a:endParaRPr lang="zh-CN" altLang="en-US"/>
          </a:p>
          <a:p>
            <a:pPr lvl="1"/>
            <a:r>
              <a:rPr lang="zh-CN" altLang="en-US" b="1"/>
              <a:t>next program counter </a:t>
            </a:r>
            <a:r>
              <a:rPr lang="en-US" altLang="zh-CN" b="1"/>
              <a:t>(</a:t>
            </a:r>
            <a:r>
              <a:rPr lang="zh-CN" altLang="en-US" b="1"/>
              <a:t>for branch delays</a:t>
            </a:r>
            <a:r>
              <a:rPr lang="en-US" altLang="zh-CN" b="1"/>
              <a:t>)</a:t>
            </a:r>
            <a:endParaRPr lang="en-US" altLang="zh-CN"/>
          </a:p>
          <a:p>
            <a:pPr lvl="1"/>
            <a:r>
              <a:rPr lang="zh-CN" altLang="en-US"/>
              <a:t>a register target for delayed loads</a:t>
            </a:r>
            <a:endParaRPr lang="zh-CN" altLang="en-US"/>
          </a:p>
          <a:p>
            <a:pPr lvl="1"/>
            <a:r>
              <a:rPr lang="zh-CN" altLang="en-US"/>
              <a:t>a value to be loaded on a delayed</a:t>
            </a:r>
            <a:endParaRPr lang="zh-CN" altLang="en-US"/>
          </a:p>
          <a:p>
            <a:pPr lvl="1"/>
            <a:r>
              <a:rPr lang="zh-CN" altLang="en-US"/>
              <a:t>bad virtual address after a translation fault</a:t>
            </a:r>
            <a:endParaRPr lang="zh-CN" altLang="en-US"/>
          </a:p>
          <a:p>
            <a:pPr lvl="1"/>
            <a:r>
              <a:rPr lang="zh-CN" altLang="en-US"/>
              <a:t>The registers are number </a:t>
            </a:r>
            <a:r>
              <a:rPr lang="en-US" altLang="zh-CN"/>
              <a:t>0-39</a:t>
            </a:r>
            <a:endParaRPr lang="en-US" altLang="zh-CN"/>
          </a:p>
          <a:p>
            <a:pPr lvl="1"/>
            <a:r>
              <a:rPr lang="zh-CN" altLang="en-US"/>
              <a:t>symbolic names for the registers having special meaning</a:t>
            </a:r>
            <a:endParaRPr lang="zh-CN" altLang="en-US"/>
          </a:p>
          <a:p>
            <a:r>
              <a:rPr lang="en-US" altLang="zh-CN"/>
              <a:t>Accessing R</a:t>
            </a:r>
            <a:r>
              <a:rPr lang="zh-CN" altLang="en-US"/>
              <a:t>egister</a:t>
            </a:r>
            <a:r>
              <a:rPr lang="en-US" altLang="zh-CN"/>
              <a:t>s</a:t>
            </a:r>
            <a:endParaRPr lang="en-US" altLang="zh-CN"/>
          </a:p>
          <a:p>
            <a:pPr lvl="1"/>
            <a:r>
              <a:rPr lang="zh-CN" altLang="en-US"/>
              <a:t>ReadRegister and WriteRegister</a:t>
            </a:r>
            <a:endParaRPr lang="zh-CN" altLang="en-US"/>
          </a:p>
          <a:p>
            <a:pPr lvl="1"/>
            <a:r>
              <a:rPr lang="zh-CN" altLang="en-US"/>
              <a:t>machine</a:t>
            </a:r>
            <a:r>
              <a:rPr lang="en-US" altLang="zh-CN"/>
              <a:t>-&gt;</a:t>
            </a:r>
            <a:r>
              <a:rPr lang="zh-CN" altLang="en-US"/>
              <a:t>registers</a:t>
            </a:r>
            <a:r>
              <a:rPr lang="en-US" altLang="zh-CN"/>
              <a:t>[n]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egisters</a:t>
            </a:r>
            <a:r>
              <a:rPr lang="en-US" altLang="zh-CN">
                <a:sym typeface="+mn-ea"/>
              </a:rPr>
              <a:t>--source code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0590" t="32522" r="28126" b="26710"/>
          <a:stretch>
            <a:fillRect/>
          </a:stretch>
        </p:blipFill>
        <p:spPr>
          <a:xfrm>
            <a:off x="609600" y="1678940"/>
            <a:ext cx="10969625" cy="41046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600" y="5924550"/>
            <a:ext cx="10972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158 int registers[NumTotalRegs]; 		// CPU registers, for executing user programs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hysical </a:t>
            </a:r>
            <a:r>
              <a:rPr lang="en-US" altLang="zh-CN"/>
              <a:t>Memory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899920"/>
          </a:xfrm>
        </p:spPr>
        <p:txBody>
          <a:bodyPr/>
          <a:p>
            <a:r>
              <a:rPr lang="zh-CN" altLang="en-US"/>
              <a:t>Memory is byte addressable and organized into </a:t>
            </a:r>
            <a:r>
              <a:rPr lang="en-US" altLang="zh-CN"/>
              <a:t>128-byte pages</a:t>
            </a:r>
            <a:endParaRPr lang="en-US" altLang="zh-CN"/>
          </a:p>
          <a:p>
            <a:r>
              <a:rPr lang="en-US" altLang="zh-CN"/>
              <a:t>Memory corresponding to physical address x can be accessed</a:t>
            </a:r>
            <a:endParaRPr lang="en-US" altLang="zh-CN"/>
          </a:p>
          <a:p>
            <a:pPr lvl="1"/>
            <a:r>
              <a:rPr lang="en-US" altLang="zh-CN"/>
              <a:t>machine-&gt;mainMemory[x] </a:t>
            </a:r>
            <a:endParaRPr lang="en-US" altLang="zh-CN"/>
          </a:p>
          <a:p>
            <a:r>
              <a:rPr lang="en-US" altLang="zh-CN"/>
              <a:t>Nachos MIPS machine has 31 pages of physical memory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09600" y="3729355"/>
            <a:ext cx="1097216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31 #define PageSize 		SectorSize 	// set the page size equal to </a:t>
            </a:r>
            <a:endParaRPr lang="en-US" altLang="zh-CN"/>
          </a:p>
          <a:p>
            <a:r>
              <a:rPr lang="en-US" altLang="zh-CN"/>
              <a:t>32 						// the disk sector size, for</a:t>
            </a:r>
            <a:endParaRPr lang="en-US" altLang="zh-CN"/>
          </a:p>
          <a:p>
            <a:r>
              <a:rPr lang="en-US" altLang="zh-CN"/>
              <a:t>33 						// simplicity</a:t>
            </a:r>
            <a:endParaRPr lang="en-US" altLang="zh-CN"/>
          </a:p>
          <a:p>
            <a:r>
              <a:rPr lang="en-US" altLang="zh-CN"/>
              <a:t>34</a:t>
            </a:r>
            <a:endParaRPr lang="en-US" altLang="zh-CN"/>
          </a:p>
          <a:p>
            <a:r>
              <a:rPr lang="en-US" altLang="zh-CN"/>
              <a:t>35 #define NumPhysPages 	32</a:t>
            </a:r>
            <a:endParaRPr lang="en-US" altLang="zh-CN"/>
          </a:p>
          <a:p>
            <a:r>
              <a:rPr lang="en-US" altLang="zh-CN"/>
              <a:t>36 #define MemorySize 		(NumPhysPages * PageSize)</a:t>
            </a:r>
            <a:endParaRPr lang="en-US" altLang="zh-CN"/>
          </a:p>
          <a:p>
            <a:r>
              <a:rPr lang="en-US" altLang="zh-CN"/>
              <a:t>156 char *mainMemory; 				// physical memory to store user program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irtual 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emory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2536190"/>
          </a:xfrm>
        </p:spPr>
        <p:txBody>
          <a:bodyPr>
            <a:normAutofit/>
          </a:bodyPr>
          <a:p>
            <a:r>
              <a:rPr lang="zh-CN" altLang="en-US"/>
              <a:t>Nachos supports VM</a:t>
            </a:r>
            <a:endParaRPr lang="zh-CN" altLang="en-US"/>
          </a:p>
          <a:p>
            <a:pPr lvl="1"/>
            <a:r>
              <a:rPr lang="en-US" altLang="zh-CN"/>
              <a:t>E</a:t>
            </a:r>
            <a:r>
              <a:rPr lang="zh-CN" altLang="en-US"/>
              <a:t>ither a single linear page table</a:t>
            </a:r>
            <a:endParaRPr lang="zh-CN" altLang="en-US"/>
          </a:p>
          <a:p>
            <a:pPr lvl="1"/>
            <a:r>
              <a:rPr lang="en-US" altLang="zh-CN"/>
              <a:t>Or </a:t>
            </a:r>
            <a:r>
              <a:rPr lang="zh-CN" altLang="en-US"/>
              <a:t>a software managed TLB </a:t>
            </a:r>
            <a:r>
              <a:rPr lang="en-US" altLang="zh-CN"/>
              <a:t>(</a:t>
            </a:r>
            <a:r>
              <a:rPr lang="zh-CN" altLang="en-US"/>
              <a:t>though not simultaneously</a:t>
            </a:r>
            <a:r>
              <a:rPr lang="en-US" altLang="zh-CN"/>
              <a:t>)</a:t>
            </a:r>
            <a:r>
              <a:rPr lang="zh-CN" altLang="en-US"/>
              <a:t> is controlled by initializing the tlb or pageTable variables of the machine class </a:t>
            </a:r>
            <a:endParaRPr lang="zh-CN" altLang="en-US"/>
          </a:p>
          <a:p>
            <a:r>
              <a:rPr lang="zh-CN" altLang="en-US" sz="2400">
                <a:sym typeface="+mn-ea"/>
              </a:rPr>
              <a:t>When</a:t>
            </a:r>
            <a:r>
              <a:rPr lang="zh-CN" altLang="en-US" sz="2000">
                <a:sym typeface="+mn-ea"/>
              </a:rPr>
              <a:t> </a:t>
            </a:r>
            <a:r>
              <a:rPr lang="zh-CN" altLang="en-US"/>
              <a:t>executing instructions</a:t>
            </a:r>
            <a:r>
              <a:rPr lang="en-US" altLang="zh-CN"/>
              <a:t>,</a:t>
            </a:r>
            <a:r>
              <a:rPr lang="zh-CN" altLang="en-US"/>
              <a:t> the Machine object uses whichever is de</a:t>
            </a:r>
            <a:r>
              <a:rPr lang="en-US" altLang="zh-CN"/>
              <a:t>fi</a:t>
            </a:r>
            <a:r>
              <a:rPr lang="zh-CN" altLang="en-US"/>
              <a:t>ned，after verifying that they are not both set simultaneously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9600" y="4344670"/>
            <a:ext cx="109721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37 #define TLBSize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4 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// if there is a TLB, make it small</a:t>
            </a:r>
            <a:endParaRPr lang="zh-CN" altLang="en-US"/>
          </a:p>
          <a:p>
            <a:r>
              <a:rPr lang="zh-CN" altLang="en-US">
                <a:sym typeface="+mn-ea"/>
              </a:rPr>
              <a:t>179 TranslationEntry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*tlb; 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// this pointer should be considered</a:t>
            </a:r>
            <a:endParaRPr lang="zh-CN" altLang="en-US"/>
          </a:p>
          <a:p>
            <a:r>
              <a:rPr lang="zh-CN" altLang="en-US">
                <a:sym typeface="+mn-ea"/>
              </a:rPr>
              <a:t>180 </a:t>
            </a:r>
            <a:r>
              <a:rPr lang="en-US" altLang="zh-CN">
                <a:sym typeface="+mn-ea"/>
              </a:rPr>
              <a:t>					</a:t>
            </a:r>
            <a:r>
              <a:rPr lang="zh-CN" altLang="en-US">
                <a:sym typeface="+mn-ea"/>
              </a:rPr>
              <a:t>// "read-only" to Nachos kernel code</a:t>
            </a:r>
            <a:endParaRPr lang="zh-CN" altLang="en-US"/>
          </a:p>
          <a:p>
            <a:r>
              <a:rPr lang="zh-CN" altLang="en-US">
                <a:sym typeface="+mn-ea"/>
              </a:rPr>
              <a:t>181</a:t>
            </a:r>
            <a:endParaRPr lang="zh-CN" altLang="en-US"/>
          </a:p>
          <a:p>
            <a:r>
              <a:rPr lang="zh-CN" altLang="en-US">
                <a:sym typeface="+mn-ea"/>
              </a:rPr>
              <a:t>182 TranslationEntry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*pageTable;</a:t>
            </a:r>
            <a:endParaRPr lang="zh-CN" altLang="en-US"/>
          </a:p>
          <a:p>
            <a:r>
              <a:rPr lang="zh-CN" altLang="en-US">
                <a:sym typeface="+mn-ea"/>
              </a:rPr>
              <a:t>183 unsigned int 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pageTableSize;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 smtClean="0">
                <a:solidFill>
                  <a:schemeClr val="accent5">
                    <a:lumMod val="25000"/>
                  </a:schemeClr>
                </a:solidFill>
                <a:latin typeface="MingLiU-ExtB" panose="02020500000000000000" charset="-120"/>
                <a:ea typeface="MingLiU-ExtB" panose="02020500000000000000" charset="-120"/>
                <a:sym typeface="+mn-ea"/>
              </a:rPr>
              <a:t>To Get Your Hands Dirty</a:t>
            </a:r>
            <a:endParaRPr lang="en-US" altLang="zh-CN" b="1" dirty="0" smtClean="0">
              <a:solidFill>
                <a:schemeClr val="accent5">
                  <a:lumMod val="25000"/>
                </a:schemeClr>
              </a:solidFill>
              <a:latin typeface="MingLiU-ExtB" panose="02020500000000000000" charset="-120"/>
              <a:ea typeface="MingLiU-ExtB" panose="02020500000000000000" charset="-12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4843" y="1735366"/>
            <a:ext cx="6000792" cy="258445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5400" b="1" dirty="0" smtClean="0">
                <a:solidFill>
                  <a:schemeClr val="accent5">
                    <a:lumMod val="25000"/>
                  </a:schemeClr>
                </a:solidFill>
              </a:rPr>
              <a:t>Read and analyze </a:t>
            </a:r>
            <a:endParaRPr lang="en-US" altLang="zh-CN" sz="5400" b="1" dirty="0" smtClean="0">
              <a:solidFill>
                <a:schemeClr val="accent5">
                  <a:lumMod val="25000"/>
                </a:schemeClr>
              </a:solidFill>
            </a:endParaRPr>
          </a:p>
          <a:p>
            <a:pPr algn="ctr"/>
            <a:r>
              <a:rPr lang="en-US" altLang="zh-CN" sz="5400" b="1" dirty="0" smtClean="0">
                <a:solidFill>
                  <a:schemeClr val="accent5">
                    <a:lumMod val="25000"/>
                  </a:schemeClr>
                </a:solidFill>
              </a:rPr>
              <a:t>Build</a:t>
            </a:r>
            <a:endParaRPr lang="en-US" altLang="zh-CN" sz="5400" b="1" dirty="0" smtClean="0">
              <a:solidFill>
                <a:schemeClr val="accent5">
                  <a:lumMod val="25000"/>
                </a:schemeClr>
              </a:solidFill>
            </a:endParaRPr>
          </a:p>
          <a:p>
            <a:pPr algn="ctr"/>
            <a:r>
              <a:rPr lang="en-US" altLang="zh-CN" sz="5400" b="1" dirty="0" smtClean="0">
                <a:solidFill>
                  <a:schemeClr val="accent5">
                    <a:lumMod val="25000"/>
                  </a:schemeClr>
                </a:solidFill>
              </a:rPr>
              <a:t>Observe</a:t>
            </a:r>
            <a:endParaRPr lang="en-US" altLang="zh-CN" sz="5400" b="1" dirty="0" smtClean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2625" y="4816475"/>
            <a:ext cx="109581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25000"/>
                  </a:schemeClr>
                </a:solidFill>
                <a:sym typeface="+mn-ea"/>
              </a:rPr>
              <a:t>The only way is</a:t>
            </a:r>
            <a:endParaRPr lang="en-US" altLang="zh-CN" sz="2800" dirty="0" smtClean="0">
              <a:solidFill>
                <a:schemeClr val="accent5">
                  <a:lumMod val="25000"/>
                </a:schemeClr>
              </a:solidFill>
              <a:sym typeface="+mn-ea"/>
            </a:endParaRPr>
          </a:p>
          <a:p>
            <a:r>
              <a:rPr lang="en-US" altLang="zh-CN" sz="2800" dirty="0" smtClean="0">
                <a:solidFill>
                  <a:schemeClr val="accent5">
                    <a:lumMod val="25000"/>
                  </a:schemeClr>
                </a:solidFill>
                <a:sym typeface="+mn-ea"/>
              </a:rPr>
              <a:t>	to have students read and experiment at the </a:t>
            </a:r>
            <a:r>
              <a:rPr lang="en-US" altLang="zh-CN" sz="2800" dirty="0" smtClean="0">
                <a:solidFill>
                  <a:srgbClr val="7030A0"/>
                </a:solidFill>
                <a:sym typeface="+mn-ea"/>
              </a:rPr>
              <a:t>source code level</a:t>
            </a:r>
            <a:endParaRPr lang="zh-CN" altLang="en-US" sz="280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H</a:t>
            </a:r>
            <a:r>
              <a:rPr lang="zh-CN" altLang="en-US">
                <a:sym typeface="+mn-ea"/>
              </a:rPr>
              <a:t>ow </a:t>
            </a:r>
            <a:r>
              <a:rPr lang="en-US" altLang="zh-CN">
                <a:sym typeface="+mn-ea"/>
              </a:rPr>
              <a:t>to E</a:t>
            </a:r>
            <a:r>
              <a:rPr lang="zh-CN" altLang="en-US">
                <a:sym typeface="+mn-ea"/>
              </a:rPr>
              <a:t>xecutes a </a:t>
            </a:r>
            <a:r>
              <a:rPr lang="en-US" altLang="zh-CN">
                <a:sym typeface="+mn-ea"/>
              </a:rPr>
              <a:t>U</a:t>
            </a:r>
            <a:r>
              <a:rPr lang="zh-CN" altLang="en-US">
                <a:sym typeface="+mn-ea"/>
              </a:rPr>
              <a:t>ser 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rogram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First</a:t>
            </a:r>
            <a:r>
              <a:rPr lang="en-US" altLang="zh-CN"/>
              <a:t>,</a:t>
            </a:r>
            <a:r>
              <a:rPr lang="zh-CN" altLang="en-US"/>
              <a:t> we load the program into the machine</a:t>
            </a:r>
            <a:r>
              <a:rPr lang="en-US" altLang="zh-CN"/>
              <a:t>'</a:t>
            </a:r>
            <a:r>
              <a:rPr lang="zh-CN" altLang="en-US"/>
              <a:t>s physical memory</a:t>
            </a:r>
            <a:endParaRPr lang="zh-CN" altLang="en-US"/>
          </a:p>
          <a:p>
            <a:pPr lvl="1"/>
            <a:r>
              <a:rPr lang="zh-CN" altLang="en-US"/>
              <a:t>e</a:t>
            </a:r>
            <a:r>
              <a:rPr lang="en-US" altLang="zh-CN"/>
              <a:t>.</a:t>
            </a:r>
            <a:r>
              <a:rPr lang="zh-CN" altLang="en-US"/>
              <a:t>g</a:t>
            </a:r>
            <a:r>
              <a:rPr lang="en-US" altLang="zh-CN"/>
              <a:t>,</a:t>
            </a:r>
            <a:r>
              <a:rPr lang="zh-CN" altLang="en-US"/>
              <a:t>the machine</a:t>
            </a:r>
            <a:r>
              <a:rPr lang="en-US" altLang="zh-CN"/>
              <a:t>-&gt;</a:t>
            </a:r>
            <a:r>
              <a:rPr lang="zh-CN" altLang="en-US"/>
              <a:t>mainMemory variable_x0002_ </a:t>
            </a:r>
            <a:endParaRPr lang="zh-CN" altLang="en-US"/>
          </a:p>
          <a:p>
            <a:r>
              <a:rPr lang="zh-CN" altLang="en-US" sz="2400">
                <a:sym typeface="+mn-ea"/>
              </a:rPr>
              <a:t>Next, we initialize the machine's page </a:t>
            </a:r>
            <a:r>
              <a:rPr lang="zh-CN" altLang="en-US"/>
              <a:t>tables and registers</a:t>
            </a:r>
            <a:endParaRPr lang="zh-CN" altLang="en-US"/>
          </a:p>
          <a:p>
            <a:pPr lvl="1"/>
            <a:r>
              <a:rPr lang="en-US" altLang="zh-CN" sz="2000"/>
              <a:t>Create virtual address space</a:t>
            </a:r>
            <a:endParaRPr lang="zh-CN" altLang="en-US"/>
          </a:p>
          <a:p>
            <a:r>
              <a:rPr lang="zh-CN" altLang="en-US"/>
              <a:t>Finally we invoke machine</a:t>
            </a:r>
            <a:r>
              <a:rPr lang="en-US" altLang="zh-CN"/>
              <a:t>-&gt;</a:t>
            </a:r>
            <a:r>
              <a:rPr lang="zh-CN" altLang="en-US"/>
              <a:t>Run</a:t>
            </a:r>
            <a:r>
              <a:rPr lang="en-US" altLang="zh-CN"/>
              <a:t>()</a:t>
            </a:r>
            <a:r>
              <a:rPr lang="zh-CN" altLang="en-US"/>
              <a:t> which begins the fetch</a:t>
            </a:r>
            <a:r>
              <a:rPr lang="en-US" altLang="zh-CN"/>
              <a:t>-</a:t>
            </a:r>
            <a:r>
              <a:rPr lang="zh-CN" altLang="en-US"/>
              <a:t>execute cycle for the machine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machine.h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107 class Machine {</a:t>
            </a:r>
            <a:endParaRPr lang="zh-CN" altLang="en-US"/>
          </a:p>
          <a:p>
            <a:r>
              <a:rPr lang="zh-CN" altLang="en-US"/>
              <a:t>108 public:</a:t>
            </a:r>
            <a:endParaRPr lang="zh-CN" altLang="en-US"/>
          </a:p>
          <a:p>
            <a:r>
              <a:rPr lang="zh-CN" altLang="en-US"/>
              <a:t>109 Machine(bool debug); </a:t>
            </a:r>
            <a:r>
              <a:rPr lang="en-US" altLang="zh-CN"/>
              <a:t>	</a:t>
            </a:r>
            <a:r>
              <a:rPr lang="zh-CN" altLang="en-US"/>
              <a:t>// Initialize the simulation of the hardware</a:t>
            </a:r>
            <a:endParaRPr lang="zh-CN" altLang="en-US"/>
          </a:p>
          <a:p>
            <a:r>
              <a:rPr lang="zh-CN" altLang="en-US"/>
              <a:t>110 </a:t>
            </a:r>
            <a:r>
              <a:rPr lang="en-US" altLang="zh-CN"/>
              <a:t>				</a:t>
            </a:r>
            <a:r>
              <a:rPr lang="zh-CN" altLang="en-US"/>
              <a:t>// for running user programs</a:t>
            </a:r>
            <a:endParaRPr lang="zh-CN" altLang="en-US"/>
          </a:p>
          <a:p>
            <a:r>
              <a:rPr lang="zh-CN" altLang="en-US"/>
              <a:t>111 ~Machine(); </a:t>
            </a:r>
            <a:r>
              <a:rPr lang="en-US" altLang="zh-CN"/>
              <a:t>		</a:t>
            </a:r>
            <a:r>
              <a:rPr lang="zh-CN" altLang="en-US"/>
              <a:t>// De-allocate the data structures</a:t>
            </a:r>
            <a:endParaRPr lang="zh-CN" altLang="en-US"/>
          </a:p>
          <a:p>
            <a:r>
              <a:rPr lang="zh-CN" altLang="en-US"/>
              <a:t>112</a:t>
            </a:r>
            <a:endParaRPr lang="zh-CN" altLang="en-US"/>
          </a:p>
          <a:p>
            <a:r>
              <a:rPr lang="zh-CN" altLang="en-US"/>
              <a:t>113 // Routines callable by the Nachos kernel</a:t>
            </a:r>
            <a:endParaRPr lang="zh-CN" altLang="en-US"/>
          </a:p>
          <a:p>
            <a:r>
              <a:rPr lang="zh-CN" altLang="en-US"/>
              <a:t>114 void Run(); </a:t>
            </a:r>
            <a:r>
              <a:rPr lang="en-US" altLang="zh-CN"/>
              <a:t>		</a:t>
            </a:r>
            <a:r>
              <a:rPr lang="zh-CN" altLang="en-US"/>
              <a:t>// Run a user program</a:t>
            </a:r>
            <a:endParaRPr lang="zh-CN" altLang="en-US"/>
          </a:p>
          <a:p>
            <a:r>
              <a:rPr lang="zh-CN" altLang="en-US"/>
              <a:t>115</a:t>
            </a:r>
            <a:endParaRPr lang="zh-CN" altLang="en-US"/>
          </a:p>
          <a:p>
            <a:r>
              <a:rPr lang="zh-CN" altLang="en-US"/>
              <a:t>116 int ReadRegister(int num); </a:t>
            </a:r>
            <a:r>
              <a:rPr lang="en-US" altLang="zh-CN"/>
              <a:t>	</a:t>
            </a:r>
            <a:r>
              <a:rPr lang="zh-CN" altLang="en-US"/>
              <a:t>// read the contents of a CPU register</a:t>
            </a:r>
            <a:endParaRPr lang="zh-CN" altLang="en-US"/>
          </a:p>
          <a:p>
            <a:r>
              <a:rPr lang="zh-CN" altLang="en-US"/>
              <a:t>117</a:t>
            </a:r>
            <a:endParaRPr lang="zh-CN" altLang="en-US"/>
          </a:p>
          <a:p>
            <a:r>
              <a:rPr lang="zh-CN" altLang="en-US"/>
              <a:t>118 void WriteRegister(int num, int value);</a:t>
            </a:r>
            <a:endParaRPr lang="zh-CN" altLang="en-US"/>
          </a:p>
          <a:p>
            <a:r>
              <a:rPr lang="zh-CN" altLang="en-US"/>
              <a:t>119 </a:t>
            </a:r>
            <a:r>
              <a:rPr lang="en-US" altLang="zh-CN"/>
              <a:t>				</a:t>
            </a:r>
            <a:r>
              <a:rPr lang="zh-CN" altLang="en-US"/>
              <a:t>// store a value into a CPU register</a:t>
            </a:r>
            <a:endParaRPr lang="zh-CN" altLang="en-US"/>
          </a:p>
          <a:p>
            <a:r>
              <a:rPr lang="zh-CN" altLang="en-US"/>
              <a:t>120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machine.h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121</a:t>
            </a:r>
            <a:endParaRPr lang="zh-CN" altLang="en-US"/>
          </a:p>
          <a:p>
            <a:r>
              <a:rPr lang="zh-CN" altLang="en-US"/>
              <a:t>122 // Routines internal to the machine simulation -- DO NOT call these</a:t>
            </a:r>
            <a:endParaRPr lang="zh-CN" altLang="en-US"/>
          </a:p>
          <a:p>
            <a:r>
              <a:rPr lang="zh-CN" altLang="en-US"/>
              <a:t>123</a:t>
            </a:r>
            <a:endParaRPr lang="zh-CN" altLang="en-US"/>
          </a:p>
          <a:p>
            <a:r>
              <a:rPr lang="zh-CN" altLang="en-US"/>
              <a:t>124 void OneInstruction(Instruction *instr);</a:t>
            </a:r>
            <a:endParaRPr lang="zh-CN" altLang="en-US"/>
          </a:p>
          <a:p>
            <a:r>
              <a:rPr lang="zh-CN" altLang="en-US"/>
              <a:t>125</a:t>
            </a:r>
            <a:r>
              <a:rPr lang="en-US" altLang="zh-CN"/>
              <a:t>				</a:t>
            </a:r>
            <a:r>
              <a:rPr lang="zh-CN" altLang="en-US"/>
              <a:t> // Run one instruction of a user program.</a:t>
            </a:r>
            <a:endParaRPr lang="zh-CN" altLang="en-US"/>
          </a:p>
          <a:p>
            <a:r>
              <a:rPr lang="zh-CN" altLang="en-US"/>
              <a:t>126 void DelayedLoad(int nextReg, int nextVal); </a:t>
            </a:r>
            <a:r>
              <a:rPr lang="en-US" altLang="zh-CN"/>
              <a:t>// </a:t>
            </a:r>
            <a:r>
              <a:rPr lang="zh-CN" altLang="en-US"/>
              <a:t>每执行完一条指令都做，模拟指令执行时的延迟加载</a:t>
            </a:r>
            <a:endParaRPr lang="zh-CN" altLang="en-US"/>
          </a:p>
          <a:p>
            <a:r>
              <a:rPr lang="zh-CN" altLang="en-US"/>
              <a:t>127</a:t>
            </a:r>
            <a:r>
              <a:rPr lang="en-US" altLang="zh-CN"/>
              <a:t>				</a:t>
            </a:r>
            <a:r>
              <a:rPr lang="zh-CN" altLang="en-US"/>
              <a:t> // Do a pending delayed load (modifying a reg)</a:t>
            </a:r>
            <a:endParaRPr lang="zh-CN" altLang="en-US"/>
          </a:p>
          <a:p>
            <a:r>
              <a:rPr lang="zh-CN" altLang="en-US"/>
              <a:t>128</a:t>
            </a:r>
            <a:endParaRPr lang="zh-CN" altLang="en-US"/>
          </a:p>
          <a:p>
            <a:r>
              <a:rPr lang="zh-CN" altLang="en-US"/>
              <a:t>129 bool ReadMem(int addr, int size, int* value);</a:t>
            </a:r>
            <a:endParaRPr lang="zh-CN" altLang="en-US"/>
          </a:p>
          <a:p>
            <a:r>
              <a:rPr lang="zh-CN" altLang="en-US"/>
              <a:t>130 bool WriteMem(int addr, int size, int value);</a:t>
            </a:r>
            <a:endParaRPr lang="zh-CN" altLang="en-US"/>
          </a:p>
          <a:p>
            <a:r>
              <a:rPr lang="zh-CN" altLang="en-US"/>
              <a:t>131 </a:t>
            </a:r>
            <a:r>
              <a:rPr lang="en-US" altLang="zh-CN"/>
              <a:t>				</a:t>
            </a:r>
            <a:r>
              <a:rPr lang="zh-CN" altLang="en-US"/>
              <a:t>// Read or write 1, 2, or 4 bytes of virtual</a:t>
            </a:r>
            <a:endParaRPr lang="zh-CN" altLang="en-US"/>
          </a:p>
          <a:p>
            <a:r>
              <a:rPr lang="zh-CN" altLang="en-US"/>
              <a:t>132 </a:t>
            </a:r>
            <a:r>
              <a:rPr lang="en-US" altLang="zh-CN"/>
              <a:t>				</a:t>
            </a:r>
            <a:r>
              <a:rPr lang="zh-CN" altLang="en-US"/>
              <a:t>// memory (at addr). Return FALSE if a</a:t>
            </a:r>
            <a:endParaRPr lang="zh-CN" altLang="en-US"/>
          </a:p>
          <a:p>
            <a:r>
              <a:rPr lang="zh-CN" altLang="en-US"/>
              <a:t>133 </a:t>
            </a:r>
            <a:r>
              <a:rPr lang="en-US" altLang="zh-CN"/>
              <a:t>				</a:t>
            </a:r>
            <a:r>
              <a:rPr lang="zh-CN" altLang="en-US"/>
              <a:t>// correct translation couldn’t be found.</a:t>
            </a:r>
            <a:endParaRPr lang="zh-CN" altLang="en-US"/>
          </a:p>
          <a:p>
            <a:r>
              <a:rPr lang="zh-CN" altLang="en-US"/>
              <a:t>134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machine.h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135 ExceptionType Translate(int virtAddr, int* physAddr, int size,bool writing);</a:t>
            </a:r>
            <a:endParaRPr lang="zh-CN" altLang="en-US"/>
          </a:p>
          <a:p>
            <a:r>
              <a:rPr lang="zh-CN" altLang="en-US"/>
              <a:t>136 </a:t>
            </a:r>
            <a:r>
              <a:rPr lang="en-US" altLang="zh-CN"/>
              <a:t>				</a:t>
            </a:r>
            <a:r>
              <a:rPr lang="zh-CN" altLang="en-US"/>
              <a:t>// Translate an address, and check for</a:t>
            </a:r>
            <a:endParaRPr lang="zh-CN" altLang="en-US"/>
          </a:p>
          <a:p>
            <a:r>
              <a:rPr lang="zh-CN" altLang="en-US"/>
              <a:t>137 </a:t>
            </a:r>
            <a:r>
              <a:rPr lang="en-US" altLang="zh-CN"/>
              <a:t>				</a:t>
            </a:r>
            <a:r>
              <a:rPr lang="zh-CN" altLang="en-US"/>
              <a:t>// alignment. Set the use and dirty bits in</a:t>
            </a:r>
            <a:endParaRPr lang="zh-CN" altLang="en-US"/>
          </a:p>
          <a:p>
            <a:r>
              <a:rPr lang="zh-CN" altLang="en-US"/>
              <a:t>138 </a:t>
            </a:r>
            <a:r>
              <a:rPr lang="en-US" altLang="zh-CN"/>
              <a:t>				</a:t>
            </a:r>
            <a:r>
              <a:rPr lang="zh-CN" altLang="en-US"/>
              <a:t>// the translation entry appropriately,</a:t>
            </a:r>
            <a:endParaRPr lang="zh-CN" altLang="en-US"/>
          </a:p>
          <a:p>
            <a:r>
              <a:rPr lang="zh-CN" altLang="en-US"/>
              <a:t>139 </a:t>
            </a:r>
            <a:r>
              <a:rPr lang="en-US" altLang="zh-CN"/>
              <a:t>				</a:t>
            </a:r>
            <a:r>
              <a:rPr lang="zh-CN" altLang="en-US"/>
              <a:t>// and return an exception code if the</a:t>
            </a:r>
            <a:endParaRPr lang="zh-CN" altLang="en-US"/>
          </a:p>
          <a:p>
            <a:r>
              <a:rPr lang="zh-CN" altLang="en-US"/>
              <a:t>140 </a:t>
            </a:r>
            <a:r>
              <a:rPr lang="en-US" altLang="zh-CN"/>
              <a:t>				</a:t>
            </a:r>
            <a:r>
              <a:rPr lang="zh-CN" altLang="en-US"/>
              <a:t>// translation couldn’t be completed.</a:t>
            </a:r>
            <a:endParaRPr lang="zh-CN" altLang="en-US"/>
          </a:p>
          <a:p>
            <a:r>
              <a:rPr lang="zh-CN" altLang="en-US"/>
              <a:t>141</a:t>
            </a:r>
            <a:endParaRPr lang="zh-CN" altLang="en-US"/>
          </a:p>
          <a:p>
            <a:r>
              <a:rPr lang="zh-CN" altLang="en-US"/>
              <a:t>142 void RaiseException(ExceptionType which, int badVAddr);</a:t>
            </a:r>
            <a:endParaRPr lang="zh-CN" altLang="en-US"/>
          </a:p>
          <a:p>
            <a:r>
              <a:rPr lang="zh-CN" altLang="en-US"/>
              <a:t>143 </a:t>
            </a:r>
            <a:r>
              <a:rPr lang="en-US" altLang="zh-CN"/>
              <a:t>				</a:t>
            </a:r>
            <a:r>
              <a:rPr lang="zh-CN" altLang="en-US"/>
              <a:t>// Trap to the Nachos kernel, because of a</a:t>
            </a:r>
            <a:endParaRPr lang="zh-CN" altLang="en-US"/>
          </a:p>
          <a:p>
            <a:r>
              <a:rPr lang="zh-CN" altLang="en-US"/>
              <a:t>144 </a:t>
            </a:r>
            <a:r>
              <a:rPr lang="en-US" altLang="zh-CN"/>
              <a:t>				</a:t>
            </a:r>
            <a:r>
              <a:rPr lang="zh-CN" altLang="en-US"/>
              <a:t>// system call or other exception.</a:t>
            </a:r>
            <a:endParaRPr lang="zh-CN" altLang="en-US"/>
          </a:p>
          <a:p>
            <a:r>
              <a:rPr lang="zh-CN" altLang="en-US"/>
              <a:t>145</a:t>
            </a:r>
            <a:endParaRPr lang="zh-CN" altLang="en-US"/>
          </a:p>
          <a:p>
            <a:r>
              <a:rPr lang="zh-CN" altLang="en-US"/>
              <a:t>146 void Debugger(); // invoke the user program debugger</a:t>
            </a:r>
            <a:endParaRPr lang="zh-CN" altLang="en-US"/>
          </a:p>
          <a:p>
            <a:r>
              <a:rPr lang="zh-CN" altLang="en-US"/>
              <a:t>147 void DumpState(); // print the user CPU and memory state</a:t>
            </a:r>
            <a:endParaRPr lang="zh-CN" altLang="en-US"/>
          </a:p>
          <a:p>
            <a:r>
              <a:rPr lang="zh-CN" altLang="en-US"/>
              <a:t>148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machine.h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149</a:t>
            </a:r>
            <a:endParaRPr lang="zh-CN" altLang="en-US"/>
          </a:p>
          <a:p>
            <a:r>
              <a:rPr lang="zh-CN" altLang="en-US"/>
              <a:t>150 // Data structures -- all of these are accessible to Nachos kernel code.</a:t>
            </a:r>
            <a:endParaRPr lang="zh-CN" altLang="en-US"/>
          </a:p>
          <a:p>
            <a:r>
              <a:rPr lang="zh-CN" altLang="en-US"/>
              <a:t>151 // "public" for convenience.</a:t>
            </a:r>
            <a:endParaRPr lang="zh-CN" altLang="en-US"/>
          </a:p>
          <a:p>
            <a:r>
              <a:rPr lang="zh-CN" altLang="en-US"/>
              <a:t>152 //</a:t>
            </a:r>
            <a:endParaRPr lang="zh-CN" altLang="en-US"/>
          </a:p>
          <a:p>
            <a:r>
              <a:rPr lang="zh-CN" altLang="en-US"/>
              <a:t>153 // Note that *all* communication between the user program and the kernel</a:t>
            </a:r>
            <a:endParaRPr lang="zh-CN" altLang="en-US"/>
          </a:p>
          <a:p>
            <a:r>
              <a:rPr lang="zh-CN" altLang="en-US"/>
              <a:t>154 // are in terms of these data structures.</a:t>
            </a:r>
            <a:endParaRPr lang="zh-CN" altLang="en-US"/>
          </a:p>
          <a:p>
            <a:r>
              <a:rPr lang="zh-CN" altLang="en-US"/>
              <a:t>155</a:t>
            </a:r>
            <a:endParaRPr lang="zh-CN" altLang="en-US"/>
          </a:p>
          <a:p>
            <a:r>
              <a:rPr lang="zh-CN" altLang="en-US"/>
              <a:t>156 char *mainMemory; </a:t>
            </a:r>
            <a:r>
              <a:rPr lang="en-US" altLang="zh-CN"/>
              <a:t>	</a:t>
            </a:r>
            <a:r>
              <a:rPr lang="zh-CN" altLang="en-US"/>
              <a:t>// physical memory to store user program,</a:t>
            </a:r>
            <a:endParaRPr lang="zh-CN" altLang="en-US"/>
          </a:p>
          <a:p>
            <a:r>
              <a:rPr lang="zh-CN" altLang="en-US"/>
              <a:t>157 </a:t>
            </a:r>
            <a:r>
              <a:rPr lang="en-US" altLang="zh-CN"/>
              <a:t>				</a:t>
            </a:r>
            <a:r>
              <a:rPr lang="zh-CN" altLang="en-US"/>
              <a:t>// code and data, while executing</a:t>
            </a:r>
            <a:endParaRPr lang="zh-CN" altLang="en-US"/>
          </a:p>
          <a:p>
            <a:r>
              <a:rPr lang="zh-CN" altLang="en-US"/>
              <a:t>158 int registers[NumTotalRegs]; // CPU registers, for executing user programs</a:t>
            </a:r>
            <a:endParaRPr lang="zh-CN" altLang="en-US"/>
          </a:p>
          <a:p>
            <a:r>
              <a:rPr lang="zh-CN" altLang="en-US"/>
              <a:t>159</a:t>
            </a:r>
            <a:endParaRPr lang="zh-CN" altLang="en-US"/>
          </a:p>
          <a:p>
            <a:r>
              <a:rPr lang="zh-CN" altLang="en-US"/>
              <a:t>160</a:t>
            </a:r>
            <a:endParaRPr lang="zh-CN" altLang="en-US"/>
          </a:p>
          <a:p>
            <a:r>
              <a:rPr lang="zh-CN" altLang="en-US"/>
              <a:t>161 // NOTE: the hardware translation of virtual addresses in the user program</a:t>
            </a:r>
            <a:endParaRPr lang="zh-CN" altLang="en-US"/>
          </a:p>
          <a:p>
            <a:r>
              <a:rPr lang="zh-CN" altLang="en-US"/>
              <a:t>162 // to physical addresses (relative to the beginning of "mainMemory")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machine.h (cont.)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163 // can be controlled by one of:</a:t>
            </a:r>
            <a:endParaRPr lang="zh-CN" altLang="en-US"/>
          </a:p>
          <a:p>
            <a:r>
              <a:rPr lang="zh-CN" altLang="en-US"/>
              <a:t>164 // a traditional linear page table</a:t>
            </a:r>
            <a:endParaRPr lang="zh-CN" altLang="en-US"/>
          </a:p>
          <a:p>
            <a:r>
              <a:rPr lang="zh-CN" altLang="en-US"/>
              <a:t>165 // a software-loaded translation lookaside buffer (</a:t>
            </a:r>
            <a:r>
              <a:rPr lang="en-US" altLang="zh-CN"/>
              <a:t>TLB</a:t>
            </a:r>
            <a:r>
              <a:rPr lang="zh-CN" altLang="en-US"/>
              <a:t>) -- a cache of</a:t>
            </a:r>
            <a:endParaRPr lang="zh-CN" altLang="en-US"/>
          </a:p>
          <a:p>
            <a:r>
              <a:rPr lang="zh-CN" altLang="en-US"/>
              <a:t>166 // mappings of virtual page #’s to physical page #’s</a:t>
            </a:r>
            <a:endParaRPr lang="zh-CN" altLang="en-US"/>
          </a:p>
          <a:p>
            <a:r>
              <a:rPr lang="zh-CN" altLang="en-US"/>
              <a:t>103</a:t>
            </a:r>
            <a:endParaRPr lang="zh-CN" altLang="en-US"/>
          </a:p>
          <a:p>
            <a:r>
              <a:rPr lang="zh-CN" altLang="en-US"/>
              <a:t>167 //</a:t>
            </a:r>
            <a:endParaRPr lang="zh-CN" altLang="en-US"/>
          </a:p>
          <a:p>
            <a:r>
              <a:rPr lang="zh-CN" altLang="en-US"/>
              <a:t>168 // If "tlb" is NULL, the linear page table is used</a:t>
            </a:r>
            <a:endParaRPr lang="zh-CN" altLang="en-US"/>
          </a:p>
          <a:p>
            <a:r>
              <a:rPr lang="zh-CN" altLang="en-US"/>
              <a:t>169 // If "tlb" is non-NULL, the Nachos kernel is responsible for managing</a:t>
            </a:r>
            <a:endParaRPr lang="zh-CN" altLang="en-US"/>
          </a:p>
          <a:p>
            <a:r>
              <a:rPr lang="zh-CN" altLang="en-US"/>
              <a:t>170 // the contents of the TLB. But the kernel can use any data structure</a:t>
            </a:r>
            <a:endParaRPr lang="zh-CN" altLang="en-US"/>
          </a:p>
          <a:p>
            <a:r>
              <a:rPr lang="zh-CN" altLang="en-US"/>
              <a:t>171 // it wants (eg, segmented paging) for handling TLB cache misses.</a:t>
            </a:r>
            <a:endParaRPr lang="zh-CN" altLang="en-US"/>
          </a:p>
          <a:p>
            <a:r>
              <a:rPr lang="zh-CN" altLang="en-US"/>
              <a:t>172 //</a:t>
            </a:r>
            <a:endParaRPr lang="zh-CN" altLang="en-US"/>
          </a:p>
          <a:p>
            <a:r>
              <a:rPr lang="zh-CN" altLang="en-US"/>
              <a:t>173 // For simplicity, both the page table pointer and the TLB pointer are</a:t>
            </a:r>
            <a:endParaRPr lang="zh-CN" altLang="en-US"/>
          </a:p>
          <a:p>
            <a:r>
              <a:rPr lang="zh-CN" altLang="en-US"/>
              <a:t>174 // public. However, while there can be multiple page tables (one per address</a:t>
            </a:r>
            <a:endParaRPr lang="zh-CN" altLang="en-US"/>
          </a:p>
          <a:p>
            <a:r>
              <a:rPr lang="zh-CN" altLang="en-US"/>
              <a:t>175 // space, stored in memory), there is only one TLB (implemented in hardware).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machine.h (cont.)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176 // Thus the TLB pointer should be considered as *read-only*, although</a:t>
            </a:r>
            <a:endParaRPr lang="zh-CN" altLang="en-US"/>
          </a:p>
          <a:p>
            <a:r>
              <a:rPr lang="zh-CN" altLang="en-US"/>
              <a:t>177 // the contents of the TLB are free to be modified by the kernel software.</a:t>
            </a:r>
            <a:endParaRPr lang="zh-CN" altLang="en-US"/>
          </a:p>
          <a:p>
            <a:r>
              <a:rPr lang="zh-CN" altLang="en-US"/>
              <a:t>178</a:t>
            </a:r>
            <a:endParaRPr lang="zh-CN" altLang="en-US"/>
          </a:p>
          <a:p>
            <a:r>
              <a:rPr lang="zh-CN" altLang="en-US"/>
              <a:t>179 TranslationEntry *tlb; </a:t>
            </a:r>
            <a:r>
              <a:rPr lang="en-US" altLang="zh-CN"/>
              <a:t>	</a:t>
            </a:r>
            <a:r>
              <a:rPr lang="zh-CN" altLang="en-US"/>
              <a:t>// this pointer should be considered</a:t>
            </a:r>
            <a:endParaRPr lang="zh-CN" altLang="en-US"/>
          </a:p>
          <a:p>
            <a:r>
              <a:rPr lang="zh-CN" altLang="en-US"/>
              <a:t>180</a:t>
            </a:r>
            <a:r>
              <a:rPr lang="en-US" altLang="zh-CN"/>
              <a:t>				</a:t>
            </a:r>
            <a:r>
              <a:rPr lang="zh-CN" altLang="en-US"/>
              <a:t> // "read-only" to Nachos kernel code</a:t>
            </a:r>
            <a:endParaRPr lang="zh-CN" altLang="en-US"/>
          </a:p>
          <a:p>
            <a:r>
              <a:rPr lang="zh-CN" altLang="en-US"/>
              <a:t>181</a:t>
            </a:r>
            <a:endParaRPr lang="zh-CN" altLang="en-US"/>
          </a:p>
          <a:p>
            <a:r>
              <a:rPr lang="zh-CN" altLang="en-US"/>
              <a:t>182 TranslationEntry *pageTable;</a:t>
            </a:r>
            <a:endParaRPr lang="zh-CN" altLang="en-US"/>
          </a:p>
          <a:p>
            <a:r>
              <a:rPr lang="zh-CN" altLang="en-US"/>
              <a:t>183 unsigned int pageTableSize;</a:t>
            </a:r>
            <a:endParaRPr lang="zh-CN" altLang="en-US"/>
          </a:p>
          <a:p>
            <a:r>
              <a:rPr lang="zh-CN" altLang="en-US"/>
              <a:t>184</a:t>
            </a:r>
            <a:endParaRPr lang="zh-CN" altLang="en-US"/>
          </a:p>
          <a:p>
            <a:r>
              <a:rPr lang="zh-CN" altLang="en-US"/>
              <a:t>185 private:</a:t>
            </a:r>
            <a:endParaRPr lang="zh-CN" altLang="en-US"/>
          </a:p>
          <a:p>
            <a:r>
              <a:rPr lang="zh-CN" altLang="en-US"/>
              <a:t>186 bool singleStep; </a:t>
            </a:r>
            <a:r>
              <a:rPr lang="en-US" altLang="zh-CN"/>
              <a:t>	</a:t>
            </a:r>
            <a:r>
              <a:rPr lang="zh-CN" altLang="en-US"/>
              <a:t>// drop back into the debugger after each</a:t>
            </a:r>
            <a:endParaRPr lang="zh-CN" altLang="en-US"/>
          </a:p>
          <a:p>
            <a:r>
              <a:rPr lang="zh-CN" altLang="en-US"/>
              <a:t>187 </a:t>
            </a:r>
            <a:r>
              <a:rPr lang="en-US" altLang="zh-CN"/>
              <a:t>			</a:t>
            </a:r>
            <a:r>
              <a:rPr lang="zh-CN" altLang="en-US"/>
              <a:t>// simulated instruction</a:t>
            </a:r>
            <a:endParaRPr lang="zh-CN" altLang="en-US"/>
          </a:p>
          <a:p>
            <a:r>
              <a:rPr lang="zh-CN" altLang="en-US"/>
              <a:t>188 int runUntilTime; </a:t>
            </a:r>
            <a:r>
              <a:rPr lang="en-US" altLang="zh-CN"/>
              <a:t>	</a:t>
            </a:r>
            <a:r>
              <a:rPr lang="zh-CN" altLang="en-US"/>
              <a:t>// drop back into the debugger when simulated</a:t>
            </a:r>
            <a:endParaRPr lang="zh-CN" altLang="en-US"/>
          </a:p>
          <a:p>
            <a:r>
              <a:rPr lang="zh-CN" altLang="en-US"/>
              <a:t>189 </a:t>
            </a:r>
            <a:r>
              <a:rPr lang="en-US" altLang="zh-CN"/>
              <a:t>			</a:t>
            </a:r>
            <a:r>
              <a:rPr lang="zh-CN" altLang="en-US"/>
              <a:t>// time reaches this val</a:t>
            </a:r>
            <a:r>
              <a:rPr lang="en-US" altLang="zh-CN"/>
              <a:t>ue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machine.h (cont.)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190 };</a:t>
            </a:r>
            <a:endParaRPr lang="zh-CN" altLang="en-US"/>
          </a:p>
          <a:p>
            <a:r>
              <a:rPr lang="zh-CN" altLang="en-US"/>
              <a:t>191</a:t>
            </a:r>
            <a:endParaRPr lang="zh-CN" altLang="en-US"/>
          </a:p>
          <a:p>
            <a:r>
              <a:rPr lang="zh-CN" altLang="en-US"/>
              <a:t>192 extern void ExceptionHandler(ExceptionType which);</a:t>
            </a:r>
            <a:endParaRPr lang="zh-CN" altLang="en-US"/>
          </a:p>
          <a:p>
            <a:r>
              <a:rPr lang="zh-CN" altLang="en-US"/>
              <a:t>193 // Entry point into Nachos for handling</a:t>
            </a:r>
            <a:endParaRPr lang="zh-CN" altLang="en-US"/>
          </a:p>
          <a:p>
            <a:r>
              <a:rPr lang="zh-CN" altLang="en-US"/>
              <a:t>194 // user system calls and exceptions</a:t>
            </a:r>
            <a:endParaRPr lang="zh-CN" altLang="en-US"/>
          </a:p>
          <a:p>
            <a:r>
              <a:rPr lang="zh-CN" altLang="en-US"/>
              <a:t>195 // Defined in exception.cc</a:t>
            </a:r>
            <a:endParaRPr lang="zh-CN" altLang="en-US"/>
          </a:p>
          <a:p>
            <a:r>
              <a:rPr lang="zh-CN" altLang="en-US"/>
              <a:t>196</a:t>
            </a:r>
            <a:endParaRPr lang="zh-CN" altLang="en-US"/>
          </a:p>
          <a:p>
            <a:r>
              <a:rPr lang="zh-CN" altLang="en-US"/>
              <a:t>197</a:t>
            </a:r>
            <a:endParaRPr lang="zh-CN" altLang="en-US"/>
          </a:p>
          <a:p>
            <a:r>
              <a:rPr lang="zh-CN" altLang="en-US"/>
              <a:t>198 // Routines for converting Words and Short Words to and from the</a:t>
            </a:r>
            <a:endParaRPr lang="zh-CN" altLang="en-US"/>
          </a:p>
          <a:p>
            <a:r>
              <a:rPr lang="zh-CN" altLang="en-US"/>
              <a:t>199 // simulated machine’s format of little endian. If the host machine</a:t>
            </a:r>
            <a:endParaRPr lang="zh-CN" altLang="en-US"/>
          </a:p>
          <a:p>
            <a:r>
              <a:rPr lang="zh-CN" altLang="en-US"/>
              <a:t>200 // is little endian (DEC and Intel), these end up being NOPs.</a:t>
            </a:r>
            <a:endParaRPr lang="zh-CN" altLang="en-US"/>
          </a:p>
          <a:p>
            <a:r>
              <a:rPr lang="zh-CN" altLang="en-US"/>
              <a:t>201 //</a:t>
            </a:r>
            <a:endParaRPr lang="zh-CN" altLang="en-US"/>
          </a:p>
          <a:p>
            <a:r>
              <a:rPr lang="zh-CN" altLang="en-US"/>
              <a:t>202 // What is stored in each format:</a:t>
            </a:r>
            <a:endParaRPr lang="zh-CN" altLang="en-US"/>
          </a:p>
          <a:p>
            <a:r>
              <a:rPr lang="zh-CN" altLang="en-US"/>
              <a:t>203 // host byte ordering: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machine.h (cont.)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204 // kernel data structures</a:t>
            </a:r>
            <a:endParaRPr lang="zh-CN" altLang="en-US"/>
          </a:p>
          <a:p>
            <a:r>
              <a:rPr lang="zh-CN" altLang="en-US"/>
              <a:t>205 // user registers</a:t>
            </a:r>
            <a:endParaRPr lang="zh-CN" altLang="en-US"/>
          </a:p>
          <a:p>
            <a:r>
              <a:rPr lang="zh-CN" altLang="en-US"/>
              <a:t>206 // simulated machine byte ordering:</a:t>
            </a:r>
            <a:endParaRPr lang="zh-CN" altLang="en-US"/>
          </a:p>
          <a:p>
            <a:r>
              <a:rPr lang="zh-CN" altLang="en-US"/>
              <a:t>207 // contents of main memory</a:t>
            </a:r>
            <a:endParaRPr lang="zh-CN" altLang="en-US"/>
          </a:p>
          <a:p>
            <a:r>
              <a:rPr lang="zh-CN" altLang="en-US"/>
              <a:t>208</a:t>
            </a:r>
            <a:endParaRPr lang="zh-CN" altLang="en-US"/>
          </a:p>
          <a:p>
            <a:r>
              <a:rPr lang="zh-CN" altLang="en-US"/>
              <a:t>209 unsigned int WordToHost(unsigned int word);</a:t>
            </a:r>
            <a:endParaRPr lang="zh-CN" altLang="en-US"/>
          </a:p>
          <a:p>
            <a:r>
              <a:rPr lang="zh-CN" altLang="en-US"/>
              <a:t>210 unsigned short ShortToHost(unsigned short shortword);</a:t>
            </a:r>
            <a:endParaRPr lang="zh-CN" altLang="en-US"/>
          </a:p>
          <a:p>
            <a:r>
              <a:rPr lang="zh-CN" altLang="en-US"/>
              <a:t>211 unsigned int WordToMachine(unsigned int word);</a:t>
            </a:r>
            <a:endParaRPr lang="zh-CN" altLang="en-US"/>
          </a:p>
          <a:p>
            <a:r>
              <a:rPr lang="zh-CN" altLang="en-US"/>
              <a:t>212 unsigned short ShortToMachine(unsigned short shortword);</a:t>
            </a:r>
            <a:endParaRPr lang="zh-CN" altLang="en-US"/>
          </a:p>
          <a:p>
            <a:r>
              <a:rPr lang="zh-CN" altLang="en-US"/>
              <a:t>213</a:t>
            </a:r>
            <a:endParaRPr lang="zh-CN" altLang="en-US"/>
          </a:p>
          <a:p>
            <a:r>
              <a:rPr lang="zh-CN" altLang="en-US"/>
              <a:t>214 #endif // MACHINE_H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Nachos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95425"/>
            <a:ext cx="10972800" cy="4665980"/>
          </a:xfrm>
        </p:spPr>
        <p:txBody>
          <a:bodyPr>
            <a:normAutofit lnSpcReduction="10000"/>
          </a:bodyPr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2.0 Overview</a:t>
            </a:r>
            <a:endParaRPr lang="en-US" altLang="zh-CN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2.1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Machine Components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/>
              <a:t>2.2</a:t>
            </a:r>
            <a:r>
              <a:rPr lang="en-US" altLang="zh-CN">
                <a:solidFill>
                  <a:schemeClr val="accent5">
                    <a:lumMod val="50000"/>
                  </a:schemeClr>
                </a:solidFill>
              </a:rPr>
              <a:t> Interrupt Management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2.3 Real-Time Clock Interrupts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2.4 Address Translation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2.5 Console Device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2.6 Disk Device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1. Introduction</a:t>
            </a:r>
            <a:endParaRPr lang="en-US" altLang="zh-CN"/>
          </a:p>
          <a:p>
            <a:r>
              <a:rPr lang="en-US" altLang="zh-CN"/>
              <a:t>2. Nachos Machine</a:t>
            </a:r>
            <a:endParaRPr lang="en-US" altLang="zh-CN"/>
          </a:p>
          <a:p>
            <a:r>
              <a:rPr lang="en-US" altLang="zh-CN"/>
              <a:t>3. Nachos Threads</a:t>
            </a:r>
            <a:endParaRPr lang="en-US" altLang="zh-CN"/>
          </a:p>
          <a:p>
            <a:r>
              <a:rPr lang="en-US" altLang="zh-CN"/>
              <a:t>4. User level process</a:t>
            </a:r>
            <a:endParaRPr lang="en-US" altLang="zh-CN"/>
          </a:p>
          <a:p>
            <a:r>
              <a:rPr lang="en-US" altLang="zh-CN">
                <a:sym typeface="+mn-ea"/>
              </a:rPr>
              <a:t>5 </a:t>
            </a:r>
            <a:r>
              <a:rPr lang="zh-CN" altLang="en-US">
                <a:sym typeface="+mn-ea"/>
              </a:rPr>
              <a:t>Nachos Filesystem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2.2 Interrupt Management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662805"/>
          </a:xfrm>
        </p:spPr>
        <p:txBody>
          <a:bodyPr>
            <a:normAutofit fontScale="90000"/>
          </a:bodyPr>
          <a:p>
            <a:r>
              <a:rPr lang="zh-CN" altLang="en-US"/>
              <a:t>Nachos simulates interrupts by maintaining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n event queue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 simulated clock</a:t>
            </a:r>
            <a:endParaRPr lang="zh-CN" altLang="en-US"/>
          </a:p>
          <a:p>
            <a:pPr lvl="1"/>
            <a:r>
              <a:rPr lang="zh-CN" altLang="en-US"/>
              <a:t>As the clock ticks</a:t>
            </a:r>
            <a:r>
              <a:rPr lang="en-US" altLang="zh-CN"/>
              <a:t>,</a:t>
            </a:r>
            <a:r>
              <a:rPr lang="zh-CN" altLang="en-US"/>
              <a:t> the event queue is examined to </a:t>
            </a:r>
            <a:r>
              <a:rPr lang="en-US" altLang="zh-CN"/>
              <a:t>fi</a:t>
            </a:r>
            <a:r>
              <a:rPr lang="zh-CN" altLang="en-US"/>
              <a:t>nd events </a:t>
            </a:r>
            <a:r>
              <a:rPr lang="en-US" altLang="zh-CN"/>
              <a:t>to be </a:t>
            </a:r>
            <a:r>
              <a:rPr lang="zh-CN" altLang="en-US"/>
              <a:t>scheduled</a:t>
            </a:r>
            <a:endParaRPr lang="zh-CN" altLang="en-US"/>
          </a:p>
          <a:p>
            <a:pPr lvl="1"/>
            <a:r>
              <a:rPr lang="zh-CN" altLang="en-US"/>
              <a:t>The clock is maintained entirely in software</a:t>
            </a:r>
            <a:endParaRPr lang="zh-CN" altLang="en-US"/>
          </a:p>
          <a:p>
            <a:r>
              <a:rPr lang="zh-CN" altLang="en-US"/>
              <a:t>The clock is maintained entirely in software and ticks under the following conditions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Every time i</a:t>
            </a:r>
            <a:r>
              <a:rPr lang="zh-CN" altLang="en-US">
                <a:sym typeface="+mn-ea"/>
              </a:rPr>
              <a:t>nterrupts are restored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the clock advances one tick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Whenever MIPS  simulator e</a:t>
            </a:r>
            <a:r>
              <a:rPr lang="zh-CN" altLang="en-US">
                <a:sym typeface="+mn-ea"/>
              </a:rPr>
              <a:t>xecutes one instruction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the clock advances one tick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Whenever the ready list is empty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 the clock advances however many ticks are needed to fast forward the current time to that of the next scheduled event</a:t>
            </a:r>
            <a:endParaRPr lang="zh-CN" altLang="en-US"/>
          </a:p>
          <a:p>
            <a:r>
              <a:rPr lang="zh-CN" altLang="en-US"/>
              <a:t>Whenever the clock advances</a:t>
            </a:r>
            <a:r>
              <a:rPr lang="en-US" altLang="zh-CN"/>
              <a:t>,</a:t>
            </a:r>
            <a:r>
              <a:rPr lang="zh-CN" altLang="en-US"/>
              <a:t> the event queue is examined and any pending interrupt events are serviced by invoking the </a:t>
            </a:r>
            <a:r>
              <a:rPr lang="zh-CN" altLang="en-US">
                <a:sym typeface="+mn-ea"/>
              </a:rPr>
              <a:t>associated </a:t>
            </a:r>
            <a:r>
              <a:rPr lang="zh-CN" altLang="en-US"/>
              <a:t>procedure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Warning</a:t>
            </a:r>
            <a:r>
              <a:rPr lang="en-US" altLang="zh-CN">
                <a:sym typeface="+mn-ea"/>
              </a:rPr>
              <a:t>: Deadlock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All interrupt service routines are run with interrupts disabled and the interrupt service routine may not re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enable them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I</a:t>
            </a:r>
            <a:r>
              <a:rPr lang="zh-CN" altLang="en-US"/>
              <a:t>n interrupt handler</a:t>
            </a:r>
            <a:r>
              <a:rPr lang="en-US" altLang="zh-CN"/>
              <a:t>,</a:t>
            </a:r>
            <a:r>
              <a:rPr lang="zh-CN" altLang="en-US"/>
              <a:t> may not call any routines that lead to a context switch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Doing so may lead to deadlock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This restriction is an artifact of the way interrupts are simulated under Nachos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 altLang="zh-CN"/>
              <a:t>not </a:t>
            </a:r>
            <a:r>
              <a:rPr lang="zh-CN" altLang="en-US"/>
              <a:t>on real machines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sz="2400">
                <a:sym typeface="+mn-ea"/>
              </a:rPr>
              <a:t>e.g., M</a:t>
            </a:r>
            <a:r>
              <a:rPr lang="zh-CN" altLang="en-US" sz="2400">
                <a:sym typeface="+mn-ea"/>
              </a:rPr>
              <a:t>ultiple events happen at exactly the same time</a:t>
            </a:r>
            <a:endParaRPr lang="zh-CN" altLang="en-US" sz="2400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sym typeface="+mn-ea"/>
              </a:rPr>
              <a:t>When</a:t>
            </a:r>
            <a:r>
              <a:rPr lang="zh-CN" altLang="en-US">
                <a:sym typeface="+mn-ea"/>
              </a:rPr>
              <a:t> the handler for the </a:t>
            </a:r>
            <a:r>
              <a:rPr lang="en-US" altLang="zh-CN">
                <a:sym typeface="+mn-ea"/>
              </a:rPr>
              <a:t>fi</a:t>
            </a:r>
            <a:r>
              <a:rPr lang="zh-CN" altLang="en-US">
                <a:sym typeface="+mn-ea"/>
              </a:rPr>
              <a:t>rst event invokes sleep</a:t>
            </a:r>
            <a:r>
              <a:rPr lang="en-US" altLang="zh-CN">
                <a:sym typeface="+mn-ea"/>
              </a:rPr>
              <a:t>, disenable the interrupt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>
                <a:sym typeface="+mn-ea"/>
              </a:rPr>
              <a:t>In fact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 the thread that called sleep may actually be waiting for one of the other events that is supposed to take place now</a:t>
            </a:r>
            <a:endParaRPr lang="zh-CN" altLang="en-US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sym typeface="+mn-ea"/>
              </a:rPr>
              <a:t>==&gt;deadlock</a:t>
            </a:r>
            <a:endParaRPr lang="zh-CN" altLang="en-US" sz="2400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sym typeface="+mn-ea"/>
              </a:rPr>
              <a:t>To correctly implement preemption</a:t>
            </a:r>
            <a:r>
              <a:rPr lang="en-US" altLang="zh-CN" sz="2400">
                <a:sym typeface="+mn-ea"/>
              </a:rPr>
              <a:t>, Sleep==&gt;</a:t>
            </a:r>
            <a:r>
              <a:rPr lang="zh-CN" altLang="en-US">
                <a:sym typeface="+mn-ea"/>
              </a:rPr>
              <a:t>YieldOnReturn</a:t>
            </a:r>
            <a:endParaRPr lang="zh-CN" altLang="en-US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zh-CN"/>
              <a:t>Delays the actual preemption until it is safe to do so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Interrupt Object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0560" y="1417955"/>
            <a:ext cx="10972800" cy="4945380"/>
          </a:xfrm>
        </p:spPr>
        <p:txBody>
          <a:bodyPr>
            <a:normAutofit/>
          </a:bodyPr>
          <a:p>
            <a:r>
              <a:rPr lang="zh-CN" altLang="en-US"/>
              <a:t>void Schedule</a:t>
            </a:r>
            <a:r>
              <a:rPr lang="en-US" altLang="zh-CN"/>
              <a:t>(</a:t>
            </a:r>
            <a:r>
              <a:rPr lang="zh-CN" altLang="en-US"/>
              <a:t>VoidFunctionPtr handler</a:t>
            </a:r>
            <a:r>
              <a:rPr lang="en-US" altLang="zh-CN"/>
              <a:t>,</a:t>
            </a:r>
            <a:r>
              <a:rPr lang="zh-CN" altLang="en-US"/>
              <a:t> int arg</a:t>
            </a:r>
            <a:r>
              <a:rPr lang="en-US" altLang="zh-CN"/>
              <a:t>,</a:t>
            </a:r>
            <a:r>
              <a:rPr lang="zh-CN" altLang="en-US"/>
              <a:t> int when</a:t>
            </a:r>
            <a:r>
              <a:rPr lang="en-US" altLang="zh-CN"/>
              <a:t>,</a:t>
            </a:r>
            <a:r>
              <a:rPr lang="zh-CN" altLang="en-US"/>
              <a:t> IntType type</a:t>
            </a:r>
            <a:r>
              <a:rPr lang="en-US" altLang="zh-CN"/>
              <a:t>)</a:t>
            </a:r>
            <a:endParaRPr lang="zh-CN" altLang="en-US"/>
          </a:p>
          <a:p>
            <a:pPr lvl="1"/>
            <a:r>
              <a:rPr lang="en-US" altLang="zh-CN"/>
              <a:t>S</a:t>
            </a:r>
            <a:r>
              <a:rPr lang="zh-CN" altLang="en-US"/>
              <a:t>chedules a future event to take place at time when</a:t>
            </a:r>
            <a:endParaRPr lang="zh-CN" altLang="en-US"/>
          </a:p>
          <a:p>
            <a:pPr lvl="1"/>
            <a:r>
              <a:rPr lang="zh-CN" altLang="en-US"/>
              <a:t>When it is time for the scheduled event to take place</a:t>
            </a:r>
            <a:r>
              <a:rPr lang="en-US" altLang="zh-CN"/>
              <a:t>,</a:t>
            </a:r>
            <a:r>
              <a:rPr lang="zh-CN" altLang="en-US"/>
              <a:t> Nachos calls the routine handler with the single argument arg</a:t>
            </a:r>
            <a:r>
              <a:rPr lang="en-US" altLang="zh-CN"/>
              <a:t>, </a:t>
            </a:r>
            <a:r>
              <a:rPr lang="en-US" altLang="zh-CN">
                <a:solidFill>
                  <a:schemeClr val="accent5">
                    <a:lumMod val="50000"/>
                  </a:schemeClr>
                </a:solidFill>
              </a:rPr>
              <a:t>p99</a:t>
            </a:r>
            <a:endParaRPr lang="zh-CN" altLang="en-US"/>
          </a:p>
          <a:p>
            <a:r>
              <a:rPr lang="zh-CN" altLang="en-US"/>
              <a:t>IntStatus SetLevel</a:t>
            </a:r>
            <a:r>
              <a:rPr lang="en-US" altLang="zh-CN"/>
              <a:t>(</a:t>
            </a:r>
            <a:r>
              <a:rPr lang="zh-CN" altLang="en-US"/>
              <a:t>IntStatus level</a:t>
            </a:r>
            <a:r>
              <a:rPr lang="en-US" altLang="zh-CN"/>
              <a:t>), </a:t>
            </a:r>
            <a:r>
              <a:rPr lang="en-US" altLang="zh-CN">
                <a:solidFill>
                  <a:schemeClr val="accent5">
                    <a:lumMod val="50000"/>
                  </a:schemeClr>
                </a:solidFill>
              </a:rPr>
              <a:t>p99</a:t>
            </a:r>
            <a:endParaRPr lang="zh-CN" altLang="en-US"/>
          </a:p>
          <a:p>
            <a:pPr lvl="1"/>
            <a:r>
              <a:rPr lang="zh-CN" altLang="en-US"/>
              <a:t>Change the interrupt mask to level</a:t>
            </a:r>
            <a:r>
              <a:rPr lang="en-US" altLang="zh-CN"/>
              <a:t>,</a:t>
            </a:r>
            <a:r>
              <a:rPr lang="zh-CN" altLang="en-US"/>
              <a:t> returning the previous value</a:t>
            </a:r>
            <a:endParaRPr lang="zh-CN" altLang="en-US"/>
          </a:p>
          <a:p>
            <a:pPr lvl="1"/>
            <a:r>
              <a:rPr lang="zh-CN" altLang="en-US"/>
              <a:t>This routine is used to temporarily disable and re</a:t>
            </a:r>
            <a:r>
              <a:rPr lang="en-US" altLang="zh-CN"/>
              <a:t>-</a:t>
            </a:r>
            <a:r>
              <a:rPr lang="zh-CN" altLang="en-US"/>
              <a:t>enable interrupts </a:t>
            </a:r>
            <a:r>
              <a:rPr lang="en-US" altLang="zh-CN"/>
              <a:t>f</a:t>
            </a:r>
            <a:r>
              <a:rPr lang="zh-CN" altLang="en-US"/>
              <a:t>or mutual exclusion purposes</a:t>
            </a:r>
            <a:endParaRPr lang="zh-CN" altLang="en-US"/>
          </a:p>
          <a:p>
            <a:pPr lvl="1"/>
            <a:r>
              <a:rPr lang="zh-CN" altLang="en-US"/>
              <a:t>Only two interrupt levels are supported</a:t>
            </a:r>
            <a:r>
              <a:rPr lang="en-US" altLang="zh-CN"/>
              <a:t>:</a:t>
            </a:r>
            <a:r>
              <a:rPr lang="zh-CN" altLang="en-US"/>
              <a:t> IntOn and IntO</a:t>
            </a:r>
            <a:r>
              <a:rPr lang="en-US" altLang="zh-CN"/>
              <a:t>ff</a:t>
            </a:r>
            <a:endParaRPr lang="zh-CN" altLang="en-US"/>
          </a:p>
          <a:p>
            <a:r>
              <a:rPr lang="zh-CN" altLang="en-US" sz="2400">
                <a:sym typeface="+mn-ea"/>
              </a:rPr>
              <a:t>OneTick()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/>
              <a:t>A</a:t>
            </a:r>
            <a:r>
              <a:rPr lang="zh-CN" altLang="en-US"/>
              <a:t>dvances the clock one tick and services any pending requests</a:t>
            </a:r>
            <a:endParaRPr lang="en-US" altLang="zh-CN"/>
          </a:p>
          <a:p>
            <a:pPr lvl="1"/>
            <a:r>
              <a:rPr lang="zh-CN" altLang="en-US"/>
              <a:t>It is called from machine</a:t>
            </a:r>
            <a:r>
              <a:rPr lang="en-US" altLang="zh-CN"/>
              <a:t>::</a:t>
            </a:r>
            <a:r>
              <a:rPr lang="zh-CN" altLang="en-US"/>
              <a:t>Run</a:t>
            </a:r>
            <a:r>
              <a:rPr lang="en-US" altLang="zh-CN"/>
              <a:t>()</a:t>
            </a:r>
            <a:r>
              <a:rPr lang="zh-CN" altLang="en-US"/>
              <a:t> after each user</a:t>
            </a:r>
            <a:r>
              <a:rPr lang="en-US" altLang="zh-CN"/>
              <a:t>-</a:t>
            </a:r>
            <a:r>
              <a:rPr lang="zh-CN" altLang="en-US"/>
              <a:t>evel instruction is executed as well as by SetLevel when the interrupts are restored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Interrupt Object (cont.)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01565"/>
          </a:xfrm>
        </p:spPr>
        <p:txBody>
          <a:bodyPr>
            <a:normAutofit fontScale="90000"/>
          </a:bodyPr>
          <a:p>
            <a:r>
              <a:rPr lang="zh-CN" altLang="en-US" sz="2400">
                <a:sym typeface="+mn-ea"/>
              </a:rPr>
              <a:t>bool CheckIfDue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bool advanceClock</a:t>
            </a:r>
            <a:r>
              <a:rPr lang="en-US" altLang="zh-CN" sz="2400">
                <a:sym typeface="+mn-ea"/>
              </a:rPr>
              <a:t>), </a:t>
            </a:r>
            <a:r>
              <a:rPr lang="en-US" altLang="zh-CN" sz="2400">
                <a:solidFill>
                  <a:schemeClr val="accent5">
                    <a:lumMod val="50000"/>
                  </a:schemeClr>
                </a:solidFill>
                <a:sym typeface="+mn-ea"/>
              </a:rPr>
              <a:t>p99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E</a:t>
            </a:r>
            <a:r>
              <a:rPr lang="zh-CN" altLang="en-US" sz="2400">
                <a:sym typeface="+mn-ea"/>
              </a:rPr>
              <a:t>xamines the event queue for events that need servicing now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If it </a:t>
            </a:r>
            <a:r>
              <a:rPr lang="en-US" altLang="zh-CN" sz="2400">
                <a:sym typeface="+mn-ea"/>
              </a:rPr>
              <a:t>fi</a:t>
            </a:r>
            <a:r>
              <a:rPr lang="zh-CN" altLang="en-US" sz="2400">
                <a:sym typeface="+mn-ea"/>
              </a:rPr>
              <a:t>nds any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 services them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It is invoked in </a:t>
            </a:r>
            <a:r>
              <a:rPr lang="en-US" altLang="zh-CN" sz="2160">
                <a:sym typeface="+mn-ea"/>
              </a:rPr>
              <a:t>OneTick() or Idel()</a:t>
            </a:r>
            <a:endParaRPr lang="zh-CN" altLang="en-US" sz="2160"/>
          </a:p>
          <a:p>
            <a:r>
              <a:rPr lang="zh-CN" altLang="en-US" sz="2400">
                <a:sym typeface="+mn-ea"/>
              </a:rPr>
              <a:t>Idle</a:t>
            </a:r>
            <a:r>
              <a:rPr lang="en-US" altLang="zh-CN" sz="2400">
                <a:sym typeface="+mn-ea"/>
              </a:rPr>
              <a:t>(), </a:t>
            </a:r>
            <a:r>
              <a:rPr lang="en-US" altLang="zh-CN" sz="2400">
                <a:solidFill>
                  <a:schemeClr val="accent5">
                    <a:lumMod val="50000"/>
                  </a:schemeClr>
                </a:solidFill>
                <a:sym typeface="+mn-ea"/>
              </a:rPr>
              <a:t>p98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“A</a:t>
            </a:r>
            <a:r>
              <a:rPr lang="zh-CN" altLang="en-US" sz="2400">
                <a:sym typeface="+mn-ea"/>
              </a:rPr>
              <a:t>dvances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 to the clock to the time of the next scheduled event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It is called by the scheduler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actually Sleep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 when there are no more threads on the ready list</a:t>
            </a:r>
            <a:endParaRPr lang="zh-CN" altLang="en-US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W</a:t>
            </a:r>
            <a:r>
              <a:rPr lang="zh-CN" altLang="en-US" sz="2400">
                <a:sym typeface="+mn-ea"/>
              </a:rPr>
              <a:t>e want to </a:t>
            </a:r>
            <a:r>
              <a:rPr lang="en-US" altLang="zh-CN" sz="2400">
                <a:sym typeface="+mn-ea"/>
              </a:rPr>
              <a:t>“</a:t>
            </a:r>
            <a:r>
              <a:rPr lang="zh-CN" altLang="en-US" sz="2400">
                <a:sym typeface="+mn-ea"/>
              </a:rPr>
              <a:t>fast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forward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 the time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If there are no pending interrupts, stop </a:t>
            </a:r>
            <a:r>
              <a:rPr lang="en-US" altLang="zh-CN" sz="2400">
                <a:sym typeface="+mn-ea"/>
              </a:rPr>
              <a:t>Nachos. why?</a:t>
            </a:r>
            <a:endParaRPr lang="en-US" altLang="zh-CN" sz="2400">
              <a:sym typeface="+mn-ea"/>
            </a:endParaRPr>
          </a:p>
          <a:p>
            <a:r>
              <a:rPr lang="zh-CN" altLang="en-US">
                <a:sym typeface="+mn-ea"/>
              </a:rPr>
              <a:t>void Interrupt::Halt()</a:t>
            </a:r>
            <a:r>
              <a:rPr lang="en-US" altLang="zh-CN">
                <a:sym typeface="+mn-ea"/>
              </a:rPr>
              <a:t>, </a:t>
            </a:r>
            <a:r>
              <a:rPr lang="en-US" altLang="zh-CN">
                <a:solidFill>
                  <a:schemeClr val="accent5">
                    <a:lumMod val="50000"/>
                  </a:schemeClr>
                </a:solidFill>
                <a:sym typeface="+mn-ea"/>
              </a:rPr>
              <a:t>p98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Nachos</a:t>
            </a:r>
            <a:r>
              <a:rPr lang="zh-CN" altLang="en-US" sz="2000">
                <a:sym typeface="+mn-ea"/>
              </a:rPr>
              <a:t>全部退出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Nachos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95425"/>
            <a:ext cx="10972800" cy="4665980"/>
          </a:xfrm>
        </p:spPr>
        <p:txBody>
          <a:bodyPr>
            <a:normAutofit lnSpcReduction="10000"/>
          </a:bodyPr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2.0 Overview</a:t>
            </a:r>
            <a:endParaRPr lang="en-US" altLang="zh-CN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2.1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Machine Components</a:t>
            </a:r>
            <a:endParaRPr lang="en-US" altLang="zh-CN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/>
              <a:t>2.2 Interrupt Management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2.3 Real-Time Clock Interrupts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2.4</a:t>
            </a:r>
            <a:r>
              <a:rPr lang="en-US" altLang="zh-CN">
                <a:solidFill>
                  <a:schemeClr val="tx1"/>
                </a:solidFill>
              </a:rPr>
              <a:t> Address Translation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/>
              <a:t>2.5 Console Device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2.6 Disk Device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2.3 Real-Time Clock Interrupts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664075"/>
          </a:xfrm>
        </p:spPr>
        <p:txBody>
          <a:bodyPr>
            <a:normAutofit/>
          </a:bodyPr>
          <a:p>
            <a:r>
              <a:rPr lang="zh-CN" altLang="en-US"/>
              <a:t>Nachos provides a Timer object that simulates a real time clock generating interrupts at regular intervals </a:t>
            </a:r>
            <a:endParaRPr lang="zh-CN" altLang="en-US"/>
          </a:p>
          <a:p>
            <a:r>
              <a:rPr lang="zh-CN" altLang="en-US"/>
              <a:t>Timer supports the following operations</a:t>
            </a:r>
            <a:endParaRPr lang="zh-CN" altLang="en-US"/>
          </a:p>
          <a:p>
            <a:r>
              <a:rPr lang="zh-CN" altLang="en-US"/>
              <a:t>Timer</a:t>
            </a:r>
            <a:r>
              <a:rPr lang="en-US" altLang="zh-CN"/>
              <a:t>(</a:t>
            </a:r>
            <a:r>
              <a:rPr lang="zh-CN" altLang="en-US"/>
              <a:t>Void FunctionPtr timerHandler</a:t>
            </a:r>
            <a:r>
              <a:rPr lang="en-US" altLang="zh-CN"/>
              <a:t>,</a:t>
            </a:r>
            <a:r>
              <a:rPr lang="zh-CN" altLang="en-US"/>
              <a:t> int callArg</a:t>
            </a:r>
            <a:r>
              <a:rPr lang="en-US" altLang="zh-CN"/>
              <a:t>,</a:t>
            </a:r>
            <a:r>
              <a:rPr lang="zh-CN" altLang="en-US"/>
              <a:t> bool doRandom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The Timer constructor creates a real time clock that interrupts every TimerTicks</a:t>
            </a:r>
            <a:r>
              <a:rPr lang="en-US" altLang="zh-CN">
                <a:sym typeface="+mn-ea"/>
              </a:rPr>
              <a:t>(100)</a:t>
            </a:r>
            <a:r>
              <a:rPr lang="zh-CN" altLang="en-US">
                <a:sym typeface="+mn-ea"/>
              </a:rPr>
              <a:t> time units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When the timer goes o</a:t>
            </a:r>
            <a:r>
              <a:rPr lang="en-US" altLang="zh-CN">
                <a:sym typeface="+mn-ea"/>
              </a:rPr>
              <a:t>ff,</a:t>
            </a:r>
            <a:r>
              <a:rPr lang="zh-CN" altLang="en-US">
                <a:sym typeface="+mn-ea"/>
              </a:rPr>
              <a:t> the Nachos simulator invokes procedure timerHandler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 passing it callArg as an argument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To add a bit of non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determinism to the system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 argument doRandom speci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es that the time between interrupts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The real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time clock can be used to provide preemption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Real-Time Clock Interrupts (cont.)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15036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tarting Nachos with the  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rs option creates a timer object that interrupts at random intervals and preempts the currently running thread</a:t>
            </a:r>
            <a:endParaRPr lang="zh-CN" altLang="en-US">
              <a:sym typeface="+mn-ea"/>
            </a:endParaRPr>
          </a:p>
          <a:p>
            <a:r>
              <a:rPr lang="zh-CN" altLang="en-US" sz="2400">
                <a:sym typeface="+mn-ea"/>
              </a:rPr>
              <a:t>void Timer::TimerExpired()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Routine to simulate the interrupt generated by the hardware timer device </a:t>
            </a:r>
            <a:endParaRPr lang="zh-CN" altLang="en-US" sz="2400"/>
          </a:p>
          <a:p>
            <a:pPr lvl="2"/>
            <a:r>
              <a:rPr lang="zh-CN" altLang="en-US" sz="2400">
                <a:sym typeface="+mn-ea"/>
              </a:rPr>
              <a:t>Schedule the next interrupt</a:t>
            </a:r>
            <a:endParaRPr lang="zh-CN" altLang="en-US" sz="2400"/>
          </a:p>
          <a:p>
            <a:pPr lvl="2"/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nvoke the interrupt handler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注意</a:t>
            </a:r>
            <a:r>
              <a:rPr lang="en-US" altLang="zh-CN" sz="2400">
                <a:sym typeface="+mn-ea"/>
              </a:rPr>
              <a:t>Timer interrut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Clock tick</a:t>
            </a:r>
            <a:r>
              <a:rPr lang="zh-CN" altLang="en-US" sz="2400">
                <a:sym typeface="+mn-ea"/>
              </a:rPr>
              <a:t>的区别与联系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中断源，中断机制，中断处理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0610" y="2155825"/>
            <a:ext cx="2423160" cy="230695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>
                <a:ln>
                  <a:solidFill>
                    <a:schemeClr val="accent1"/>
                  </a:solidFill>
                </a:ln>
              </a:rPr>
              <a:t>...</a:t>
            </a:r>
            <a:endParaRPr lang="en-US" altLang="zh-CN">
              <a:ln>
                <a:solidFill>
                  <a:schemeClr val="accent1"/>
                </a:solidFill>
              </a:ln>
            </a:endParaRPr>
          </a:p>
          <a:p>
            <a:r>
              <a:rPr lang="en-US" altLang="zh-CN">
                <a:ln>
                  <a:solidFill>
                    <a:schemeClr val="accent1"/>
                  </a:solidFill>
                </a:ln>
              </a:rPr>
              <a:t>IntStatus level; </a:t>
            </a:r>
            <a:endParaRPr lang="en-US" altLang="zh-CN">
              <a:ln>
                <a:solidFill>
                  <a:schemeClr val="accent1"/>
                </a:solidFill>
              </a:ln>
            </a:endParaRPr>
          </a:p>
          <a:p>
            <a:r>
              <a:rPr lang="en-US" altLang="zh-CN">
                <a:ln>
                  <a:solidFill>
                    <a:schemeClr val="accent1"/>
                  </a:solidFill>
                </a:ln>
              </a:rPr>
              <a:t>List *pending;</a:t>
            </a:r>
            <a:endParaRPr lang="en-US" altLang="zh-CN">
              <a:ln>
                <a:solidFill>
                  <a:schemeClr val="accent1"/>
                </a:solidFill>
              </a:ln>
            </a:endParaRPr>
          </a:p>
          <a:p>
            <a:r>
              <a:rPr lang="en-US" altLang="zh-CN">
                <a:ln>
                  <a:solidFill>
                    <a:schemeClr val="accent1"/>
                  </a:solidFill>
                </a:ln>
              </a:rPr>
              <a:t>......</a:t>
            </a:r>
            <a:endParaRPr lang="en-US" altLang="zh-CN">
              <a:ln>
                <a:solidFill>
                  <a:schemeClr val="accent1"/>
                </a:solidFill>
              </a:ln>
            </a:endParaRPr>
          </a:p>
          <a:p>
            <a:r>
              <a:rPr lang="en-US" altLang="zh-CN">
                <a:ln>
                  <a:solidFill>
                    <a:schemeClr val="accent1"/>
                  </a:solidFill>
                </a:ln>
              </a:rPr>
              <a:t>bool CheckIfDue(...);</a:t>
            </a:r>
            <a:endParaRPr lang="en-US" altLang="zh-CN">
              <a:ln>
                <a:solidFill>
                  <a:schemeClr val="accent1"/>
                </a:solidFill>
              </a:ln>
            </a:endParaRPr>
          </a:p>
          <a:p>
            <a:r>
              <a:rPr lang="en-US" altLang="zh-CN">
                <a:ln>
                  <a:solidFill>
                    <a:schemeClr val="accent1"/>
                  </a:solidFill>
                </a:ln>
              </a:rPr>
              <a:t>void OneTick();</a:t>
            </a:r>
            <a:endParaRPr lang="en-US" altLang="zh-CN">
              <a:ln>
                <a:solidFill>
                  <a:schemeClr val="accent1"/>
                </a:solidFill>
              </a:ln>
            </a:endParaRPr>
          </a:p>
          <a:p>
            <a:r>
              <a:rPr lang="en-US" altLang="zh-CN">
                <a:ln>
                  <a:solidFill>
                    <a:schemeClr val="accent1"/>
                  </a:solidFill>
                </a:ln>
              </a:rPr>
              <a:t>...</a:t>
            </a:r>
            <a:endParaRPr lang="en-US" altLang="zh-CN">
              <a:ln>
                <a:solidFill>
                  <a:schemeClr val="accent1"/>
                </a:solidFill>
              </a:ln>
            </a:endParaRPr>
          </a:p>
          <a:p>
            <a:endParaRPr lang="en-US" altLang="zh-CN">
              <a:ln>
                <a:solidFill>
                  <a:schemeClr val="accent1"/>
                </a:solidFill>
              </a:ln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930650" y="2912110"/>
            <a:ext cx="1333500" cy="101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285740" y="2753995"/>
            <a:ext cx="602615" cy="41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07455" y="2753995"/>
            <a:ext cx="602615" cy="41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009890" y="2753995"/>
            <a:ext cx="602615" cy="41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7052945" y="2951480"/>
            <a:ext cx="78041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rcRect l="28795" t="26459" r="48548" b="33839"/>
          <a:stretch>
            <a:fillRect/>
          </a:stretch>
        </p:blipFill>
        <p:spPr>
          <a:xfrm>
            <a:off x="5017770" y="4324350"/>
            <a:ext cx="1138555" cy="112268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5888355" y="2961640"/>
            <a:ext cx="423545" cy="50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5541010" y="3228340"/>
            <a:ext cx="10160" cy="102743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柱形 14"/>
          <p:cNvSpPr/>
          <p:nvPr/>
        </p:nvSpPr>
        <p:spPr>
          <a:xfrm>
            <a:off x="7576185" y="4413885"/>
            <a:ext cx="1007745" cy="840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8075295" y="3296920"/>
            <a:ext cx="10160" cy="102743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612505" y="2385695"/>
            <a:ext cx="3463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the list of interrupts scheduled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450975" y="1691005"/>
            <a:ext cx="1998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class of Interrupt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Nachos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95425"/>
            <a:ext cx="10972800" cy="4665980"/>
          </a:xfrm>
        </p:spPr>
        <p:txBody>
          <a:bodyPr>
            <a:normAutofit lnSpcReduction="10000"/>
          </a:bodyPr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2.0 Overview</a:t>
            </a:r>
            <a:endParaRPr lang="en-US" altLang="zh-CN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2.1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Machine Components</a:t>
            </a:r>
            <a:endParaRPr lang="en-US" altLang="zh-CN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/>
              <a:t>2.2 Interrupt Management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</a:rPr>
              <a:t>2.3 Real-Time Clock Interrupts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2.4 Address Translation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/>
              <a:t>2.5 Console Device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2.6 Disk Device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2.4 Address Translation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Nachos supports two types of VM architectures</a:t>
            </a:r>
            <a:endParaRPr lang="zh-CN" altLang="en-US"/>
          </a:p>
          <a:p>
            <a:pPr lvl="1"/>
            <a:r>
              <a:rPr lang="zh-CN" altLang="en-US"/>
              <a:t>linear page tables</a:t>
            </a:r>
            <a:endParaRPr lang="zh-CN" altLang="en-US"/>
          </a:p>
          <a:p>
            <a:pPr lvl="1"/>
            <a:r>
              <a:rPr lang="zh-CN" altLang="en-US"/>
              <a:t>or a software managed TLB</a:t>
            </a:r>
            <a:endParaRPr lang="zh-CN" altLang="en-US"/>
          </a:p>
          <a:p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hysical address</a:t>
            </a:r>
            <a:endParaRPr lang="zh-CN" altLang="en-US"/>
          </a:p>
          <a:p>
            <a:pPr lvl="1"/>
            <a:r>
              <a:rPr lang="zh-CN" altLang="en-US"/>
              <a:t>the MMU splits a virtual address into page number and page o</a:t>
            </a:r>
            <a:r>
              <a:rPr lang="en-US" altLang="zh-CN"/>
              <a:t>ff</a:t>
            </a:r>
            <a:r>
              <a:rPr lang="zh-CN" altLang="en-US"/>
              <a:t>set</a:t>
            </a:r>
            <a:endParaRPr lang="zh-CN" altLang="en-US"/>
          </a:p>
          <a:p>
            <a:pPr lvl="1"/>
            <a:r>
              <a:rPr lang="zh-CN" altLang="en-US"/>
              <a:t>The page number is used to index into an array of page table entries</a:t>
            </a:r>
            <a:endParaRPr lang="zh-CN" altLang="en-US"/>
          </a:p>
          <a:p>
            <a:pPr lvl="1"/>
            <a:r>
              <a:rPr lang="zh-CN" altLang="en-US"/>
              <a:t>The actual physical address is the concatenation of the page frame numberthe page o</a:t>
            </a:r>
            <a:r>
              <a:rPr lang="en-US" altLang="zh-CN"/>
              <a:t>ff</a:t>
            </a:r>
            <a:r>
              <a:rPr lang="zh-CN" altLang="en-US"/>
              <a:t>set</a:t>
            </a:r>
            <a:endParaRPr lang="zh-CN" altLang="en-US"/>
          </a:p>
          <a:p>
            <a:r>
              <a:rPr lang="en-US" altLang="zh-CN"/>
              <a:t>E</a:t>
            </a:r>
            <a:r>
              <a:rPr lang="zh-CN" altLang="en-US"/>
              <a:t>ach user process will have its own private page table</a:t>
            </a:r>
            <a:endParaRPr lang="zh-CN" altLang="en-US"/>
          </a:p>
          <a:p>
            <a:pPr lvl="1"/>
            <a:r>
              <a:rPr lang="en-US"/>
              <a:t>A</a:t>
            </a:r>
            <a:r>
              <a:rPr lang="zh-CN" altLang="en-US"/>
              <a:t> process switch requires updating the pageTable variable</a:t>
            </a:r>
            <a:r>
              <a:rPr lang="en-US" altLang="zh-CN"/>
              <a:t>(pointing the page table)</a:t>
            </a:r>
            <a:endParaRPr lang="zh-CN" altLang="en-US"/>
          </a:p>
          <a:p>
            <a:pPr lvl="1"/>
            <a:r>
              <a:rPr lang="zh-CN" altLang="en-US"/>
              <a:t>In a real machine pageTable would correspond to a special register that would be saved and restored as part of the SWITCH operation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1. Introduction to Nachos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eaLnBrk="1" hangingPunct="1"/>
            <a:r>
              <a:rPr lang="zh-CN" altLang="en-US">
                <a:sym typeface="+mn-ea"/>
              </a:rPr>
              <a:t>Nachos is a </a:t>
            </a:r>
            <a:r>
              <a:rPr lang="zh-CN" altLang="en-US" b="1">
                <a:sym typeface="+mn-ea"/>
              </a:rPr>
              <a:t>working </a:t>
            </a:r>
            <a:r>
              <a:rPr lang="zh-CN" altLang="en-US">
                <a:sym typeface="+mn-ea"/>
              </a:rPr>
              <a:t>operating system for teaching operating systems </a:t>
            </a:r>
            <a:endParaRPr lang="zh-CN" altLang="en-US"/>
          </a:p>
          <a:p>
            <a:pPr eaLnBrk="1" hangingPunct="1"/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bout 9,500 lines of C++ code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Written by Prof. Tom Anderson from the University of California at Berkeley 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It has been used by many universities in the world for teaching operating systems</a:t>
            </a:r>
            <a:endParaRPr lang="zh-CN" altLang="en-US">
              <a:sym typeface="+mn-ea"/>
            </a:endParaRPr>
          </a:p>
          <a:p>
            <a:pPr eaLnBrk="1" hangingPunct="1"/>
            <a:r>
              <a:rPr lang="en-US" dirty="0" smtClean="0">
                <a:sym typeface="+mn-ea"/>
              </a:rPr>
              <a:t>The only difference between Nachos and a ``real'' operating system is that Nachos runs as a single Unix process, whereas real operating systems run on bare machines</a:t>
            </a:r>
            <a:endParaRPr lang="en-US" dirty="0" smtClean="0">
              <a:sym typeface="+mn-ea"/>
            </a:endParaRPr>
          </a:p>
          <a:p>
            <a:pPr eaLnBrk="1" hangingPunct="1"/>
            <a:r>
              <a:rPr lang="en-US" dirty="0" smtClean="0">
                <a:sym typeface="+mn-ea"/>
              </a:rPr>
              <a:t>Nachos Source Code</a:t>
            </a:r>
            <a:endParaRPr lang="en-US" altLang="zh-CN" dirty="0"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latin typeface="Baskerville Old Face" panose="02020602080505020303" pitchFamily="18" charset="0"/>
                <a:ea typeface="宋体" panose="02010600030101010101" pitchFamily="2" charset="-122"/>
                <a:sym typeface="+mn-ea"/>
              </a:rPr>
              <a:t>http://www.cs.washington.edu/homes/tom/nachos/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Page 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able </a:t>
            </a:r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ntries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/>
              <a:t>P</a:t>
            </a:r>
            <a:r>
              <a:rPr lang="zh-CN" altLang="en-US"/>
              <a:t>age frame number</a:t>
            </a:r>
            <a:endParaRPr lang="zh-CN" altLang="en-US"/>
          </a:p>
          <a:p>
            <a:pPr lvl="1"/>
            <a:r>
              <a:rPr lang="zh-CN" altLang="en-US"/>
              <a:t>For the corresponding virtual page</a:t>
            </a:r>
            <a:endParaRPr lang="zh-CN" altLang="en-US"/>
          </a:p>
          <a:p>
            <a:r>
              <a:rPr lang="en-US" altLang="zh-CN"/>
              <a:t>Valid fl</a:t>
            </a:r>
            <a:r>
              <a:rPr lang="zh-CN" altLang="en-US"/>
              <a:t>ag indicating whether the entry is curre</a:t>
            </a:r>
            <a:r>
              <a:rPr lang="zh-CN" altLang="en-US" sz="2400"/>
              <a:t>ntly valid</a:t>
            </a:r>
            <a:endParaRPr lang="zh-CN" altLang="en-US" sz="2400"/>
          </a:p>
          <a:p>
            <a:pPr lvl="1"/>
            <a:r>
              <a:rPr lang="zh-CN" altLang="en-US" sz="2000"/>
              <a:t>S</a:t>
            </a:r>
            <a:r>
              <a:rPr lang="zh-CN" altLang="en-US" sz="2000">
                <a:sym typeface="+mn-ea"/>
              </a:rPr>
              <a:t>et by OS, inspected by hardware</a:t>
            </a:r>
            <a:endParaRPr lang="zh-CN" altLang="en-US" sz="1500">
              <a:sym typeface="+mn-ea"/>
            </a:endParaRPr>
          </a:p>
          <a:p>
            <a:r>
              <a:rPr lang="en-US" altLang="zh-CN" sz="2400">
                <a:sym typeface="+mn-ea"/>
              </a:rPr>
              <a:t>Write-Protection flag indicating whether the page may be written</a:t>
            </a:r>
            <a:endParaRPr lang="en-US" altLang="zh-CN" sz="2400">
              <a:sym typeface="+mn-ea"/>
            </a:endParaRPr>
          </a:p>
          <a:p>
            <a:pPr lvl="1" algn="l"/>
            <a:r>
              <a:rPr lang="zh-CN" altLang="en-US" sz="2000">
                <a:sym typeface="+mn-ea"/>
              </a:rPr>
              <a:t>set by OS, inspected by hardware</a:t>
            </a:r>
            <a:endParaRPr lang="zh-CN" altLang="en-US" sz="2000">
              <a:sym typeface="+mn-ea"/>
            </a:endParaRPr>
          </a:p>
          <a:p>
            <a:r>
              <a:rPr lang="en-US" altLang="zh-CN"/>
              <a:t>A bit indicating whether the page has been referenced</a:t>
            </a:r>
            <a:endParaRPr lang="en-US" altLang="zh-CN"/>
          </a:p>
          <a:p>
            <a:pPr lvl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set by the hardware, inspected and cleared by OS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 dirty bit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set by hardwareinspected and cleared by OS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/>
              <a:t>The Nachos machine has NumPhysPages of physical memory</a:t>
            </a:r>
            <a:endParaRPr lang="zh-CN" altLang="en-US"/>
          </a:p>
          <a:p>
            <a:pPr lvl="1"/>
            <a:r>
              <a:rPr lang="en-US"/>
              <a:t>P</a:t>
            </a:r>
            <a:r>
              <a:rPr lang="zh-CN" altLang="en-US"/>
              <a:t>age </a:t>
            </a:r>
            <a:r>
              <a:rPr lang="en-US" altLang="zh-CN"/>
              <a:t>0</a:t>
            </a:r>
            <a:r>
              <a:rPr lang="zh-CN" altLang="en-US"/>
              <a:t> starts at machine</a:t>
            </a:r>
            <a:r>
              <a:rPr lang="en-US" altLang="zh-CN"/>
              <a:t>-&gt;</a:t>
            </a:r>
            <a:r>
              <a:rPr lang="zh-CN" altLang="en-US"/>
              <a:t>mainMemory</a:t>
            </a:r>
            <a:endParaRPr lang="zh-CN" altLang="en-US"/>
          </a:p>
          <a:p>
            <a:pPr lvl="1"/>
            <a:r>
              <a:rPr lang="en-US"/>
              <a:t>P</a:t>
            </a:r>
            <a:r>
              <a:rPr lang="zh-CN" altLang="en-US"/>
              <a:t>age N starts at mainMemory</a:t>
            </a:r>
            <a:r>
              <a:rPr lang="en-US" altLang="zh-CN"/>
              <a:t>+</a:t>
            </a:r>
            <a:r>
              <a:rPr lang="zh-CN" altLang="en-US"/>
              <a:t>N</a:t>
            </a:r>
            <a:r>
              <a:rPr lang="en-US" altLang="zh-CN"/>
              <a:t>xPageSize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Nachos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95425"/>
            <a:ext cx="10972800" cy="4665980"/>
          </a:xfrm>
        </p:spPr>
        <p:txBody>
          <a:bodyPr>
            <a:normAutofit lnSpcReduction="10000"/>
          </a:bodyPr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2.0 Overview</a:t>
            </a:r>
            <a:endParaRPr lang="en-US" altLang="zh-CN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2.1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Machine Components</a:t>
            </a:r>
            <a:endParaRPr lang="en-US" altLang="zh-CN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/>
              <a:t>2.2 Interrupt Management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</a:rPr>
              <a:t>2.3 Real-Time Clock Interrupts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2.4</a:t>
            </a:r>
            <a:r>
              <a:rPr lang="en-US" altLang="zh-CN">
                <a:solidFill>
                  <a:schemeClr val="tx1"/>
                </a:solidFill>
              </a:rPr>
              <a:t> Address Translation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2.5 Console Device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2.6 Disk Device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2.5 Console Device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1148695" cy="4614545"/>
          </a:xfrm>
        </p:spPr>
        <p:txBody>
          <a:bodyPr>
            <a:normAutofit fontScale="80000"/>
          </a:bodyPr>
          <a:p>
            <a:r>
              <a:rPr lang="zh-CN" altLang="en-US"/>
              <a:t>Nachos devices are accessed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hrough low</a:t>
            </a:r>
            <a:r>
              <a:rPr lang="en-US" altLang="zh-CN"/>
              <a:t>-</a:t>
            </a:r>
            <a:r>
              <a:rPr lang="zh-CN" altLang="en-US"/>
              <a:t>level primitives that simply initiate an I</a:t>
            </a:r>
            <a:r>
              <a:rPr lang="en-US" altLang="zh-CN"/>
              <a:t>/</a:t>
            </a:r>
            <a:r>
              <a:rPr lang="zh-CN" altLang="en-US"/>
              <a:t>O operation</a:t>
            </a:r>
            <a:endParaRPr lang="zh-CN" altLang="en-US"/>
          </a:p>
          <a:p>
            <a:pPr lvl="1"/>
            <a:r>
              <a:rPr lang="zh-CN" altLang="en-US"/>
              <a:t>The operation itself is performed later</a:t>
            </a:r>
            <a:endParaRPr lang="zh-CN" altLang="en-US"/>
          </a:p>
          <a:p>
            <a:pPr lvl="1"/>
            <a:r>
              <a:rPr lang="en-US" altLang="zh-CN"/>
              <a:t>W</a:t>
            </a:r>
            <a:r>
              <a:rPr lang="zh-CN" altLang="en-US"/>
              <a:t>ith an operation complete interrupt notifying Nachos</a:t>
            </a:r>
            <a:endParaRPr lang="zh-CN" altLang="en-US"/>
          </a:p>
          <a:p>
            <a:r>
              <a:rPr lang="zh-CN" altLang="en-US"/>
              <a:t>The Console class simulates CRT device</a:t>
            </a:r>
            <a:endParaRPr lang="zh-CN" altLang="en-US"/>
          </a:p>
          <a:p>
            <a:pPr lvl="1"/>
            <a:r>
              <a:rPr lang="zh-CN" altLang="en-US"/>
              <a:t>Data can be written to </a:t>
            </a:r>
            <a:r>
              <a:rPr lang="en-US" altLang="zh-CN"/>
              <a:t>CRT</a:t>
            </a:r>
            <a:r>
              <a:rPr lang="zh-CN" altLang="en-US"/>
              <a:t> one character at a time through the PutChar</a:t>
            </a:r>
            <a:r>
              <a:rPr lang="en-US" altLang="zh-CN"/>
              <a:t>()</a:t>
            </a:r>
            <a:endParaRPr lang="en-US" altLang="zh-CN"/>
          </a:p>
          <a:p>
            <a:pPr lvl="1"/>
            <a:r>
              <a:rPr lang="en-US" altLang="zh-CN"/>
              <a:t>When </a:t>
            </a:r>
            <a:r>
              <a:rPr lang="zh-CN" altLang="en-US"/>
              <a:t>a character has successfully been transmitted</a:t>
            </a:r>
            <a:r>
              <a:rPr lang="en-US" altLang="zh-CN"/>
              <a:t>,</a:t>
            </a:r>
            <a:r>
              <a:rPr lang="zh-CN" altLang="en-US"/>
              <a:t> a interrupt takes place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user</a:t>
            </a:r>
            <a:r>
              <a:rPr lang="en-US" altLang="zh-CN"/>
              <a:t>-</a:t>
            </a:r>
            <a:r>
              <a:rPr lang="zh-CN" altLang="en-US"/>
              <a:t>supplied handler is invoked</a:t>
            </a:r>
            <a:endParaRPr lang="zh-CN" altLang="en-US"/>
          </a:p>
          <a:p>
            <a:pPr lvl="2"/>
            <a:r>
              <a:rPr lang="zh-CN" altLang="en-US"/>
              <a:t>The interrupt handler presumably checks if more characters are waiting to be output</a:t>
            </a:r>
            <a:r>
              <a:rPr lang="en-US" altLang="zh-CN"/>
              <a:t>,</a:t>
            </a:r>
            <a:r>
              <a:rPr lang="zh-CN" altLang="en-US"/>
              <a:t>invoking PutChar again if appropriate</a:t>
            </a:r>
            <a:endParaRPr lang="zh-CN" altLang="en-US"/>
          </a:p>
          <a:p>
            <a:r>
              <a:rPr lang="zh-CN" altLang="en-US">
                <a:sym typeface="+mn-ea"/>
              </a:rPr>
              <a:t>The Console class simulates </a:t>
            </a:r>
            <a:r>
              <a:rPr lang="en-US" altLang="zh-CN">
                <a:sym typeface="+mn-ea"/>
              </a:rPr>
              <a:t>Keyboard</a:t>
            </a:r>
            <a:r>
              <a:rPr lang="zh-CN" altLang="en-US">
                <a:sym typeface="+mn-ea"/>
              </a:rPr>
              <a:t> device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</a:t>
            </a:r>
            <a:r>
              <a:rPr lang="zh-CN" altLang="en-US"/>
              <a:t>nput characters arrive one at a time</a:t>
            </a:r>
            <a:endParaRPr lang="zh-CN" altLang="en-US"/>
          </a:p>
          <a:p>
            <a:pPr lvl="1"/>
            <a:r>
              <a:rPr lang="zh-CN" altLang="en-US"/>
              <a:t>When a new character arrives the console device generates an interrupt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service routine is invoked to retrieve the character from the device and place it into a bu</a:t>
            </a:r>
            <a:r>
              <a:rPr lang="en-US" altLang="zh-CN"/>
              <a:t>ff</a:t>
            </a:r>
            <a:r>
              <a:rPr lang="zh-CN" altLang="en-US"/>
              <a:t>er</a:t>
            </a:r>
            <a:endParaRPr lang="zh-CN" altLang="en-US"/>
          </a:p>
          <a:p>
            <a:pPr lvl="1"/>
            <a:r>
              <a:rPr lang="en-US" altLang="zh-CN"/>
              <a:t>F</a:t>
            </a:r>
            <a:r>
              <a:rPr lang="zh-CN" altLang="en-US"/>
              <a:t>rom </a:t>
            </a:r>
            <a:r>
              <a:rPr lang="en-US" altLang="zh-CN"/>
              <a:t>the buffer,</a:t>
            </a:r>
            <a:r>
              <a:rPr lang="zh-CN" altLang="en-US"/>
              <a:t> GetChar</a:t>
            </a:r>
            <a:r>
              <a:rPr lang="en-US" altLang="zh-CN"/>
              <a:t>()</a:t>
            </a:r>
            <a:r>
              <a:rPr lang="zh-CN" altLang="en-US"/>
              <a:t> can retrieve it later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Console </a:t>
            </a:r>
            <a:r>
              <a:rPr lang="en-US" altLang="zh-CN"/>
              <a:t>O</a:t>
            </a:r>
            <a:r>
              <a:rPr lang="zh-CN" altLang="en-US"/>
              <a:t>bject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Console</a:t>
            </a:r>
            <a:r>
              <a:rPr lang="en-US" altLang="zh-CN"/>
              <a:t>(</a:t>
            </a:r>
            <a:r>
              <a:rPr lang="zh-CN" altLang="en-US"/>
              <a:t>char</a:t>
            </a:r>
            <a:r>
              <a:rPr lang="en-US" altLang="zh-CN"/>
              <a:t> </a:t>
            </a:r>
            <a:r>
              <a:rPr lang="zh-CN" altLang="en-US"/>
              <a:t>readFile</a:t>
            </a:r>
            <a:r>
              <a:rPr lang="en-US" altLang="zh-CN"/>
              <a:t>,</a:t>
            </a:r>
            <a:r>
              <a:rPr lang="zh-CN" altLang="en-US"/>
              <a:t> char writeFile</a:t>
            </a:r>
            <a:r>
              <a:rPr lang="en-US" altLang="zh-CN"/>
              <a:t>,</a:t>
            </a:r>
            <a:r>
              <a:rPr lang="zh-CN" altLang="en-US"/>
              <a:t> VoidFunctionPtr readAvail</a:t>
            </a:r>
            <a:r>
              <a:rPr lang="en-US" altLang="zh-CN"/>
              <a:t>,</a:t>
            </a:r>
            <a:r>
              <a:rPr lang="zh-CN" altLang="en-US"/>
              <a:t> VoidFunctionPtr writeDone, int callArg)</a:t>
            </a:r>
            <a:endParaRPr lang="zh-CN" altLang="en-US"/>
          </a:p>
          <a:p>
            <a:r>
              <a:rPr lang="zh-CN" altLang="en-US"/>
              <a:t>void PutChar</a:t>
            </a:r>
            <a:r>
              <a:rPr lang="en-US" altLang="zh-CN"/>
              <a:t>(</a:t>
            </a:r>
            <a:r>
              <a:rPr lang="zh-CN" altLang="en-US"/>
              <a:t>char ch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char GetChar()</a:t>
            </a:r>
            <a:endParaRPr lang="en-US" altLang="zh-CN"/>
          </a:p>
          <a:p>
            <a:r>
              <a:rPr lang="en-US" altLang="zh-CN"/>
              <a:t>void CheckCharAvail()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Console Input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When a console device is created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appropriate Unix </a:t>
            </a:r>
            <a:r>
              <a:rPr lang="en-US" altLang="zh-CN"/>
              <a:t>fi</a:t>
            </a:r>
            <a:r>
              <a:rPr lang="zh-CN" altLang="en-US"/>
              <a:t>les</a:t>
            </a:r>
            <a:r>
              <a:rPr lang="en-US" altLang="zh-CN"/>
              <a:t>(</a:t>
            </a:r>
            <a:r>
              <a:rPr lang="zh-CN" altLang="en-US"/>
              <a:t>or stdin</a:t>
            </a:r>
            <a:r>
              <a:rPr lang="en-US" altLang="zh-CN"/>
              <a:t>, </a:t>
            </a:r>
            <a:r>
              <a:rPr lang="zh-CN" altLang="en-US"/>
              <a:t>stdout</a:t>
            </a:r>
            <a:r>
              <a:rPr lang="en-US" altLang="zh-CN"/>
              <a:t>)</a:t>
            </a:r>
            <a:r>
              <a:rPr lang="zh-CN" altLang="en-US"/>
              <a:t> are opened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 timer event is scheduled to take place </a:t>
            </a:r>
            <a:r>
              <a:rPr lang="en-US" altLang="zh-CN"/>
              <a:t>100</a:t>
            </a:r>
            <a:r>
              <a:rPr lang="zh-CN" altLang="en-US"/>
              <a:t> time units in the future</a:t>
            </a:r>
            <a:endParaRPr lang="zh-CN" altLang="en-US"/>
          </a:p>
          <a:p>
            <a:r>
              <a:rPr lang="zh-CN" altLang="en-US"/>
              <a:t>When the timer expires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routine CheckCharAvail is invoked to see if any data is present</a:t>
            </a:r>
            <a:endParaRPr lang="zh-CN" altLang="en-US"/>
          </a:p>
          <a:p>
            <a:pPr lvl="1"/>
            <a:r>
              <a:rPr lang="zh-CN" altLang="en-US"/>
              <a:t>If so</a:t>
            </a:r>
            <a:r>
              <a:rPr lang="en-US" altLang="zh-CN"/>
              <a:t>,</a:t>
            </a:r>
            <a:r>
              <a:rPr lang="zh-CN" altLang="en-US"/>
              <a:t> CheckCharAvail reads that character and invokes readAvail</a:t>
            </a:r>
            <a:endParaRPr lang="zh-CN" altLang="en-US"/>
          </a:p>
          <a:p>
            <a:pPr lvl="1"/>
            <a:r>
              <a:rPr lang="zh-CN" altLang="en-US"/>
              <a:t>It then schedules a new timer event </a:t>
            </a:r>
            <a:r>
              <a:rPr lang="en-US" altLang="zh-CN"/>
              <a:t>100</a:t>
            </a:r>
            <a:r>
              <a:rPr lang="zh-CN" altLang="en-US"/>
              <a:t> time units </a:t>
            </a:r>
            <a:r>
              <a:rPr lang="en-US" altLang="zh-CN"/>
              <a:t>later</a:t>
            </a:r>
            <a:endParaRPr lang="en-US" altLang="zh-CN"/>
          </a:p>
          <a:p>
            <a:pPr lvl="1"/>
            <a:r>
              <a:rPr lang="zh-CN" altLang="en-US"/>
              <a:t>Thus CheckCharAvail simply polls every </a:t>
            </a:r>
            <a:r>
              <a:rPr lang="en-US" altLang="zh-CN"/>
              <a:t>100 </a:t>
            </a:r>
            <a:r>
              <a:rPr lang="zh-CN" altLang="en-US"/>
              <a:t>clock ticks for new data，calling the interrupt service routine whenever data is present for processing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Console Output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Device output is initiated by calling PutChar </a:t>
            </a:r>
            <a:r>
              <a:rPr lang="en-US" altLang="zh-CN"/>
              <a:t>G</a:t>
            </a:r>
            <a:r>
              <a:rPr lang="zh-CN" altLang="en-US"/>
              <a:t>iving it </a:t>
            </a:r>
            <a:r>
              <a:rPr lang="en-US" altLang="zh-CN"/>
              <a:t>one </a:t>
            </a:r>
            <a:r>
              <a:rPr lang="zh-CN" altLang="en-US"/>
              <a:t>character to output</a:t>
            </a:r>
            <a:endParaRPr lang="zh-CN" altLang="en-US"/>
          </a:p>
          <a:p>
            <a:r>
              <a:rPr lang="zh-CN" altLang="en-US"/>
              <a:t>Once character output has been initiated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device is made busy until the output complete</a:t>
            </a:r>
            <a:endParaRPr lang="zh-CN" altLang="en-US"/>
          </a:p>
          <a:p>
            <a:pPr lvl="1"/>
            <a:r>
              <a:rPr lang="en-US" altLang="zh-CN"/>
              <a:t>I</a:t>
            </a:r>
            <a:r>
              <a:rPr lang="zh-CN" altLang="en-US"/>
              <a:t>nterrupt takes place</a:t>
            </a:r>
            <a:endParaRPr lang="zh-CN" altLang="en-US"/>
          </a:p>
          <a:p>
            <a:r>
              <a:rPr lang="zh-CN" altLang="en-US" sz="2400">
                <a:sym typeface="+mn-ea"/>
              </a:rPr>
              <a:t>PutChar simply outputs the one character</a:t>
            </a:r>
            <a:endParaRPr lang="zh-CN" altLang="en-US" sz="20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ets an internal </a:t>
            </a:r>
            <a:r>
              <a:rPr lang="en-US" altLang="zh-CN">
                <a:sym typeface="+mn-ea"/>
              </a:rPr>
              <a:t>fl</a:t>
            </a:r>
            <a:r>
              <a:rPr lang="zh-CN" altLang="en-US">
                <a:sym typeface="+mn-ea"/>
              </a:rPr>
              <a:t>ag to indicate that the device is busy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nd then schedules a timer interrupt to take place </a:t>
            </a:r>
            <a:r>
              <a:rPr lang="en-US" altLang="zh-CN">
                <a:sym typeface="+mn-ea"/>
              </a:rPr>
              <a:t>100 </a:t>
            </a:r>
            <a:r>
              <a:rPr lang="zh-CN" altLang="en-US">
                <a:sym typeface="+mn-ea"/>
              </a:rPr>
              <a:t>clock ticks later</a:t>
            </a:r>
            <a:endParaRPr lang="zh-CN" altLang="en-US" sz="2000">
              <a:sym typeface="+mn-ea"/>
            </a:endParaRPr>
          </a:p>
          <a:p>
            <a:r>
              <a:rPr lang="zh-CN" altLang="en-US" sz="2400">
                <a:sym typeface="+mn-ea"/>
              </a:rPr>
              <a:t>When the timer expires</a:t>
            </a:r>
            <a:endParaRPr lang="zh-CN" altLang="en-US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T</a:t>
            </a:r>
            <a:r>
              <a:rPr lang="zh-CN" altLang="en-US" sz="2000">
                <a:sym typeface="+mn-ea"/>
              </a:rPr>
              <a:t>he state of the device is changed from busy to </a:t>
            </a:r>
            <a:r>
              <a:rPr lang="zh-CN" altLang="en-US"/>
              <a:t>idle</a:t>
            </a:r>
            <a:endParaRPr lang="zh-CN" altLang="en-US"/>
          </a:p>
          <a:p>
            <a:pPr lvl="1"/>
            <a:r>
              <a:rPr lang="en-US" altLang="zh-CN"/>
              <a:t>The </a:t>
            </a:r>
            <a:r>
              <a:rPr lang="zh-CN" altLang="en-US"/>
              <a:t>output interrupt complete routine is invoked</a:t>
            </a:r>
            <a:endParaRPr lang="zh-CN" altLang="en-US"/>
          </a:p>
          <a:p>
            <a:r>
              <a:rPr lang="en-US" altLang="zh-CN"/>
              <a:t>I</a:t>
            </a:r>
            <a:r>
              <a:rPr lang="zh-CN" altLang="en-US"/>
              <a:t>nvoke PutChar if additional output characters were queued awaiting output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Nachos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95425"/>
            <a:ext cx="10972800" cy="4665980"/>
          </a:xfrm>
        </p:spPr>
        <p:txBody>
          <a:bodyPr>
            <a:normAutofit lnSpcReduction="10000"/>
          </a:bodyPr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2.0 Overview</a:t>
            </a:r>
            <a:endParaRPr lang="en-US" altLang="zh-CN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2.1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Machine Components</a:t>
            </a:r>
            <a:endParaRPr lang="en-US" altLang="zh-CN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/>
              <a:t>2.2 Interrupt Management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</a:rPr>
              <a:t>2.3 Real-Time Clock Interrupts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2.4</a:t>
            </a:r>
            <a:r>
              <a:rPr lang="en-US" altLang="zh-CN">
                <a:solidFill>
                  <a:schemeClr val="tx1"/>
                </a:solidFill>
              </a:rPr>
              <a:t> Address Translation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/>
              <a:t>2.5 Console Device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2.6 Disk Device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2.6 Disk Device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/>
              <a:t>D</a:t>
            </a:r>
            <a:r>
              <a:rPr lang="zh-CN" altLang="en-US"/>
              <a:t>isk </a:t>
            </a:r>
            <a:endParaRPr lang="zh-CN" altLang="en-US"/>
          </a:p>
          <a:p>
            <a:pPr lvl="1"/>
            <a:r>
              <a:rPr lang="en-US" altLang="zh-CN"/>
              <a:t>O</a:t>
            </a:r>
            <a:r>
              <a:rPr lang="zh-CN" altLang="en-US"/>
              <a:t>nly a single platter， NumTracks</a:t>
            </a:r>
            <a:r>
              <a:rPr lang="en-US" altLang="zh-CN"/>
              <a:t>(32)</a:t>
            </a:r>
            <a:r>
              <a:rPr lang="zh-CN" altLang="en-US"/>
              <a:t> </a:t>
            </a:r>
            <a:r>
              <a:rPr lang="en-US" altLang="zh-CN"/>
              <a:t>tracks</a:t>
            </a:r>
            <a:endParaRPr lang="zh-CN" altLang="en-US"/>
          </a:p>
          <a:p>
            <a:pPr lvl="1"/>
            <a:r>
              <a:rPr lang="en-US" altLang="zh-CN"/>
              <a:t>Each </a:t>
            </a:r>
            <a:r>
              <a:rPr lang="zh-CN" altLang="en-US"/>
              <a:t>track contain</a:t>
            </a:r>
            <a:r>
              <a:rPr lang="en-US" altLang="zh-CN"/>
              <a:t>s</a:t>
            </a:r>
            <a:r>
              <a:rPr lang="zh-CN" altLang="en-US"/>
              <a:t> SectorsPerTrack</a:t>
            </a:r>
            <a:r>
              <a:rPr lang="en-US" altLang="zh-CN"/>
              <a:t>(32)</a:t>
            </a:r>
            <a:r>
              <a:rPr lang="zh-CN" altLang="en-US"/>
              <a:t> sectors</a:t>
            </a:r>
            <a:endParaRPr lang="zh-CN" altLang="en-US"/>
          </a:p>
          <a:p>
            <a:pPr lvl="1"/>
            <a:r>
              <a:rPr lang="zh-CN" altLang="en-US"/>
              <a:t>Each sector </a:t>
            </a:r>
            <a:r>
              <a:rPr lang="en-US" altLang="zh-CN"/>
              <a:t>i</a:t>
            </a:r>
            <a:r>
              <a:rPr lang="zh-CN" altLang="en-US"/>
              <a:t>s SectorSize</a:t>
            </a:r>
            <a:r>
              <a:rPr lang="en-US" altLang="zh-CN"/>
              <a:t>(128) in size</a:t>
            </a:r>
            <a:endParaRPr lang="zh-CN" altLang="en-US"/>
          </a:p>
          <a:p>
            <a:pPr lvl="1"/>
            <a:r>
              <a:rPr lang="en-US" altLang="zh-CN"/>
              <a:t>B</a:t>
            </a:r>
            <a:r>
              <a:rPr lang="zh-CN" altLang="en-US"/>
              <a:t>locks are uniquely identied by their sector number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“</a:t>
            </a:r>
            <a:r>
              <a:rPr lang="zh-CN" altLang="en-US"/>
              <a:t>track bu</a:t>
            </a:r>
            <a:r>
              <a:rPr lang="en-US" altLang="zh-CN"/>
              <a:t>ff</a:t>
            </a:r>
            <a:r>
              <a:rPr lang="zh-CN" altLang="en-US"/>
              <a:t>er</a:t>
            </a:r>
            <a:r>
              <a:rPr lang="en-US" altLang="zh-CN"/>
              <a:t>”</a:t>
            </a:r>
            <a:r>
              <a:rPr lang="zh-CN" altLang="en-US"/>
              <a:t> cache</a:t>
            </a:r>
            <a:endParaRPr lang="zh-CN" altLang="en-US"/>
          </a:p>
          <a:p>
            <a:r>
              <a:rPr lang="en-US" altLang="zh-CN"/>
              <a:t>Disk I/O</a:t>
            </a:r>
            <a:endParaRPr lang="en-US" altLang="zh-CN"/>
          </a:p>
          <a:p>
            <a:pPr lvl="1"/>
            <a:r>
              <a:rPr lang="en-US" altLang="zh-CN"/>
              <a:t>T</a:t>
            </a:r>
            <a:r>
              <a:rPr lang="zh-CN" altLang="en-US"/>
              <a:t>he OS initiates operations to read or write a speci</a:t>
            </a:r>
            <a:r>
              <a:rPr lang="en-US" altLang="zh-CN"/>
              <a:t>fi</a:t>
            </a:r>
            <a:r>
              <a:rPr lang="zh-CN" altLang="en-US"/>
              <a:t>c sector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 later interrupt indicates when the operation has actually completed</a:t>
            </a:r>
            <a:endParaRPr lang="zh-CN" altLang="en-US"/>
          </a:p>
          <a:p>
            <a:r>
              <a:rPr lang="zh-CN" altLang="en-US">
                <a:sym typeface="+mn-ea"/>
              </a:rPr>
              <a:t>Note that </a:t>
            </a:r>
            <a:endParaRPr lang="zh-CN" altLang="en-US"/>
          </a:p>
          <a:p>
            <a:pPr lvl="1"/>
            <a:r>
              <a:rPr lang="zh-CN" altLang="en-US"/>
              <a:t>The Nachos disk allows only one pending operation at a time</a:t>
            </a:r>
            <a:r>
              <a:rPr lang="en-US" altLang="zh-CN"/>
              <a:t>,</a:t>
            </a:r>
            <a:r>
              <a:rPr lang="zh-CN" altLang="en-US"/>
              <a:t> the OS may initiate new operations only when the device is idle</a:t>
            </a:r>
            <a:endParaRPr lang="zh-CN" altLang="en-US"/>
          </a:p>
          <a:p>
            <a:pPr lvl="1"/>
            <a:r>
              <a:rPr lang="zh-CN" altLang="en-US"/>
              <a:t>it is the responsibility of the OS to insure that new requests are not issued while the disk is busy servicing an earlier request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Like a Real Disk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 order to simulate typical delays in accessing a disk</a:t>
            </a:r>
            <a:r>
              <a:rPr lang="en-US" altLang="zh-CN"/>
              <a:t>,</a:t>
            </a:r>
            <a:r>
              <a:rPr lang="zh-CN" altLang="en-US"/>
              <a:t> the Nachos Disk object dynamically varies the time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initiation of an I</a:t>
            </a:r>
            <a:r>
              <a:rPr lang="en-US" altLang="zh-CN"/>
              <a:t>/</a:t>
            </a:r>
            <a:r>
              <a:rPr lang="zh-CN" altLang="en-US"/>
              <a:t>O operation</a:t>
            </a:r>
            <a:endParaRPr lang="zh-CN" altLang="en-US"/>
          </a:p>
          <a:p>
            <a:pPr lvl="1"/>
            <a:r>
              <a:rPr lang="en-US" altLang="zh-CN"/>
              <a:t>I</a:t>
            </a:r>
            <a:r>
              <a:rPr lang="zh-CN" altLang="en-US"/>
              <a:t>ts corresponding I</a:t>
            </a:r>
            <a:r>
              <a:rPr lang="en-US" altLang="zh-CN"/>
              <a:t>/</a:t>
            </a:r>
            <a:r>
              <a:rPr lang="zh-CN" altLang="en-US"/>
              <a:t>O complete interrupt</a:t>
            </a:r>
            <a:endParaRPr lang="zh-CN" altLang="en-US"/>
          </a:p>
          <a:p>
            <a:r>
              <a:rPr lang="zh-CN" altLang="en-US"/>
              <a:t>The actual delay depends on</a:t>
            </a:r>
            <a:endParaRPr lang="zh-CN" altLang="en-US"/>
          </a:p>
          <a:p>
            <a:pPr lvl="1"/>
            <a:r>
              <a:rPr lang="en-US"/>
              <a:t>The time</a:t>
            </a:r>
            <a:r>
              <a:rPr lang="zh-CN" altLang="en-US"/>
              <a:t> to move the disk head from its previous location to the new track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rotational delay encountered waiting for the desired block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Disk </a:t>
            </a:r>
            <a:r>
              <a:rPr lang="en-US" altLang="zh-CN"/>
              <a:t>O</a:t>
            </a:r>
            <a:r>
              <a:rPr lang="zh-CN" altLang="en-US"/>
              <a:t>bject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839970"/>
          </a:xfrm>
        </p:spPr>
        <p:txBody>
          <a:bodyPr>
            <a:normAutofit fontScale="90000"/>
          </a:bodyPr>
          <a:p>
            <a:r>
              <a:rPr lang="zh-CN" altLang="en-US"/>
              <a:t>Disk</a:t>
            </a:r>
            <a:r>
              <a:rPr lang="en-US" altLang="zh-CN"/>
              <a:t>(</a:t>
            </a:r>
            <a:r>
              <a:rPr lang="zh-CN" altLang="en-US"/>
              <a:t>char name</a:t>
            </a:r>
            <a:r>
              <a:rPr lang="en-US" altLang="zh-CN"/>
              <a:t>,</a:t>
            </a:r>
            <a:r>
              <a:rPr lang="zh-CN" altLang="en-US"/>
              <a:t> VoidFunctionPtr callWhenDone</a:t>
            </a:r>
            <a:r>
              <a:rPr lang="en-US" altLang="zh-CN"/>
              <a:t>,</a:t>
            </a:r>
            <a:r>
              <a:rPr lang="zh-CN" altLang="en-US"/>
              <a:t> int callArg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 sz="2400"/>
              <a:t>The simulated disk is kept in a file called name</a:t>
            </a:r>
            <a:endParaRPr lang="en-US" altLang="zh-CN"/>
          </a:p>
          <a:p>
            <a:pPr lvl="2"/>
            <a:r>
              <a:rPr lang="en-US" altLang="zh-CN"/>
              <a:t>magic number 0x456789ab</a:t>
            </a:r>
            <a:endParaRPr lang="en-US" altLang="zh-CN"/>
          </a:p>
          <a:p>
            <a:pPr lvl="2"/>
            <a:r>
              <a:rPr lang="en-US" altLang="zh-CN"/>
              <a:t>the rest of the file contains NULL sectors</a:t>
            </a:r>
            <a:endParaRPr lang="en-US" altLang="zh-CN"/>
          </a:p>
          <a:p>
            <a:pPr lvl="1"/>
            <a:r>
              <a:rPr lang="zh-CN" altLang="en-US" sz="2400">
                <a:sym typeface="+mn-ea"/>
              </a:rPr>
              <a:t>The last two arguments are used to provide an I/O complete interrupt</a:t>
            </a:r>
            <a:endParaRPr lang="en-US" altLang="zh-CN" sz="2000"/>
          </a:p>
          <a:p>
            <a:pPr lvl="2"/>
            <a:r>
              <a:rPr lang="en-US" altLang="zh-CN" sz="2160">
                <a:sym typeface="+mn-ea"/>
              </a:rPr>
              <a:t>The Nachos machine signals the completion by invoking the callWhenDone</a:t>
            </a:r>
            <a:endParaRPr lang="en-US" altLang="zh-CN" sz="2160"/>
          </a:p>
          <a:p>
            <a:pPr lvl="2"/>
            <a:r>
              <a:rPr lang="en-US" altLang="zh-CN" sz="2160">
                <a:sym typeface="+mn-ea"/>
              </a:rPr>
              <a:t>Passing it an argument of callArg</a:t>
            </a:r>
            <a:endParaRPr lang="en-US" altLang="zh-CN"/>
          </a:p>
          <a:p>
            <a:r>
              <a:rPr lang="zh-CN" altLang="en-US" sz="2400">
                <a:sym typeface="+mn-ea"/>
              </a:rPr>
              <a:t>ReadRequest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int sectorNumber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 char data</a:t>
            </a:r>
            <a:r>
              <a:rPr lang="en-US" altLang="zh-CN" sz="2400">
                <a:sym typeface="+mn-ea"/>
              </a:rPr>
              <a:t>)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T</a:t>
            </a:r>
            <a:r>
              <a:rPr lang="zh-CN" altLang="en-US" sz="2400">
                <a:sym typeface="+mn-ea"/>
              </a:rPr>
              <a:t>o read the speci</a:t>
            </a:r>
            <a:r>
              <a:rPr lang="en-US" altLang="zh-CN" sz="2400">
                <a:sym typeface="+mn-ea"/>
              </a:rPr>
              <a:t>fi</a:t>
            </a:r>
            <a:r>
              <a:rPr lang="zh-CN" altLang="en-US" sz="2400">
                <a:sym typeface="+mn-ea"/>
              </a:rPr>
              <a:t>ed sector number into the bu</a:t>
            </a:r>
            <a:r>
              <a:rPr lang="en-US" altLang="zh-CN" sz="2400">
                <a:sym typeface="+mn-ea"/>
              </a:rPr>
              <a:t>ff</a:t>
            </a:r>
            <a:r>
              <a:rPr lang="zh-CN" altLang="en-US" sz="2400">
                <a:sym typeface="+mn-ea"/>
              </a:rPr>
              <a:t>er data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T</a:t>
            </a:r>
            <a:r>
              <a:rPr lang="zh-CN" altLang="en-US" sz="2400">
                <a:sym typeface="+mn-ea"/>
              </a:rPr>
              <a:t>his operations returns immediately before the transfer takes place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ReadRequest schedules an interrupt to take place in the future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Only after the interrupt takes place is it correct to us</a:t>
            </a:r>
            <a:r>
              <a:rPr lang="en-US" altLang="zh-CN" sz="2400">
                <a:sym typeface="+mn-ea"/>
              </a:rPr>
              <a:t>e</a:t>
            </a:r>
            <a:r>
              <a:rPr lang="zh-CN" altLang="en-US" sz="2400">
                <a:sym typeface="+mn-ea"/>
              </a:rPr>
              <a:t> the data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构造一个虚拟的程序运行环境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015230"/>
          </a:xfrm>
        </p:spPr>
        <p:txBody>
          <a:bodyPr>
            <a:normAutofit fontScale="90000"/>
          </a:bodyPr>
          <a:p>
            <a:r>
              <a:rPr lang="en-US" altLang="zh-CN"/>
              <a:t>MIPS CPU</a:t>
            </a:r>
            <a:endParaRPr lang="en-US" altLang="zh-CN"/>
          </a:p>
          <a:p>
            <a:r>
              <a:rPr lang="zh-CN" altLang="en-US"/>
              <a:t>内存</a:t>
            </a:r>
            <a:endParaRPr lang="zh-CN" altLang="en-US"/>
          </a:p>
          <a:p>
            <a:r>
              <a:rPr lang="zh-CN" altLang="en-US"/>
              <a:t>中断机制</a:t>
            </a:r>
            <a:endParaRPr lang="zh-CN" altLang="en-US"/>
          </a:p>
          <a:p>
            <a:pPr lvl="1"/>
            <a:r>
              <a:rPr lang="zh-CN" altLang="en-US"/>
              <a:t>时钟</a:t>
            </a:r>
            <a:endParaRPr lang="zh-CN" altLang="en-US"/>
          </a:p>
          <a:p>
            <a:pPr lvl="1"/>
            <a:r>
              <a:rPr lang="zh-CN" altLang="en-US"/>
              <a:t>中断处理程序</a:t>
            </a:r>
            <a:endParaRPr lang="zh-CN" altLang="en-US"/>
          </a:p>
          <a:p>
            <a:r>
              <a:rPr lang="zh-CN" altLang="en-US"/>
              <a:t>系统调用</a:t>
            </a:r>
            <a:endParaRPr lang="zh-CN" altLang="en-US"/>
          </a:p>
          <a:p>
            <a:r>
              <a:rPr lang="zh-CN" altLang="en-US"/>
              <a:t>设备</a:t>
            </a:r>
            <a:endParaRPr lang="zh-CN" altLang="en-US"/>
          </a:p>
          <a:p>
            <a:r>
              <a:rPr lang="zh-CN" altLang="en-US"/>
              <a:t>磁盘</a:t>
            </a:r>
            <a:endParaRPr lang="zh-CN" altLang="en-US"/>
          </a:p>
          <a:p>
            <a:r>
              <a:rPr lang="zh-CN" altLang="en-US"/>
              <a:t>文件系统</a:t>
            </a:r>
            <a:endParaRPr lang="zh-CN" altLang="en-US"/>
          </a:p>
          <a:p>
            <a:r>
              <a:rPr lang="en-US" altLang="zh-CN"/>
              <a:t>Nachos</a:t>
            </a:r>
            <a:endParaRPr lang="en-US" altLang="zh-CN"/>
          </a:p>
          <a:p>
            <a:pPr lvl="1"/>
            <a:r>
              <a:rPr lang="en-US" altLang="zh-CN"/>
              <a:t>Nachos</a:t>
            </a:r>
            <a:r>
              <a:rPr lang="zh-CN" altLang="en-US"/>
              <a:t>中既包含了虚拟机的实现，又包含了操作系统的实现</a:t>
            </a:r>
            <a:endParaRPr lang="zh-CN" altLang="en-US"/>
          </a:p>
          <a:p>
            <a:pPr lvl="1"/>
            <a:r>
              <a:rPr lang="en-US" altLang="zh-CN"/>
              <a:t>Nachos</a:t>
            </a:r>
            <a:r>
              <a:rPr lang="zh-CN" altLang="en-US"/>
              <a:t>构造的虚拟机仅为运行用户程序</a:t>
            </a:r>
            <a:endParaRPr lang="zh-CN" altLang="en-US"/>
          </a:p>
          <a:p>
            <a:pPr lvl="1"/>
            <a:r>
              <a:rPr lang="zh-CN" altLang="en-US"/>
              <a:t>操作系统的运行可以基于</a:t>
            </a:r>
            <a:r>
              <a:rPr lang="en-US" altLang="zh-CN"/>
              <a:t>MIPS</a:t>
            </a:r>
            <a:r>
              <a:rPr lang="zh-CN" altLang="en-US"/>
              <a:t>虚拟机，但没必要！操作系统程序与</a:t>
            </a:r>
            <a:r>
              <a:rPr lang="en-US" altLang="zh-CN"/>
              <a:t>Nachos</a:t>
            </a:r>
            <a:r>
              <a:rPr lang="zh-CN" altLang="en-US"/>
              <a:t>虚拟机直接处于了同一层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Disk </a:t>
            </a:r>
            <a:r>
              <a:rPr lang="en-US" altLang="zh-CN">
                <a:sym typeface="+mn-ea"/>
              </a:rPr>
              <a:t>O</a:t>
            </a:r>
            <a:r>
              <a:rPr lang="zh-CN" altLang="en-US">
                <a:sym typeface="+mn-ea"/>
              </a:rPr>
              <a:t>bject </a:t>
            </a:r>
            <a:r>
              <a:rPr lang="en-US" altLang="zh-CN">
                <a:sym typeface="+mn-ea"/>
              </a:rPr>
              <a:t>(cont.)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WriteRequest</a:t>
            </a:r>
            <a:r>
              <a:rPr lang="en-US" altLang="zh-CN"/>
              <a:t>(</a:t>
            </a:r>
            <a:r>
              <a:rPr lang="zh-CN" altLang="en-US"/>
              <a:t>int sectorNumber</a:t>
            </a:r>
            <a:r>
              <a:rPr lang="en-US" altLang="zh-CN"/>
              <a:t>,</a:t>
            </a:r>
            <a:r>
              <a:rPr lang="zh-CN" altLang="en-US"/>
              <a:t> char data</a:t>
            </a:r>
            <a:r>
              <a:rPr lang="en-US" altLang="zh-CN"/>
              <a:t>)</a:t>
            </a:r>
            <a:endParaRPr lang="zh-CN" altLang="en-US"/>
          </a:p>
          <a:p>
            <a:pPr lvl="1"/>
            <a:r>
              <a:rPr lang="zh-CN" altLang="en-US"/>
              <a:t>Similar to ReadRequest</a:t>
            </a:r>
            <a:endParaRPr lang="zh-CN" altLang="en-US"/>
          </a:p>
          <a:p>
            <a:r>
              <a:rPr lang="zh-CN" altLang="en-US"/>
              <a:t>ComputeLatency</a:t>
            </a:r>
            <a:r>
              <a:rPr lang="en-US" altLang="zh-CN"/>
              <a:t>(</a:t>
            </a:r>
            <a:r>
              <a:rPr lang="zh-CN" altLang="en-US"/>
              <a:t>int newSector</a:t>
            </a:r>
            <a:r>
              <a:rPr lang="en-US" altLang="zh-CN"/>
              <a:t>,</a:t>
            </a:r>
            <a:r>
              <a:rPr lang="zh-CN" altLang="en-US"/>
              <a:t> bool writing</a:t>
            </a:r>
            <a:r>
              <a:rPr lang="en-US" altLang="zh-CN"/>
              <a:t>)</a:t>
            </a:r>
            <a:endParaRPr lang="zh-CN" altLang="en-US"/>
          </a:p>
          <a:p>
            <a:pPr lvl="1"/>
            <a:r>
              <a:rPr lang="en-US" altLang="zh-CN"/>
              <a:t>E</a:t>
            </a:r>
            <a:r>
              <a:rPr lang="zh-CN" altLang="en-US"/>
              <a:t>stimates the latency required to access the block newSector given the current position of the disk head</a:t>
            </a:r>
            <a:endParaRPr lang="zh-CN" altLang="en-US"/>
          </a:p>
          <a:p>
            <a:pPr lvl="1"/>
            <a:r>
              <a:rPr lang="zh-CN" altLang="en-US"/>
              <a:t>The routine is used in deciding when to schedule an I</a:t>
            </a:r>
            <a:r>
              <a:rPr lang="en-US" altLang="zh-CN"/>
              <a:t>/</a:t>
            </a:r>
            <a:r>
              <a:rPr lang="zh-CN" altLang="en-US"/>
              <a:t>O complete interrupt when servicing a read or write request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1. Introduction</a:t>
            </a:r>
            <a:endParaRPr lang="en-US" altLang="zh-CN"/>
          </a:p>
          <a:p>
            <a:r>
              <a:rPr lang="en-US" altLang="zh-CN"/>
              <a:t>2. Nachos Machine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50000"/>
                  </a:schemeClr>
                </a:solidFill>
              </a:rPr>
              <a:t>3. Nachos Threads</a:t>
            </a:r>
            <a:endParaRPr lang="en-US" altLang="zh-CN"/>
          </a:p>
          <a:p>
            <a:r>
              <a:rPr lang="en-US" altLang="zh-CN"/>
              <a:t>4. User level process</a:t>
            </a:r>
            <a:endParaRPr lang="en-US" altLang="zh-CN"/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5. Nachos Filesystem</a:t>
            </a:r>
            <a:endParaRPr lang="en-US" altLang="zh-CN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6. Experience With Nachos Assignments</a:t>
            </a:r>
            <a:endParaRPr lang="en-US" altLang="zh-CN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Nachos Threads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3.0 Basic concepts</a:t>
            </a:r>
            <a:endParaRPr lang="en-US" altLang="zh-CN"/>
          </a:p>
          <a:p>
            <a:r>
              <a:rPr lang="en-US" altLang="zh-CN"/>
              <a:t>3.1 Mechanics of Thread Switching</a:t>
            </a:r>
            <a:endParaRPr lang="en-US" altLang="zh-CN"/>
          </a:p>
          <a:p>
            <a:r>
              <a:rPr lang="en-US" altLang="zh-CN"/>
              <a:t>3.2 Threads &amp; Scheduling</a:t>
            </a:r>
            <a:endParaRPr lang="en-US" altLang="zh-CN"/>
          </a:p>
          <a:p>
            <a:r>
              <a:rPr lang="en-US" altLang="zh-CN"/>
              <a:t>3.3 Synchronization and Mutual Exclusion</a:t>
            </a:r>
            <a:endParaRPr lang="en-US" altLang="zh-CN"/>
          </a:p>
          <a:p>
            <a:r>
              <a:rPr lang="en-US" altLang="zh-CN"/>
              <a:t>3.4 Special Notes</a:t>
            </a:r>
            <a:endParaRPr lang="en-US" altLang="zh-CN"/>
          </a:p>
          <a:p>
            <a:r>
              <a:rPr lang="en-US" altLang="zh-CN">
                <a:sym typeface="+mn-ea"/>
              </a:rPr>
              <a:t>3.5 Controlling the Order of Execution in Nachos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sym typeface="+mn-ea"/>
              </a:rPr>
              <a:t>3.0 Basic Concepts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Processes and Threads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User-level Threads and Kernel-level Threads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Nachos</a:t>
            </a:r>
            <a:r>
              <a:rPr lang="zh-CN" altLang="en-US">
                <a:sym typeface="+mn-ea"/>
              </a:rPr>
              <a:t>中的进程与线程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Nachos Threads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Processes and Threads</a:t>
            </a:r>
            <a:endParaRPr lang="en-US" altLang="zh-CN"/>
          </a:p>
        </p:txBody>
      </p:sp>
      <p:pic>
        <p:nvPicPr>
          <p:cNvPr id="6147" name="Picture 9"/>
          <p:cNvPicPr>
            <a:picLocks noChangeAspect="1" noChangeArrowheads="1"/>
          </p:cNvPicPr>
          <p:nvPr/>
        </p:nvPicPr>
        <p:blipFill>
          <a:blip r:embed="rId1" cstate="print"/>
          <a:srcRect l="392" t="11746" r="392" b="11746"/>
          <a:stretch>
            <a:fillRect/>
          </a:stretch>
        </p:blipFill>
        <p:spPr bwMode="auto">
          <a:xfrm>
            <a:off x="1390650" y="1505585"/>
            <a:ext cx="9277985" cy="46069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User-level Threads and Kernel-level Threads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380230"/>
          </a:xfrm>
        </p:spPr>
        <p:txBody>
          <a:bodyPr>
            <a:normAutofit fontScale="80000"/>
          </a:bodyPr>
          <a:p>
            <a:r>
              <a:rPr lang="en-US" altLang="zh-CN">
                <a:sym typeface="+mn-ea"/>
              </a:rPr>
              <a:t>User-level Threads</a:t>
            </a:r>
            <a:endParaRPr lang="en-US" altLang="zh-CN">
              <a:sym typeface="+mn-ea"/>
            </a:endParaRPr>
          </a:p>
          <a:p>
            <a:pPr lvl="1"/>
            <a:r>
              <a:rPr lang="en-US" sz="2000" smtClean="0">
                <a:sym typeface="+mn-ea"/>
              </a:rPr>
              <a:t>Managed by user-level threads library</a:t>
            </a:r>
            <a:endParaRPr lang="en-US" sz="2000" smtClean="0">
              <a:sym typeface="+mn-ea"/>
            </a:endParaRPr>
          </a:p>
          <a:p>
            <a:pPr lvl="2"/>
            <a:r>
              <a:rPr lang="en-US" sz="2000" smtClean="0">
                <a:sym typeface="+mn-ea"/>
              </a:rPr>
              <a:t>POSIX Pthreads</a:t>
            </a:r>
            <a:endParaRPr lang="en-US" sz="2000" i="1" smtClean="0"/>
          </a:p>
          <a:p>
            <a:pPr lvl="2"/>
            <a:r>
              <a:rPr lang="en-US" sz="2000" smtClean="0">
                <a:sym typeface="+mn-ea"/>
              </a:rPr>
              <a:t>Win32 threads</a:t>
            </a:r>
            <a:endParaRPr lang="en-US" sz="2000" smtClean="0"/>
          </a:p>
          <a:p>
            <a:pPr lvl="2"/>
            <a:r>
              <a:rPr lang="en-US" sz="2000" smtClean="0">
                <a:sym typeface="+mn-ea"/>
              </a:rPr>
              <a:t>Java threads</a:t>
            </a:r>
            <a:endParaRPr lang="en-US" sz="2000" smtClean="0">
              <a:sym typeface="+mn-ea"/>
            </a:endParaRPr>
          </a:p>
          <a:p>
            <a:pPr lvl="2"/>
            <a:r>
              <a:rPr lang="en-US" sz="2000" smtClean="0">
                <a:sym typeface="+mn-ea"/>
              </a:rPr>
              <a:t>Nachos threads</a:t>
            </a:r>
            <a:endParaRPr lang="zh-CN" altLang="en-US" sz="2000" smtClean="0">
              <a:sym typeface="+mn-ea"/>
            </a:endParaRPr>
          </a:p>
          <a:p>
            <a:pPr lvl="1"/>
            <a:r>
              <a:rPr lang="zh-CN" altLang="en-US" sz="2000" smtClean="0">
                <a:sym typeface="+mn-ea"/>
              </a:rPr>
              <a:t>操作系统不知情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Kernel-level Threads</a:t>
            </a:r>
            <a:endParaRPr lang="en-US" altLang="zh-CN">
              <a:sym typeface="+mn-ea"/>
            </a:endParaRPr>
          </a:p>
          <a:p>
            <a:pPr lvl="1"/>
            <a:r>
              <a:rPr lang="en-US" sz="2000" smtClean="0">
                <a:sym typeface="+mn-ea"/>
              </a:rPr>
              <a:t>Supported by the Kernel</a:t>
            </a:r>
            <a:endParaRPr lang="en-US" sz="2000" smtClean="0">
              <a:sym typeface="+mn-ea"/>
            </a:endParaRPr>
          </a:p>
          <a:p>
            <a:pPr lvl="1"/>
            <a:r>
              <a:rPr lang="en-US" sz="2000" smtClean="0">
                <a:sym typeface="+mn-ea"/>
              </a:rPr>
              <a:t>For examples</a:t>
            </a:r>
            <a:endParaRPr lang="en-US" sz="2000" smtClean="0">
              <a:sym typeface="+mn-ea"/>
            </a:endParaRPr>
          </a:p>
          <a:p>
            <a:pPr lvl="2"/>
            <a:r>
              <a:rPr lang="en-US" sz="2000" smtClean="0">
                <a:sym typeface="+mn-ea"/>
              </a:rPr>
              <a:t>Windows XP,...10</a:t>
            </a:r>
            <a:endParaRPr lang="en-US" sz="2000" smtClean="0">
              <a:sym typeface="+mn-ea"/>
            </a:endParaRPr>
          </a:p>
          <a:p>
            <a:pPr lvl="2"/>
            <a:r>
              <a:rPr lang="en-US" sz="2000" smtClean="0">
                <a:sym typeface="+mn-ea"/>
              </a:rPr>
              <a:t>Linux</a:t>
            </a:r>
            <a:endParaRPr lang="en-US" sz="2000" smtClean="0">
              <a:sym typeface="+mn-ea"/>
            </a:endParaRPr>
          </a:p>
          <a:p>
            <a:pPr lvl="2"/>
            <a:r>
              <a:rPr lang="en-US" sz="2000" smtClean="0">
                <a:sym typeface="+mn-ea"/>
              </a:rPr>
              <a:t>Mac OS</a:t>
            </a:r>
            <a:endParaRPr lang="en-US" altLang="zh-CN">
              <a:sym typeface="+mn-ea"/>
            </a:endParaRPr>
          </a:p>
          <a:p>
            <a:pPr lvl="1"/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Nachos</a:t>
            </a:r>
            <a:r>
              <a:rPr lang="zh-CN" altLang="en-US"/>
              <a:t>中的进程与线程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49800"/>
          </a:xfrm>
        </p:spPr>
        <p:txBody>
          <a:bodyPr>
            <a:normAutofit fontScale="90000" lnSpcReduction="10000"/>
          </a:bodyPr>
          <a:p>
            <a:pPr>
              <a:lnSpc>
                <a:spcPct val="120000"/>
              </a:lnSpc>
            </a:pP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Nachos 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UBUNTU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中的一个普通进程</a:t>
            </a:r>
            <a:endParaRPr lang="zh-CN" altLang="en-US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Nachos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可以做的事情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创建或撤销用户级线程，多个用户级线程之间可以并发执行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Nachos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实现线程之间的调度和切换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Nachos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实现线程之间的同步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用户级线程与虚拟机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Nachos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构建一个基于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MIPS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架构的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Machine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虚拟机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在这个虚拟机上还可以执行多个用户进程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但是目前的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Nachos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并没有提供在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MIPS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上的并发执行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在这个虚拟机上可以执行一个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COFF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格式的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MIPS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程序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这个程序可以由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gcc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程序编译生成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这个程序的执行称为虚拟机上的一个用户进程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Nachos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为这个虚拟机提供中断处理和系统调用服务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Nachos Threads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 sz="2400" dirty="0" smtClean="0">
                <a:sym typeface="+mn-ea"/>
              </a:rPr>
              <a:t>Thread status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>
                <a:sym typeface="+mn-ea"/>
              </a:rPr>
              <a:t>JUST_CREATED</a:t>
            </a:r>
            <a:endParaRPr lang="en-US" altLang="zh-CN" sz="2400" dirty="0" smtClean="0"/>
          </a:p>
          <a:p>
            <a:pPr lvl="1"/>
            <a:r>
              <a:rPr lang="en-US" altLang="zh-CN" sz="2400" dirty="0" smtClean="0">
                <a:sym typeface="+mn-ea"/>
              </a:rPr>
              <a:t>RUNNING</a:t>
            </a:r>
            <a:endParaRPr lang="en-US" altLang="zh-CN" sz="2400" dirty="0" smtClean="0"/>
          </a:p>
          <a:p>
            <a:pPr lvl="1"/>
            <a:r>
              <a:rPr lang="en-US" altLang="zh-CN" sz="2400" dirty="0" smtClean="0">
                <a:sym typeface="+mn-ea"/>
              </a:rPr>
              <a:t>READY</a:t>
            </a:r>
            <a:endParaRPr lang="en-US" altLang="zh-CN" sz="2400" dirty="0" smtClean="0"/>
          </a:p>
          <a:p>
            <a:pPr lvl="1"/>
            <a:r>
              <a:rPr lang="en-US" altLang="zh-CN" sz="2400" dirty="0" smtClean="0">
                <a:sym typeface="+mn-ea"/>
              </a:rPr>
              <a:t>BLOCKED </a:t>
            </a:r>
            <a:endParaRPr lang="zh-CN" altLang="en-US" sz="2400" dirty="0"/>
          </a:p>
          <a:p>
            <a:r>
              <a:rPr lang="zh-CN" altLang="en-US"/>
              <a:t>Thread object</a:t>
            </a:r>
            <a:endParaRPr lang="zh-CN" altLang="en-US"/>
          </a:p>
          <a:p>
            <a:pPr lvl="1"/>
            <a:r>
              <a:rPr lang="zh-CN" altLang="en-US"/>
              <a:t>Thread</a:t>
            </a:r>
            <a:r>
              <a:rPr lang="en-US" altLang="zh-CN"/>
              <a:t>::</a:t>
            </a:r>
            <a:r>
              <a:rPr lang="zh-CN" altLang="en-US"/>
              <a:t>Thread</a:t>
            </a:r>
            <a:r>
              <a:rPr lang="en-US" altLang="zh-CN"/>
              <a:t>(</a:t>
            </a:r>
            <a:r>
              <a:rPr lang="zh-CN" altLang="en-US"/>
              <a:t>char debugName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Fork(VoidFunctionPtr func, int arg)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void StackAllocate(VoidFunctionPtr func, int arg)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void Yield()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void Sleep()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void Finish()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子程序调用</a:t>
            </a:r>
            <a:r>
              <a:rPr lang="en-US" altLang="zh-CN"/>
              <a:t>--</a:t>
            </a:r>
            <a:r>
              <a:rPr lang="zh-CN" altLang="en-US"/>
              <a:t>栈帧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0626" t="31398" r="18243" b="24455"/>
          <a:stretch>
            <a:fillRect/>
          </a:stretch>
        </p:blipFill>
        <p:spPr>
          <a:xfrm>
            <a:off x="609600" y="1550670"/>
            <a:ext cx="10923905" cy="44373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子程序调用</a:t>
            </a:r>
            <a:r>
              <a:rPr lang="en-US" altLang="zh-CN"/>
              <a:t>--</a:t>
            </a:r>
            <a:r>
              <a:rPr lang="zh-CN" altLang="en-US"/>
              <a:t>栈操作流程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主程序</a:t>
            </a:r>
            <a:endParaRPr lang="zh-CN" altLang="en-US"/>
          </a:p>
          <a:p>
            <a:pPr lvl="1"/>
            <a:r>
              <a:rPr lang="zh-CN" altLang="en-US" sz="2400">
                <a:sym typeface="+mn-ea"/>
              </a:rPr>
              <a:t>参数入栈</a:t>
            </a:r>
            <a:r>
              <a:rPr lang="zh-CN" altLang="en-US">
                <a:sym typeface="+mn-ea"/>
              </a:rPr>
              <a:t>（修改</a:t>
            </a:r>
            <a:r>
              <a:rPr lang="en-US" altLang="zh-CN">
                <a:sym typeface="+mn-ea"/>
              </a:rPr>
              <a:t>SP</a:t>
            </a:r>
            <a:r>
              <a:rPr lang="zh-CN" altLang="en-US">
                <a:sym typeface="+mn-ea"/>
              </a:rPr>
              <a:t>）</a:t>
            </a:r>
            <a:endParaRPr lang="en-US" altLang="zh-CN"/>
          </a:p>
          <a:p>
            <a:r>
              <a:rPr lang="en-US" altLang="zh-CN"/>
              <a:t>CALL </a:t>
            </a:r>
            <a:r>
              <a:rPr lang="zh-CN" altLang="en-US"/>
              <a:t>指令</a:t>
            </a:r>
            <a:endParaRPr lang="zh-CN" altLang="en-US"/>
          </a:p>
          <a:p>
            <a:pPr lvl="1"/>
            <a:r>
              <a:rPr lang="zh-CN" altLang="en-US"/>
              <a:t>返回地址入栈（修改</a:t>
            </a:r>
            <a:r>
              <a:rPr lang="en-US" altLang="zh-CN"/>
              <a:t>SP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跳转到子程序</a:t>
            </a:r>
            <a:endParaRPr lang="zh-CN" altLang="en-US"/>
          </a:p>
          <a:p>
            <a:r>
              <a:rPr lang="zh-CN" altLang="en-US"/>
              <a:t>子程序</a:t>
            </a:r>
            <a:endParaRPr lang="zh-CN" altLang="en-US"/>
          </a:p>
          <a:p>
            <a:pPr lvl="1"/>
            <a:r>
              <a:rPr lang="zh-CN" altLang="en-US"/>
              <a:t>保存主程序的栈帧指针寄存器</a:t>
            </a:r>
            <a:r>
              <a:rPr lang="en-US" altLang="zh-CN"/>
              <a:t>BP</a:t>
            </a:r>
            <a:r>
              <a:rPr lang="zh-CN" altLang="en-US"/>
              <a:t>【也可以在主程序中做】</a:t>
            </a:r>
            <a:endParaRPr lang="en-US" altLang="zh-CN"/>
          </a:p>
          <a:p>
            <a:pPr lvl="1"/>
            <a:r>
              <a:rPr lang="zh-CN" altLang="en-US"/>
              <a:t>设置子程序的</a:t>
            </a:r>
            <a:r>
              <a:rPr lang="zh-CN" altLang="en-US">
                <a:sym typeface="+mn-ea"/>
              </a:rPr>
              <a:t>栈帧指针寄存器</a:t>
            </a:r>
            <a:r>
              <a:rPr lang="en-US" altLang="zh-CN">
                <a:sym typeface="+mn-ea"/>
              </a:rPr>
              <a:t>BP</a:t>
            </a:r>
            <a:r>
              <a:rPr lang="zh-CN" altLang="en-US">
                <a:sym typeface="+mn-ea"/>
              </a:rPr>
              <a:t>（修改</a:t>
            </a:r>
            <a:r>
              <a:rPr lang="en-US" altLang="zh-CN">
                <a:sym typeface="+mn-ea"/>
              </a:rPr>
              <a:t>BP</a:t>
            </a:r>
            <a:r>
              <a:rPr lang="zh-CN" altLang="en-US">
                <a:sym typeface="+mn-ea"/>
              </a:rPr>
              <a:t>）【也可以在主程序中做】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保护主程序的寄存器值【可选】</a:t>
            </a:r>
            <a:endParaRPr lang="zh-CN" altLang="en-US"/>
          </a:p>
          <a:p>
            <a:pPr lvl="1"/>
            <a:r>
              <a:rPr lang="zh-CN" altLang="en-US"/>
              <a:t>分配局部变量</a:t>
            </a:r>
            <a:r>
              <a:rPr lang="zh-CN" altLang="en-US">
                <a:sym typeface="+mn-ea"/>
              </a:rPr>
              <a:t>【可选】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其他【可选】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主程序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9534" t="15222" r="31189" b="31958"/>
          <a:stretch>
            <a:fillRect/>
          </a:stretch>
        </p:blipFill>
        <p:spPr>
          <a:xfrm>
            <a:off x="609600" y="1511935"/>
            <a:ext cx="10972165" cy="49898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95005" y="3850640"/>
            <a:ext cx="28727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Initialize()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ThreadTest()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SynchTest()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Fork(VoidFunctionPtr func, int arg)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947920"/>
          </a:xfrm>
        </p:spPr>
        <p:txBody>
          <a:bodyPr>
            <a:normAutofit fontScale="80000"/>
          </a:bodyPr>
          <a:p>
            <a:r>
              <a:rPr lang="zh-CN" altLang="en-US"/>
              <a:t>功能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hread creation</a:t>
            </a:r>
            <a:r>
              <a:rPr lang="en-US" altLang="zh-CN"/>
              <a:t>(</a:t>
            </a:r>
            <a:r>
              <a:rPr lang="zh-CN" altLang="en-US"/>
              <a:t>构造函数建立结构，</a:t>
            </a:r>
            <a:r>
              <a:rPr lang="en-US" altLang="zh-CN"/>
              <a:t>Fork()</a:t>
            </a:r>
            <a:r>
              <a:rPr lang="zh-CN" altLang="en-US"/>
              <a:t>填充结构</a:t>
            </a:r>
            <a:r>
              <a:rPr lang="en-US" altLang="zh-CN"/>
              <a:t>)</a:t>
            </a:r>
            <a:endParaRPr lang="en-US" altLang="zh-CN"/>
          </a:p>
          <a:p>
            <a:pPr lvl="2"/>
            <a:r>
              <a:rPr lang="zh-CN" altLang="en-US" sz="1800"/>
              <a:t>分配并初始化运行</a:t>
            </a:r>
            <a:r>
              <a:rPr lang="zh-CN" altLang="en-US" sz="1800"/>
              <a:t>栈</a:t>
            </a:r>
            <a:endParaRPr lang="zh-CN" altLang="en-US" sz="1800"/>
          </a:p>
          <a:p>
            <a:pPr lvl="2"/>
            <a:r>
              <a:rPr lang="zh-CN" altLang="en-US" sz="1800"/>
              <a:t>放入就绪队列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urning a thread into one that the CPU can schedule and execute</a:t>
            </a:r>
            <a:endParaRPr lang="zh-CN" altLang="en-US"/>
          </a:p>
          <a:p>
            <a:r>
              <a:rPr lang="zh-CN" altLang="en-US"/>
              <a:t>Argument</a:t>
            </a:r>
            <a:r>
              <a:rPr lang="en-US" altLang="zh-CN"/>
              <a:t>s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address of a procedure where the thread starts executing</a:t>
            </a:r>
            <a:endParaRPr lang="zh-CN" altLang="en-US"/>
          </a:p>
          <a:p>
            <a:pPr lvl="1"/>
            <a:r>
              <a:rPr lang="en-US" altLang="zh-CN"/>
              <a:t>'</a:t>
            </a:r>
            <a:r>
              <a:rPr lang="zh-CN" altLang="en-US"/>
              <a:t>arg</a:t>
            </a:r>
            <a:r>
              <a:rPr lang="en-US" altLang="zh-CN"/>
              <a:t>'</a:t>
            </a:r>
            <a:r>
              <a:rPr lang="zh-CN" altLang="en-US"/>
              <a:t> should be passed to the new thread</a:t>
            </a:r>
            <a:r>
              <a:rPr lang="en-US" altLang="zh-CN"/>
              <a:t>.</a:t>
            </a:r>
            <a:r>
              <a:rPr lang="en-US"/>
              <a:t>The </a:t>
            </a:r>
            <a:r>
              <a:rPr lang="zh-CN" altLang="en-US"/>
              <a:t>procedure func must expect a single argument to be passed to it</a:t>
            </a:r>
            <a:endParaRPr lang="zh-CN" altLang="en-US"/>
          </a:p>
          <a:p>
            <a:r>
              <a:rPr lang="en-US" altLang="zh-CN"/>
              <a:t>A</a:t>
            </a:r>
            <a:r>
              <a:rPr lang="zh-CN" altLang="en-US"/>
              <a:t>llocates stack space for the new thread</a:t>
            </a:r>
            <a:endParaRPr lang="zh-CN" altLang="en-US"/>
          </a:p>
          <a:p>
            <a:pPr lvl="1"/>
            <a:r>
              <a:rPr lang="zh-CN" altLang="en-US"/>
              <a:t>initializes the registers</a:t>
            </a:r>
            <a:r>
              <a:rPr lang="en-US" altLang="zh-CN"/>
              <a:t>, stack</a:t>
            </a:r>
            <a:endParaRPr lang="en-US"/>
          </a:p>
          <a:p>
            <a:pPr lvl="1"/>
            <a:r>
              <a:rPr lang="en-US" altLang="zh-CN">
                <a:sym typeface="+mn-ea"/>
              </a:rPr>
              <a:t>void StackAllocate(VoidFunctionPtr func, int arg)</a:t>
            </a:r>
            <a:endParaRPr lang="zh-CN" altLang="en-US"/>
          </a:p>
          <a:p>
            <a:r>
              <a:rPr lang="en-US" altLang="zh-CN" sz="2400">
                <a:sym typeface="+mn-ea"/>
              </a:rPr>
              <a:t>The </a:t>
            </a:r>
            <a:r>
              <a:rPr lang="zh-CN" altLang="en-US" sz="2400">
                <a:sym typeface="+mn-ea"/>
              </a:rPr>
              <a:t>procedure func returns</a:t>
            </a:r>
            <a:endParaRPr lang="zh-CN" altLang="en-US" sz="2400"/>
          </a:p>
          <a:p>
            <a:pPr lvl="1"/>
            <a:r>
              <a:rPr lang="en-US" altLang="zh-CN" sz="2000">
                <a:sym typeface="+mn-ea"/>
              </a:rPr>
              <a:t>Since </a:t>
            </a:r>
            <a:r>
              <a:rPr lang="en-US" altLang="zh-CN" sz="2000" b="1">
                <a:sym typeface="+mn-ea"/>
              </a:rPr>
              <a:t>func</a:t>
            </a:r>
            <a:r>
              <a:rPr lang="en-US" altLang="zh-CN" sz="2000">
                <a:sym typeface="+mn-ea"/>
              </a:rPr>
              <a:t> was not called as a regular procedure call, there is no place for it to return to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The thread running func should terminate</a:t>
            </a:r>
            <a:endParaRPr lang="en-US" altLang="zh-CN"/>
          </a:p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source code p42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76213"/>
            <a:ext cx="10972800" cy="1143000"/>
          </a:xfrm>
        </p:spPr>
        <p:txBody>
          <a:bodyPr/>
          <a:p>
            <a:r>
              <a:rPr lang="en-US" altLang="zh-CN">
                <a:sym typeface="+mn-ea"/>
              </a:rPr>
              <a:t>void StackAllocate(VoidFunctionPtr func, int arg)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40790"/>
            <a:ext cx="10972800" cy="5222240"/>
          </a:xfrm>
        </p:spPr>
        <p:txBody>
          <a:bodyPr>
            <a:normAutofit fontScale="80000"/>
          </a:bodyPr>
          <a:p>
            <a:pPr>
              <a:lnSpc>
                <a:spcPct val="110000"/>
              </a:lnSpc>
            </a:pP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Allocate memory for the stack </a:t>
            </a:r>
            <a:r>
              <a:rPr 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(StackSize),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建立第一个栈帧</a:t>
            </a:r>
            <a:endParaRPr 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10000"/>
              </a:lnSpc>
            </a:pPr>
            <a:r>
              <a:rPr 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stack = (int *) AllocBoundedArray(StackSize * sizeof(_int));</a:t>
            </a:r>
            <a:endParaRPr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10000"/>
              </a:lnSpc>
            </a:pP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Place a sentinel value at the top of the allocated stack</a:t>
            </a:r>
            <a:endParaRPr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10000"/>
              </a:lnSpc>
            </a:pP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*stack = STACK_FENCEPOST</a:t>
            </a:r>
            <a:endParaRPr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在栈中存放ThreadRoot的入口地址</a:t>
            </a:r>
            <a:endParaRPr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*(--stackTop) = (int)ThreadRoot;  // </a:t>
            </a:r>
            <a:r>
              <a:rPr sz="2000">
                <a:cs typeface="仿宋" panose="02010609060101010101" charset="-122"/>
                <a:sym typeface="+mn-ea"/>
              </a:rPr>
              <a:t>ThreadRoot </a:t>
            </a:r>
            <a:r>
              <a:rPr lang="zh-CN" sz="2000">
                <a:cs typeface="仿宋" panose="02010609060101010101" charset="-122"/>
                <a:sym typeface="+mn-ea"/>
              </a:rPr>
              <a:t>是进入线程前执行的程序</a:t>
            </a:r>
            <a:endParaRPr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设置栈顶指针</a:t>
            </a:r>
            <a:endParaRPr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10000"/>
              </a:lnSpc>
            </a:pPr>
            <a:r>
              <a:rPr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stackTop = stack + StackSize - 4; // -4 to be on the safe side!</a:t>
            </a:r>
            <a:endParaRPr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10000"/>
              </a:lnSpc>
            </a:pPr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初始化寄存器数组</a:t>
            </a:r>
            <a:endParaRPr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10000"/>
              </a:lnSpc>
            </a:pPr>
            <a:r>
              <a:rPr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machineState[PCState] = (_int)ThreadRoot;	// 好像没用</a:t>
            </a:r>
            <a:endParaRPr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10000"/>
              </a:lnSpc>
            </a:pPr>
            <a:r>
              <a:rPr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machineState[StartupPCState] = (_int)InterruptEnable;</a:t>
            </a:r>
            <a:endParaRPr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10000"/>
              </a:lnSpc>
            </a:pPr>
            <a:r>
              <a:rPr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machineState[InitialPCState] = (_int)func;</a:t>
            </a:r>
            <a:endParaRPr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10000"/>
              </a:lnSpc>
            </a:pPr>
            <a:r>
              <a:rPr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machineState[InitialArgState] = arg;</a:t>
            </a:r>
            <a:endParaRPr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10000"/>
              </a:lnSpc>
            </a:pPr>
            <a:r>
              <a:rPr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machineState[WhenDonePCState] = (_int)ThreadFinish;</a:t>
            </a:r>
            <a:endParaRPr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source code p45</a:t>
            </a:r>
            <a:endParaRPr lang="en-US" sz="240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访问不同架构的</a:t>
            </a:r>
            <a:r>
              <a:rPr lang="en-US" altLang="zh-CN"/>
              <a:t>CPU</a:t>
            </a:r>
            <a:r>
              <a:rPr lang="zh-CN" altLang="en-US"/>
              <a:t>寄存器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4292" t="18280" r="33080" b="10234"/>
          <a:stretch>
            <a:fillRect/>
          </a:stretch>
        </p:blipFill>
        <p:spPr>
          <a:xfrm>
            <a:off x="609600" y="1332230"/>
            <a:ext cx="10972800" cy="4948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23155" y="2839720"/>
            <a:ext cx="546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全部寄存器在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machineState[]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中的地址，寄存器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32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位</a:t>
            </a:r>
            <a:endParaRPr lang="zh-CN" altLang="en-US">
              <a:solidFill>
                <a:schemeClr val="accent2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52515" y="4765040"/>
            <a:ext cx="4137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运行数据在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machineState[]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中的地址</a:t>
            </a:r>
            <a:endParaRPr lang="zh-CN" altLang="en-US">
              <a:solidFill>
                <a:schemeClr val="accent2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43245" y="5912485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存放运行数据的寄存器的名称</a:t>
            </a:r>
            <a:endParaRPr lang="zh-CN" altLang="en-US">
              <a:solidFill>
                <a:schemeClr val="accent2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21250" y="1969770"/>
            <a:ext cx="595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注意，是从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thread object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开始的偏移量，非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MacineState</a:t>
            </a:r>
            <a:endParaRPr lang="en-US" altLang="zh-CN">
              <a:solidFill>
                <a:schemeClr val="accent2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线程对象内存结构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860550" y="1684655"/>
          <a:ext cx="52120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2053590"/>
                <a:gridCol w="20154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IA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寄存器</a:t>
                      </a: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C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程序宏名称</a:t>
                      </a: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内容</a:t>
                      </a: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ESP</a:t>
                      </a: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栈指针</a:t>
                      </a: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EAX</a:t>
                      </a: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EBX</a:t>
                      </a: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ECX</a:t>
                      </a: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StartupPCState</a:t>
                      </a: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InterruptEnable</a:t>
                      </a:r>
                      <a:r>
                        <a:rPr lang="en-US" sz="180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()</a:t>
                      </a:r>
                      <a:endParaRPr lang="en-US" sz="180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EDX</a:t>
                      </a: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InitialArgState</a:t>
                      </a: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arg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EBP</a:t>
                      </a: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ESI</a:t>
                      </a: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InitialPCState</a:t>
                      </a: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func</a:t>
                      </a:r>
                      <a:r>
                        <a:rPr lang="en-US" sz="180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()</a:t>
                      </a:r>
                      <a:endParaRPr lang="en-US" sz="180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EDI</a:t>
                      </a: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PC</a:t>
                      </a: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PCState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ThreadRoot</a:t>
                      </a:r>
                      <a:r>
                        <a:rPr lang="en-US" sz="180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()</a:t>
                      </a:r>
                      <a:endParaRPr lang="en-US" sz="180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21055" y="2056130"/>
            <a:ext cx="1118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stackTop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47345" y="2424430"/>
            <a:ext cx="164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machineState</a:t>
            </a:r>
            <a:endParaRPr lang="en-US" altLang="zh-CN"/>
          </a:p>
        </p:txBody>
      </p:sp>
      <p:graphicFrame>
        <p:nvGraphicFramePr>
          <p:cNvPr id="10" name="表格 9"/>
          <p:cNvGraphicFramePr/>
          <p:nvPr/>
        </p:nvGraphicFramePr>
        <p:xfrm>
          <a:off x="7714615" y="3481070"/>
          <a:ext cx="3996055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295"/>
                <a:gridCol w="1762760"/>
              </a:tblGrid>
              <a:tr h="365760"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栈</a:t>
                      </a: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stack+StackSize-4</a:t>
                      </a: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stack+StackSize-8</a:t>
                      </a:r>
                      <a:endParaRPr lang="zh-CN" altLang="en-US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ThreadRoot()</a:t>
                      </a:r>
                      <a:endParaRPr lang="zh-CN" altLang="en-US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80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stack</a:t>
                      </a:r>
                      <a:endParaRPr lang="zh-CN" altLang="en-US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任意多边形 14"/>
          <p:cNvSpPr/>
          <p:nvPr/>
        </p:nvSpPr>
        <p:spPr>
          <a:xfrm>
            <a:off x="6477635" y="2227580"/>
            <a:ext cx="1362710" cy="2195195"/>
          </a:xfrm>
          <a:custGeom>
            <a:avLst/>
            <a:gdLst>
              <a:gd name="connisteX0" fmla="*/ 0 w 1362710"/>
              <a:gd name="connsiteY0" fmla="*/ 9525 h 2195195"/>
              <a:gd name="connisteX1" fmla="*/ 931545 w 1362710"/>
              <a:gd name="connsiteY1" fmla="*/ 0 h 2195195"/>
              <a:gd name="connisteX2" fmla="*/ 921385 w 1362710"/>
              <a:gd name="connsiteY2" fmla="*/ 2195195 h 2195195"/>
              <a:gd name="connisteX3" fmla="*/ 1362710 w 1362710"/>
              <a:gd name="connsiteY3" fmla="*/ 2195195 h 2195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362710" h="2195195">
                <a:moveTo>
                  <a:pt x="0" y="9525"/>
                </a:moveTo>
                <a:lnTo>
                  <a:pt x="931545" y="0"/>
                </a:lnTo>
                <a:lnTo>
                  <a:pt x="921385" y="2195195"/>
                </a:lnTo>
                <a:lnTo>
                  <a:pt x="1362710" y="2195195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ThreadRoot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sz="2400">
                <a:sym typeface="+mn-ea"/>
              </a:rPr>
              <a:t>ThreadRoot</a:t>
            </a:r>
            <a:endParaRPr sz="2400">
              <a:sym typeface="+mn-ea"/>
            </a:endParaRPr>
          </a:p>
          <a:p>
            <a:pPr lvl="1"/>
            <a:r>
              <a:rPr sz="2400">
                <a:sym typeface="+mn-ea"/>
              </a:rPr>
              <a:t>Calls an initialization routine that simply enables interrupts</a:t>
            </a:r>
            <a:endParaRPr sz="2400">
              <a:sym typeface="+mn-ea"/>
            </a:endParaRPr>
          </a:p>
          <a:p>
            <a:pPr lvl="1"/>
            <a:r>
              <a:rPr sz="2400">
                <a:sym typeface="+mn-ea"/>
              </a:rPr>
              <a:t>Calls the user</a:t>
            </a:r>
            <a:r>
              <a:rPr lang="en-US" sz="2400">
                <a:sym typeface="+mn-ea"/>
              </a:rPr>
              <a:t>-</a:t>
            </a:r>
            <a:r>
              <a:rPr sz="2400">
                <a:sym typeface="+mn-ea"/>
              </a:rPr>
              <a:t>supplied function passing it the supplied argument</a:t>
            </a:r>
            <a:endParaRPr sz="2400">
              <a:sym typeface="+mn-ea"/>
            </a:endParaRPr>
          </a:p>
          <a:p>
            <a:pPr lvl="1"/>
            <a:r>
              <a:rPr sz="2400">
                <a:sym typeface="+mn-ea"/>
              </a:rPr>
              <a:t>Calls thread</a:t>
            </a:r>
            <a:r>
              <a:rPr lang="en-US" sz="2400">
                <a:sym typeface="+mn-ea"/>
              </a:rPr>
              <a:t>::</a:t>
            </a:r>
            <a:r>
              <a:rPr sz="2400">
                <a:sym typeface="+mn-ea"/>
              </a:rPr>
              <a:t>Finish</a:t>
            </a:r>
            <a:r>
              <a:rPr lang="en-US" sz="2400">
                <a:sym typeface="+mn-ea"/>
              </a:rPr>
              <a:t>()</a:t>
            </a:r>
            <a:r>
              <a:rPr sz="2400">
                <a:sym typeface="+mn-ea"/>
              </a:rPr>
              <a:t> to terminate the thread</a:t>
            </a:r>
            <a:endParaRPr lang="en-US" sz="2400"/>
          </a:p>
          <a:p>
            <a:pPr lvl="1"/>
            <a:r>
              <a:rPr lang="en-US" sz="2400">
                <a:sym typeface="+mn-ea"/>
              </a:rPr>
              <a:t>I</a:t>
            </a:r>
            <a:r>
              <a:rPr sz="2400">
                <a:sym typeface="+mn-ea"/>
              </a:rPr>
              <a:t>s written in assembly language </a:t>
            </a:r>
            <a:r>
              <a:rPr lang="en-US" sz="2400">
                <a:sym typeface="+mn-ea"/>
              </a:rPr>
              <a:t>(source code p18)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Why</a:t>
            </a:r>
            <a:r>
              <a:rPr sz="2400">
                <a:sym typeface="+mn-ea"/>
              </a:rPr>
              <a:t> ThreadRoot</a:t>
            </a:r>
            <a:endParaRPr sz="2400">
              <a:sym typeface="+mn-ea"/>
            </a:endParaRPr>
          </a:p>
          <a:p>
            <a:pPr lvl="1"/>
            <a:r>
              <a:rPr lang="en-US" sz="2400">
                <a:sym typeface="+mn-ea"/>
              </a:rPr>
              <a:t>M</a:t>
            </a:r>
            <a:r>
              <a:rPr sz="2400">
                <a:sym typeface="+mn-ea"/>
              </a:rPr>
              <a:t>akes it straightforward to terminate the thread when it </a:t>
            </a:r>
            <a:r>
              <a:rPr lang="en-US" sz="2400">
                <a:sym typeface="+mn-ea"/>
              </a:rPr>
              <a:t>fi</a:t>
            </a:r>
            <a:r>
              <a:rPr sz="2400">
                <a:sym typeface="+mn-ea"/>
              </a:rPr>
              <a:t>nishes</a:t>
            </a:r>
            <a:endParaRPr sz="2400">
              <a:sym typeface="+mn-ea"/>
            </a:endParaRPr>
          </a:p>
          <a:p>
            <a:pPr lvl="1"/>
            <a:r>
              <a:rPr sz="2400">
                <a:sym typeface="+mn-ea"/>
              </a:rPr>
              <a:t>ThreadRoot isn</a:t>
            </a:r>
            <a:r>
              <a:rPr lang="en-US" sz="2400">
                <a:sym typeface="+mn-ea"/>
              </a:rPr>
              <a:t>'</a:t>
            </a:r>
            <a:r>
              <a:rPr sz="2400">
                <a:sym typeface="+mn-ea"/>
              </a:rPr>
              <a:t>t run by the thread that calls Fork</a:t>
            </a:r>
            <a:r>
              <a:rPr lang="en-US" sz="2400">
                <a:sym typeface="+mn-ea"/>
              </a:rPr>
              <a:t>()</a:t>
            </a:r>
            <a:endParaRPr lang="en-US" sz="2400"/>
          </a:p>
          <a:p>
            <a:pPr lvl="1"/>
            <a:r>
              <a:rPr sz="2400">
                <a:sym typeface="+mn-ea"/>
              </a:rPr>
              <a:t>The newly created thread executes the ThreadRoot when it is scheduled and starts execution</a:t>
            </a:r>
            <a:endParaRPr sz="2400">
              <a:sym typeface="+mn-ea"/>
            </a:endParaRPr>
          </a:p>
          <a:p>
            <a:pPr lvl="1"/>
            <a:r>
              <a:rPr lang="zh-CN" sz="2400">
                <a:sym typeface="+mn-ea"/>
              </a:rPr>
              <a:t>仅在首次进入时</a:t>
            </a:r>
            <a:r>
              <a:rPr lang="zh-CN" sz="2400">
                <a:sym typeface="+mn-ea"/>
              </a:rPr>
              <a:t>执行，以后再切换入线</a:t>
            </a:r>
            <a:r>
              <a:rPr lang="zh-CN" sz="2400">
                <a:sym typeface="+mn-ea"/>
              </a:rPr>
              <a:t>程，不再执行</a:t>
            </a:r>
            <a:r>
              <a:rPr lang="en-US" altLang="zh-CN" sz="2400">
                <a:sym typeface="+mn-ea"/>
              </a:rPr>
              <a:t>ThreadRoot</a:t>
            </a:r>
            <a:endParaRPr lang="zh-CN" altLang="en-US" sz="2400"/>
          </a:p>
          <a:p>
            <a:r>
              <a:rPr>
                <a:solidFill>
                  <a:schemeClr val="accent1">
                    <a:lumMod val="50000"/>
                  </a:schemeClr>
                </a:solidFill>
                <a:sym typeface="+mn-ea"/>
              </a:rPr>
              <a:t>source code p22</a:t>
            </a:r>
            <a:endParaRPr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ThreadRoot</a:t>
            </a:r>
            <a:r>
              <a:rPr lang="zh-CN" altLang="en-US">
                <a:sym typeface="+mn-ea"/>
              </a:rPr>
              <a:t>源码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9508" t="49116" r="57578" b="14058"/>
          <a:stretch>
            <a:fillRect/>
          </a:stretch>
        </p:blipFill>
        <p:spPr>
          <a:xfrm>
            <a:off x="2315210" y="1607820"/>
            <a:ext cx="7475855" cy="47047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Nachos Threads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3.0 Basic concepts</a:t>
            </a:r>
            <a:endParaRPr lang="en-US" altLang="zh-CN"/>
          </a:p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3.1 Mechanics of Thread Switching</a:t>
            </a:r>
            <a:endParaRPr lang="en-US" altLang="zh-CN"/>
          </a:p>
          <a:p>
            <a:r>
              <a:rPr lang="en-US" altLang="zh-CN"/>
              <a:t>3.2 Threads &amp; Scheduling</a:t>
            </a:r>
            <a:endParaRPr lang="en-US" altLang="zh-CN"/>
          </a:p>
          <a:p>
            <a:r>
              <a:rPr lang="en-US" altLang="zh-CN"/>
              <a:t>3.3 Synchronization and Mutual Exclusion</a:t>
            </a:r>
            <a:endParaRPr lang="en-US" altLang="zh-CN"/>
          </a:p>
          <a:p>
            <a:r>
              <a:rPr lang="en-US" altLang="zh-CN"/>
              <a:t>3.4 Special Notes</a:t>
            </a:r>
            <a:endParaRPr lang="en-US" altLang="zh-CN"/>
          </a:p>
          <a:p>
            <a:r>
              <a:rPr lang="en-US" altLang="zh-CN"/>
              <a:t>3.5 Controlling the Order of Execution in Nachos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sym typeface="+mn-ea"/>
              </a:rPr>
              <a:t>3.1 Mechanics of Thread Switching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Switching the CPU from one thread to another involves</a:t>
            </a:r>
            <a:endParaRPr lang="zh-CN" altLang="en-US"/>
          </a:p>
          <a:p>
            <a:pPr lvl="1"/>
            <a:r>
              <a:rPr lang="en-US" altLang="zh-CN"/>
              <a:t>S</a:t>
            </a:r>
            <a:r>
              <a:rPr lang="zh-CN" altLang="en-US"/>
              <a:t>uspending the current thread</a:t>
            </a:r>
            <a:endParaRPr lang="zh-CN" altLang="en-US"/>
          </a:p>
          <a:p>
            <a:pPr lvl="1"/>
            <a:r>
              <a:rPr lang="en-US" altLang="zh-CN"/>
              <a:t>S</a:t>
            </a:r>
            <a:r>
              <a:rPr lang="zh-CN" altLang="en-US"/>
              <a:t>aving its state</a:t>
            </a:r>
            <a:r>
              <a:rPr lang="en-US" altLang="zh-CN"/>
              <a:t>(</a:t>
            </a:r>
            <a:r>
              <a:rPr lang="zh-CN" altLang="en-US"/>
              <a:t>e</a:t>
            </a:r>
            <a:r>
              <a:rPr lang="en-US" altLang="zh-CN"/>
              <a:t>.</a:t>
            </a:r>
            <a:r>
              <a:rPr lang="zh-CN" altLang="en-US"/>
              <a:t>g</a:t>
            </a:r>
            <a:r>
              <a:rPr lang="en-US" altLang="zh-CN"/>
              <a:t>., </a:t>
            </a:r>
            <a:r>
              <a:rPr lang="zh-CN" altLang="en-US"/>
              <a:t>registers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/>
              <a:t>R</a:t>
            </a:r>
            <a:r>
              <a:rPr lang="zh-CN" altLang="en-US"/>
              <a:t>estoring the state of the thread being switched to</a:t>
            </a:r>
            <a:endParaRPr lang="zh-CN" altLang="en-US"/>
          </a:p>
          <a:p>
            <a:r>
              <a:rPr lang="zh-CN" altLang="en-US"/>
              <a:t>The thread switch actually completes 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at the moment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 new program counter is loaded into PC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t that point</a:t>
            </a:r>
            <a:r>
              <a:rPr lang="en-US" altLang="zh-CN"/>
              <a:t>, </a:t>
            </a:r>
            <a:r>
              <a:rPr lang="zh-CN" altLang="en-US"/>
              <a:t>the CPU is no longer executing the thread</a:t>
            </a:r>
            <a:r>
              <a:rPr lang="en-US" altLang="zh-CN"/>
              <a:t>, but the new thread</a:t>
            </a:r>
            <a:endParaRPr lang="zh-CN" altLang="en-US"/>
          </a:p>
          <a:p>
            <a:r>
              <a:rPr lang="zh-CN" altLang="en-US"/>
              <a:t>The routine Switch</a:t>
            </a:r>
            <a:r>
              <a:rPr lang="en-US" altLang="zh-CN"/>
              <a:t>(</a:t>
            </a:r>
            <a:r>
              <a:rPr lang="zh-CN" altLang="en-US"/>
              <a:t>oldThread</a:t>
            </a:r>
            <a:r>
              <a:rPr lang="en-US" altLang="zh-CN"/>
              <a:t>, </a:t>
            </a:r>
            <a:r>
              <a:rPr lang="zh-CN" altLang="en-US"/>
              <a:t> nextThread</a:t>
            </a:r>
            <a:r>
              <a:rPr lang="en-US" altLang="zh-CN"/>
              <a:t>)</a:t>
            </a:r>
            <a:r>
              <a:rPr lang="zh-CN" altLang="en-US"/>
              <a:t> actually performs a thread switch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Switch saves all of oldThread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s state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oldThread is the thread that is executing </a:t>
            </a:r>
            <a:r>
              <a:rPr lang="en-US" altLang="zh-CN">
                <a:sym typeface="+mn-ea"/>
              </a:rPr>
              <a:t>w</a:t>
            </a:r>
            <a:r>
              <a:rPr lang="zh-CN" altLang="en-US">
                <a:sym typeface="+mn-ea"/>
              </a:rPr>
              <a:t>hen Switch is called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t can resume executing the thread later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 without the thread knowing it was suspended</a:t>
            </a:r>
            <a:endParaRPr lang="zh-CN" altLang="en-US"/>
          </a:p>
          <a:p>
            <a:r>
              <a:rPr lang="zh-CN" altLang="en-US">
                <a:sym typeface="+mn-ea"/>
              </a:rPr>
              <a:t>Switch</a:t>
            </a:r>
            <a:r>
              <a:rPr lang="en-US" altLang="zh-CN">
                <a:sym typeface="+mn-ea"/>
              </a:rPr>
              <a:t>()</a:t>
            </a:r>
            <a:r>
              <a:rPr lang="zh-CN" altLang="en-US">
                <a:sym typeface="+mn-ea"/>
              </a:rPr>
              <a:t> is written in assembly language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Does </a:t>
            </a:r>
            <a:r>
              <a:rPr lang="zh-CN" altLang="en-US"/>
              <a:t>Switch </a:t>
            </a:r>
            <a:r>
              <a:rPr lang="en-US" altLang="zh-CN"/>
              <a:t>D</a:t>
            </a:r>
            <a:r>
              <a:rPr lang="zh-CN" altLang="en-US"/>
              <a:t>o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182110"/>
          </a:xfrm>
        </p:spPr>
        <p:txBody>
          <a:bodyPr>
            <a:normAutofit/>
          </a:bodyPr>
          <a:p>
            <a:r>
              <a:rPr lang="zh-CN" altLang="en-US"/>
              <a:t>Save all registers in oldThread</a:t>
            </a:r>
            <a:r>
              <a:rPr lang="en-US" altLang="zh-CN"/>
              <a:t>'</a:t>
            </a:r>
            <a:r>
              <a:rPr lang="zh-CN" altLang="en-US"/>
              <a:t>s context block</a:t>
            </a:r>
            <a:endParaRPr lang="zh-CN" altLang="en-US"/>
          </a:p>
          <a:p>
            <a:r>
              <a:rPr lang="zh-CN" altLang="en-US"/>
              <a:t>What address should we save for the PC</a:t>
            </a:r>
            <a:r>
              <a:rPr lang="en-US" altLang="zh-CN"/>
              <a:t>?</a:t>
            </a:r>
            <a:endParaRPr lang="en-US" altLang="zh-CN"/>
          </a:p>
          <a:p>
            <a:pPr lvl="1"/>
            <a:r>
              <a:rPr lang="en-US" altLang="zh-CN"/>
              <a:t>W</a:t>
            </a:r>
            <a:r>
              <a:rPr lang="zh-CN" altLang="en-US"/>
              <a:t>hen we later resume running the thread</a:t>
            </a:r>
            <a:r>
              <a:rPr lang="en-US" altLang="zh-CN"/>
              <a:t>,</a:t>
            </a:r>
            <a:r>
              <a:rPr lang="zh-CN" altLang="en-US"/>
              <a:t> where do we want it to continue execution</a:t>
            </a:r>
            <a:endParaRPr lang="zh-CN" altLang="en-US"/>
          </a:p>
          <a:p>
            <a:pPr lvl="1"/>
            <a:r>
              <a:rPr lang="en-US" altLang="zh-CN"/>
              <a:t>Just like a normal procedure call</a:t>
            </a:r>
            <a:r>
              <a:rPr lang="zh-CN" altLang="en-US"/>
              <a:t> </a:t>
            </a:r>
            <a:endParaRPr lang="zh-CN" altLang="en-US"/>
          </a:p>
          <a:p>
            <a:r>
              <a:rPr lang="en-US" altLang="zh-CN"/>
              <a:t>R</a:t>
            </a:r>
            <a:r>
              <a:rPr lang="zh-CN" altLang="en-US"/>
              <a:t>esume execution at the instruction following the call to Switch</a:t>
            </a:r>
            <a:endParaRPr lang="zh-CN" altLang="en-US"/>
          </a:p>
          <a:p>
            <a:pPr lvl="1"/>
            <a:r>
              <a:rPr lang="en-US">
                <a:sym typeface="+mn-ea"/>
              </a:rPr>
              <a:t>T</a:t>
            </a:r>
            <a:r>
              <a:rPr lang="zh-CN" altLang="en-US">
                <a:sym typeface="+mn-ea"/>
              </a:rPr>
              <a:t>he return address found on the stack in the thread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s activation record</a:t>
            </a:r>
            <a:endParaRPr lang="zh-CN" altLang="en-US"/>
          </a:p>
          <a:p>
            <a:r>
              <a:rPr lang="en-US" altLang="zh-CN"/>
              <a:t>L</a:t>
            </a:r>
            <a:r>
              <a:rPr lang="zh-CN" altLang="en-US"/>
              <a:t>oad new values into the registers</a:t>
            </a:r>
            <a:r>
              <a:rPr lang="en-US" altLang="zh-CN"/>
              <a:t>(including PC)</a:t>
            </a:r>
            <a:r>
              <a:rPr lang="zh-CN" altLang="en-US"/>
              <a:t> from the next thread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At what exact point has a context switch taken place</a:t>
            </a:r>
            <a:r>
              <a:rPr lang="en-US" altLang="zh-CN">
                <a:sym typeface="+mn-ea"/>
              </a:rPr>
              <a:t>?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he current PC is replaced by the saved PC found in the process table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SWITCH( thread *t1, thread *t2 )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301 /* void SWITCH( thread *t1, thread *t2 )</a:t>
            </a:r>
            <a:endParaRPr lang="zh-CN" altLang="en-US"/>
          </a:p>
          <a:p>
            <a:r>
              <a:rPr lang="zh-CN" altLang="en-US"/>
              <a:t>302 **</a:t>
            </a:r>
            <a:endParaRPr lang="zh-CN" altLang="en-US"/>
          </a:p>
          <a:p>
            <a:r>
              <a:rPr lang="zh-CN" altLang="en-US"/>
              <a:t>303 ** on entry, stack looks like this:</a:t>
            </a:r>
            <a:endParaRPr lang="zh-CN" altLang="en-US"/>
          </a:p>
          <a:p>
            <a:r>
              <a:rPr lang="zh-CN" altLang="en-US"/>
              <a:t>304 ** 8(esp) -&gt; thread *t2</a:t>
            </a:r>
            <a:endParaRPr lang="zh-CN" altLang="en-US"/>
          </a:p>
          <a:p>
            <a:r>
              <a:rPr lang="zh-CN" altLang="en-US"/>
              <a:t>305 ** 4(esp) -&gt; thread *t1</a:t>
            </a:r>
            <a:endParaRPr lang="zh-CN" altLang="en-US"/>
          </a:p>
          <a:p>
            <a:r>
              <a:rPr lang="zh-CN" altLang="en-US"/>
              <a:t>306 ** (esp) -&gt; return address</a:t>
            </a:r>
            <a:endParaRPr lang="zh-CN" altLang="en-US"/>
          </a:p>
          <a:p>
            <a:r>
              <a:rPr lang="zh-CN" altLang="en-US"/>
              <a:t>307 **</a:t>
            </a:r>
            <a:endParaRPr lang="zh-CN" altLang="en-US"/>
          </a:p>
          <a:p>
            <a:r>
              <a:rPr lang="zh-CN" altLang="en-US"/>
              <a:t>308 ** we push the current eax on the stack so that we can use it as</a:t>
            </a:r>
            <a:endParaRPr lang="zh-CN" altLang="en-US"/>
          </a:p>
          <a:p>
            <a:r>
              <a:rPr lang="zh-CN" altLang="en-US"/>
              <a:t>309 ** a pointer to t1, this decrements esp by 4, so when we use it</a:t>
            </a:r>
            <a:endParaRPr lang="zh-CN" altLang="en-US"/>
          </a:p>
          <a:p>
            <a:r>
              <a:rPr lang="zh-CN" altLang="en-US"/>
              <a:t>310 ** to reference stuff on the stack, we add 4 to the offset.</a:t>
            </a:r>
            <a:endParaRPr lang="zh-CN" altLang="en-US"/>
          </a:p>
          <a:p>
            <a:r>
              <a:rPr lang="zh-CN" altLang="en-US"/>
              <a:t>311 */</a:t>
            </a:r>
            <a:endParaRPr lang="zh-CN" altLang="en-US"/>
          </a:p>
          <a:p>
            <a:r>
              <a:rPr lang="zh-CN" altLang="en-US"/>
              <a:t>312 .comm _eax_save,4</a:t>
            </a:r>
            <a:endParaRPr lang="zh-CN" altLang="en-US"/>
          </a:p>
          <a:p>
            <a:r>
              <a:rPr lang="zh-CN" altLang="en-US"/>
              <a:t>313</a:t>
            </a:r>
            <a:endParaRPr lang="zh-CN" altLang="en-US"/>
          </a:p>
          <a:p>
            <a:r>
              <a:rPr lang="zh-CN" altLang="en-US"/>
              <a:t>314 .globl _SWITCH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Nachos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95425"/>
            <a:ext cx="10972800" cy="4665980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2.0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sym typeface="+mn-ea"/>
              </a:rPr>
              <a:t>Overview of Nachos Machine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2.1 Machine Components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2.2 Interrupt Management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2.3 Real-Time Clock Interrupts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2.4 Address Translation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2.5 Console Device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2.6 Disk Device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SWITCH( thread *t1, thread *t2 ) </a:t>
            </a:r>
            <a:r>
              <a:rPr lang="en-US" altLang="zh-CN">
                <a:sym typeface="+mn-ea"/>
              </a:rPr>
              <a:t>(1)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28845"/>
          </a:xfrm>
        </p:spPr>
        <p:txBody>
          <a:bodyPr>
            <a:normAutofit fontScale="70000"/>
          </a:bodyPr>
          <a:p>
            <a:r>
              <a:rPr lang="zh-CN" altLang="en-US"/>
              <a:t>315 _SWITCH:</a:t>
            </a:r>
            <a:endParaRPr lang="zh-CN" altLang="en-US"/>
          </a:p>
          <a:p>
            <a:r>
              <a:rPr lang="zh-CN" altLang="en-US"/>
              <a:t>316 movl %eax,_eax_save # save the value of eax</a:t>
            </a:r>
            <a:endParaRPr lang="zh-CN" altLang="en-US"/>
          </a:p>
          <a:p>
            <a:r>
              <a:rPr lang="zh-CN" altLang="en-US"/>
              <a:t>317 movl 4(%esp),%eax # move pointer to t1 into eax</a:t>
            </a:r>
            <a:endParaRPr lang="zh-CN" altLang="en-US"/>
          </a:p>
          <a:p>
            <a:r>
              <a:rPr lang="zh-CN" altLang="en-US"/>
              <a:t>318 movl %ebx,_EBX(%eax) # save registers</a:t>
            </a:r>
            <a:endParaRPr lang="zh-CN" altLang="en-US"/>
          </a:p>
          <a:p>
            <a:r>
              <a:rPr lang="zh-CN" altLang="en-US"/>
              <a:t>319 movl %ecx,_ECX(%eax)</a:t>
            </a:r>
            <a:endParaRPr lang="zh-CN" altLang="en-US"/>
          </a:p>
          <a:p>
            <a:r>
              <a:rPr lang="zh-CN" altLang="en-US"/>
              <a:t>320 movl %edx,_EDX(%eax)</a:t>
            </a:r>
            <a:endParaRPr lang="zh-CN" altLang="en-US"/>
          </a:p>
          <a:p>
            <a:r>
              <a:rPr lang="zh-CN" altLang="en-US"/>
              <a:t>321 movl %esi,_ESI(%eax)</a:t>
            </a:r>
            <a:endParaRPr lang="zh-CN" altLang="en-US"/>
          </a:p>
          <a:p>
            <a:r>
              <a:rPr lang="zh-CN" altLang="en-US"/>
              <a:t>322 movl %edi,_EDI(%eax)</a:t>
            </a:r>
            <a:endParaRPr lang="zh-CN" altLang="en-US"/>
          </a:p>
          <a:p>
            <a:r>
              <a:rPr lang="zh-CN" altLang="en-US"/>
              <a:t>323 movl %ebp,_EBP(%eax)</a:t>
            </a:r>
            <a:r>
              <a:rPr lang="en-US" altLang="zh-CN"/>
              <a:t>	# </a:t>
            </a:r>
            <a:r>
              <a:rPr lang="zh-CN" altLang="en-US"/>
              <a:t>主程序的</a:t>
            </a:r>
            <a:r>
              <a:rPr lang="en-US" altLang="zh-CN"/>
              <a:t>ebp</a:t>
            </a:r>
            <a:r>
              <a:rPr lang="zh-CN" altLang="en-US"/>
              <a:t>，</a:t>
            </a:r>
            <a:r>
              <a:rPr lang="en-US" altLang="zh-CN"/>
              <a:t>SWITCH</a:t>
            </a:r>
            <a:r>
              <a:rPr lang="zh-CN" altLang="en-US"/>
              <a:t>没有自己的栈帧</a:t>
            </a:r>
            <a:endParaRPr lang="zh-CN" altLang="en-US"/>
          </a:p>
          <a:p>
            <a:r>
              <a:rPr lang="zh-CN" altLang="en-US"/>
              <a:t>324 movl %esp,_ESP(%eax) </a:t>
            </a:r>
            <a:r>
              <a:rPr lang="en-US" altLang="zh-CN"/>
              <a:t>	</a:t>
            </a:r>
            <a:r>
              <a:rPr lang="zh-CN" altLang="en-US"/>
              <a:t># save stack pointer</a:t>
            </a:r>
            <a:endParaRPr lang="zh-CN" altLang="en-US"/>
          </a:p>
          <a:p>
            <a:r>
              <a:rPr lang="zh-CN" altLang="en-US"/>
              <a:t>325 movl _eax_save,%ebx </a:t>
            </a:r>
            <a:r>
              <a:rPr lang="en-US" altLang="zh-CN"/>
              <a:t>	</a:t>
            </a:r>
            <a:r>
              <a:rPr lang="zh-CN" altLang="en-US"/>
              <a:t># get the saved value of eax</a:t>
            </a:r>
            <a:endParaRPr lang="zh-CN" altLang="en-US"/>
          </a:p>
          <a:p>
            <a:r>
              <a:rPr lang="zh-CN" altLang="en-US"/>
              <a:t>326 movl %ebx,_EAX(%eax) </a:t>
            </a:r>
            <a:r>
              <a:rPr lang="en-US" altLang="zh-CN"/>
              <a:t>	</a:t>
            </a:r>
            <a:r>
              <a:rPr lang="zh-CN" altLang="en-US"/>
              <a:t># store it</a:t>
            </a:r>
            <a:endParaRPr lang="zh-CN" altLang="en-US"/>
          </a:p>
          <a:p>
            <a:r>
              <a:rPr lang="zh-CN" altLang="en-US"/>
              <a:t>327 movl 0(%esp),%ebx </a:t>
            </a:r>
            <a:r>
              <a:rPr lang="en-US" altLang="zh-CN"/>
              <a:t>	</a:t>
            </a:r>
            <a:r>
              <a:rPr lang="zh-CN" altLang="en-US"/>
              <a:t># get return address from stack into ebx</a:t>
            </a:r>
            <a:endParaRPr lang="zh-CN" altLang="en-US"/>
          </a:p>
          <a:p>
            <a:r>
              <a:rPr lang="zh-CN" altLang="en-US"/>
              <a:t>328 movl %ebx,_PC(%eax) </a:t>
            </a:r>
            <a:r>
              <a:rPr lang="en-US" altLang="zh-CN"/>
              <a:t>	</a:t>
            </a:r>
            <a:r>
              <a:rPr lang="zh-CN" altLang="en-US"/>
              <a:t># save it into the pc storage</a:t>
            </a:r>
            <a:endParaRPr lang="zh-CN" altLang="en-US"/>
          </a:p>
          <a:p>
            <a:r>
              <a:rPr lang="zh-CN" altLang="en-US"/>
              <a:t>329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SWITCH( thread *t1, thread *t2 ) </a:t>
            </a:r>
            <a:r>
              <a:rPr lang="en-US" altLang="zh-CN">
                <a:sym typeface="+mn-ea"/>
              </a:rPr>
              <a:t>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102860"/>
          </a:xfrm>
        </p:spPr>
        <p:txBody>
          <a:bodyPr>
            <a:normAutofit fontScale="70000"/>
          </a:bodyPr>
          <a:p>
            <a:r>
              <a:rPr lang="zh-CN" altLang="en-US"/>
              <a:t>330 movl 8(%esp),%eax # move pointer to t2 into eax</a:t>
            </a:r>
            <a:endParaRPr lang="zh-CN" altLang="en-US"/>
          </a:p>
          <a:p>
            <a:r>
              <a:rPr lang="zh-CN" altLang="en-US"/>
              <a:t>331</a:t>
            </a:r>
            <a:endParaRPr lang="zh-CN" altLang="en-US"/>
          </a:p>
          <a:p>
            <a:r>
              <a:rPr lang="zh-CN" altLang="en-US"/>
              <a:t>332 movl _EAX(%eax),%ebx </a:t>
            </a:r>
            <a:r>
              <a:rPr lang="en-US" altLang="zh-CN"/>
              <a:t>	</a:t>
            </a:r>
            <a:r>
              <a:rPr lang="zh-CN" altLang="en-US"/>
              <a:t># get new value for eax into ebx</a:t>
            </a:r>
            <a:endParaRPr lang="zh-CN" altLang="en-US"/>
          </a:p>
          <a:p>
            <a:r>
              <a:rPr lang="zh-CN" altLang="en-US"/>
              <a:t>333 movl %ebx,_eax_save </a:t>
            </a:r>
            <a:r>
              <a:rPr lang="en-US" altLang="zh-CN"/>
              <a:t>	</a:t>
            </a:r>
            <a:r>
              <a:rPr lang="zh-CN" altLang="en-US"/>
              <a:t># save it</a:t>
            </a:r>
            <a:endParaRPr lang="zh-CN" altLang="en-US"/>
          </a:p>
          <a:p>
            <a:r>
              <a:rPr lang="zh-CN" altLang="en-US"/>
              <a:t>334 movl _EBX(%eax),%ebx </a:t>
            </a:r>
            <a:r>
              <a:rPr lang="en-US" altLang="zh-CN"/>
              <a:t>	</a:t>
            </a:r>
            <a:r>
              <a:rPr lang="zh-CN" altLang="en-US"/>
              <a:t># retore old registers</a:t>
            </a:r>
            <a:endParaRPr lang="zh-CN" altLang="en-US"/>
          </a:p>
          <a:p>
            <a:r>
              <a:rPr lang="zh-CN" altLang="en-US"/>
              <a:t>335 movl _ECX(%eax),%ecx</a:t>
            </a:r>
            <a:endParaRPr lang="zh-CN" altLang="en-US"/>
          </a:p>
          <a:p>
            <a:r>
              <a:rPr lang="zh-CN" altLang="en-US"/>
              <a:t>336 movl _EDX(%eax),%edx</a:t>
            </a:r>
            <a:endParaRPr lang="zh-CN" altLang="en-US"/>
          </a:p>
          <a:p>
            <a:r>
              <a:rPr lang="zh-CN" altLang="en-US"/>
              <a:t>337 movl _ESI(%eax),%esi</a:t>
            </a:r>
            <a:endParaRPr lang="zh-CN" altLang="en-US"/>
          </a:p>
          <a:p>
            <a:r>
              <a:rPr lang="zh-CN" altLang="en-US"/>
              <a:t>338 movl _EDI(%eax),%edi</a:t>
            </a:r>
            <a:endParaRPr lang="zh-CN" altLang="en-US"/>
          </a:p>
          <a:p>
            <a:r>
              <a:rPr lang="zh-CN" altLang="en-US"/>
              <a:t>339 movl _EBP(%eax),%ebp</a:t>
            </a:r>
            <a:endParaRPr lang="zh-CN" altLang="en-US"/>
          </a:p>
          <a:p>
            <a:r>
              <a:rPr lang="zh-CN" altLang="en-US"/>
              <a:t>340 movl _ESP(%eax),%esp </a:t>
            </a:r>
            <a:r>
              <a:rPr lang="en-US" altLang="zh-CN"/>
              <a:t>	</a:t>
            </a:r>
            <a:r>
              <a:rPr lang="zh-CN" altLang="en-US"/>
              <a:t># restore stack pointer</a:t>
            </a:r>
            <a:endParaRPr lang="zh-CN" altLang="en-US"/>
          </a:p>
          <a:p>
            <a:r>
              <a:rPr lang="zh-CN" altLang="en-US"/>
              <a:t>341 movl _PC(%eax),%eax </a:t>
            </a:r>
            <a:r>
              <a:rPr lang="en-US" altLang="zh-CN"/>
              <a:t>	</a:t>
            </a:r>
            <a:r>
              <a:rPr lang="zh-CN" altLang="en-US"/>
              <a:t># restore return address into eax</a:t>
            </a:r>
            <a:endParaRPr lang="zh-CN" altLang="en-US"/>
          </a:p>
          <a:p>
            <a:r>
              <a:rPr lang="zh-CN" altLang="en-US"/>
              <a:t>342 movl %eax,4(%esp) </a:t>
            </a:r>
            <a:r>
              <a:rPr lang="en-US" altLang="zh-CN"/>
              <a:t>	</a:t>
            </a:r>
            <a:r>
              <a:rPr lang="zh-CN" altLang="en-US"/>
              <a:t># copy over the ret address on the stack</a:t>
            </a:r>
            <a:endParaRPr lang="zh-CN" altLang="en-US"/>
          </a:p>
          <a:p>
            <a:r>
              <a:rPr lang="zh-CN" altLang="en-US"/>
              <a:t>343 movl _eax_save,%eax</a:t>
            </a:r>
            <a:endParaRPr lang="zh-CN" altLang="en-US"/>
          </a:p>
          <a:p>
            <a:r>
              <a:rPr lang="zh-CN" altLang="en-US"/>
              <a:t>344</a:t>
            </a:r>
            <a:endParaRPr lang="zh-CN" altLang="en-US"/>
          </a:p>
          <a:p>
            <a:r>
              <a:rPr lang="zh-CN" altLang="en-US"/>
              <a:t>345 ret</a:t>
            </a:r>
            <a:r>
              <a:rPr lang="en-US" altLang="zh-CN"/>
              <a:t>		#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利用栈中的返回地址进入新线程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Nachos Threads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3.0 Basic concepts</a:t>
            </a:r>
            <a:endParaRPr lang="en-US" altLang="zh-CN"/>
          </a:p>
          <a:p>
            <a:r>
              <a:rPr lang="en-US" altLang="zh-CN"/>
              <a:t>3.1 Mechanics of Thread Switching</a:t>
            </a:r>
            <a:endParaRPr lang="en-US" altLang="zh-CN"/>
          </a:p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3.2 Threads &amp; Scheduling</a:t>
            </a:r>
            <a:endParaRPr lang="en-US" altLang="zh-CN"/>
          </a:p>
          <a:p>
            <a:r>
              <a:rPr lang="en-US" altLang="zh-CN"/>
              <a:t>3.3 Synchronization and Mutual Exclusion</a:t>
            </a:r>
            <a:endParaRPr lang="en-US" altLang="zh-CN"/>
          </a:p>
          <a:p>
            <a:r>
              <a:rPr lang="en-US" altLang="zh-CN"/>
              <a:t>3.4 Special Notes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sym typeface="+mn-ea"/>
              </a:rPr>
              <a:t>3.2 Threads &amp; Scheduling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20000"/>
              </a:lnSpc>
            </a:pPr>
            <a:r>
              <a:rPr lang="zh-CN" altLang="en-US"/>
              <a:t>The scheduler decides which thread to run next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The scheduler is invoked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/>
              <a:t>C</a:t>
            </a:r>
            <a:r>
              <a:rPr lang="zh-CN" altLang="en-US"/>
              <a:t>urrent thread wishes to give up the CPU</a:t>
            </a:r>
            <a:endParaRPr lang="zh-CN" altLang="en-US"/>
          </a:p>
          <a:p>
            <a:pPr lvl="2">
              <a:lnSpc>
                <a:spcPct val="120000"/>
              </a:lnSpc>
            </a:pPr>
            <a:r>
              <a:rPr lang="zh-CN" altLang="en-US"/>
              <a:t>For example</a:t>
            </a:r>
            <a:r>
              <a:rPr lang="en-US" altLang="zh-CN"/>
              <a:t>,</a:t>
            </a:r>
            <a:r>
              <a:rPr lang="zh-CN" altLang="en-US"/>
              <a:t> the current thread may have initiated an I</a:t>
            </a:r>
            <a:r>
              <a:rPr lang="en-US" altLang="zh-CN"/>
              <a:t>/</a:t>
            </a:r>
            <a:r>
              <a:rPr lang="zh-CN" altLang="en-US"/>
              <a:t>O operation and must wait for it to complete before executing further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Nachos may preempt the current thread to prevent one thread from monopolizing the CPU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The Nachos scheduling policy is simple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 sz="2000"/>
              <a:t>T</a:t>
            </a:r>
            <a:r>
              <a:rPr lang="zh-CN" altLang="en-US"/>
              <a:t>hreads reside on a single unprioritized ready list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/>
              <a:t>T</a:t>
            </a:r>
            <a:r>
              <a:rPr lang="zh-CN" altLang="en-US"/>
              <a:t>hreads are selected in a round</a:t>
            </a:r>
            <a:r>
              <a:rPr lang="en-US" altLang="zh-CN"/>
              <a:t>-</a:t>
            </a:r>
            <a:r>
              <a:rPr lang="zh-CN" altLang="en-US"/>
              <a:t>robin fashion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Scheduler </a:t>
            </a:r>
            <a:r>
              <a:rPr lang="en-US" altLang="zh-CN"/>
              <a:t>O</a:t>
            </a:r>
            <a:r>
              <a:rPr lang="zh-CN" altLang="en-US"/>
              <a:t>bject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41780"/>
            <a:ext cx="10972800" cy="4525963"/>
          </a:xfrm>
        </p:spPr>
        <p:txBody>
          <a:bodyPr>
            <a:normAutofit lnSpcReduction="20000"/>
          </a:bodyPr>
          <a:p>
            <a:pPr>
              <a:lnSpc>
                <a:spcPct val="120000"/>
              </a:lnSpc>
            </a:pPr>
            <a:r>
              <a:rPr lang="zh-CN" altLang="en-US"/>
              <a:t>void ReadyToRun</a:t>
            </a:r>
            <a:r>
              <a:rPr lang="en-US" altLang="zh-CN"/>
              <a:t>(</a:t>
            </a:r>
            <a:r>
              <a:rPr lang="zh-CN" altLang="en-US"/>
              <a:t>Thread thread</a:t>
            </a:r>
            <a:r>
              <a:rPr lang="en-US" altLang="zh-CN"/>
              <a:t>)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Thread FindNextToRun</a:t>
            </a:r>
            <a:r>
              <a:rPr lang="en-US" altLang="zh-CN"/>
              <a:t>()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void Run(Thread nextThread)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Do the dirty work of suspending the current thread and switching to the new one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Note that it is the currently running thread that calls Run(). </a:t>
            </a:r>
            <a:r>
              <a:rPr lang="en-US" altLang="zh-CN">
                <a:solidFill>
                  <a:srgbClr val="FF0000"/>
                </a:solidFill>
              </a:rPr>
              <a:t>preeption?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A thread calls this routine when it no longer wishes to execute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Run() does the following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Check to see if the current thread overflowed its stack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Change the state of newly selected thread to RUNNING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Actually switch to the next thread by invoking Switch()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If the previous thread is terminating itself, kill it now after Switch()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890" y="274955"/>
            <a:ext cx="10938510" cy="1143000"/>
          </a:xfrm>
        </p:spPr>
        <p:txBody>
          <a:bodyPr/>
          <a:p>
            <a:r>
              <a:rPr lang="en-US" altLang="zh-CN"/>
              <a:t>ReadyToRun() and FindNextToRun()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0785" t="13407" r="33105" b="20129"/>
          <a:stretch>
            <a:fillRect/>
          </a:stretch>
        </p:blipFill>
        <p:spPr>
          <a:xfrm>
            <a:off x="29845" y="1119505"/>
            <a:ext cx="12152630" cy="56946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50" y="274955"/>
            <a:ext cx="10788650" cy="1028700"/>
          </a:xfrm>
        </p:spPr>
        <p:txBody>
          <a:bodyPr/>
          <a:p>
            <a:r>
              <a:rPr lang="en-US" altLang="zh-CN"/>
              <a:t>Run()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0785" t="13828" r="28625" b="49057"/>
          <a:stretch>
            <a:fillRect/>
          </a:stretch>
        </p:blipFill>
        <p:spPr>
          <a:xfrm>
            <a:off x="188595" y="1097280"/>
            <a:ext cx="11979910" cy="3187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10374" t="22421" r="27502" b="47800"/>
          <a:stretch>
            <a:fillRect/>
          </a:stretch>
        </p:blipFill>
        <p:spPr>
          <a:xfrm>
            <a:off x="188595" y="4292600"/>
            <a:ext cx="11979275" cy="255714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Run()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9816" t="13540" r="22041" b="10183"/>
          <a:stretch>
            <a:fillRect/>
          </a:stretch>
        </p:blipFill>
        <p:spPr>
          <a:xfrm>
            <a:off x="8890" y="1130300"/>
            <a:ext cx="12174220" cy="57188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Nachos Threads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3.0 Basic concepts</a:t>
            </a:r>
            <a:endParaRPr lang="en-US" altLang="zh-CN"/>
          </a:p>
          <a:p>
            <a:r>
              <a:rPr lang="en-US" altLang="zh-CN"/>
              <a:t>3.1 Mechanics of Thread Switching</a:t>
            </a:r>
            <a:endParaRPr lang="en-US" altLang="zh-CN"/>
          </a:p>
          <a:p>
            <a:r>
              <a:rPr lang="en-US" altLang="zh-CN"/>
              <a:t>3.2 Threads &amp; Scheduling</a:t>
            </a:r>
            <a:endParaRPr lang="en-US" altLang="zh-CN"/>
          </a:p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3.3 Synchronization and Mutual Exclusion</a:t>
            </a:r>
            <a:endParaRPr lang="en-US" altLang="zh-CN"/>
          </a:p>
          <a:p>
            <a:r>
              <a:rPr lang="en-US" altLang="zh-CN"/>
              <a:t>3.4 Special Notes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3.3</a:t>
            </a:r>
            <a:r>
              <a:rPr lang="zh-CN" altLang="en-US"/>
              <a:t> Synchronization and Mutual Exclusion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810" y="1600200"/>
            <a:ext cx="11070590" cy="4526280"/>
          </a:xfrm>
        </p:spPr>
        <p:txBody>
          <a:bodyPr>
            <a:normAutofit fontScale="90000"/>
          </a:bodyPr>
          <a:p>
            <a:r>
              <a:rPr lang="zh-CN" altLang="en-US"/>
              <a:t>Low</a:t>
            </a:r>
            <a:r>
              <a:rPr lang="en-US" altLang="zh-CN"/>
              <a:t>-</a:t>
            </a:r>
            <a:r>
              <a:rPr lang="zh-CN" altLang="en-US"/>
              <a:t>level Nachos routines  frequently disable and reenable interrupts to achieve mutual exclusion</a:t>
            </a:r>
            <a:endParaRPr lang="zh-CN" altLang="en-US"/>
          </a:p>
          <a:p>
            <a:pPr lvl="1"/>
            <a:r>
              <a:rPr lang="zh-CN" altLang="en-US"/>
              <a:t>e</a:t>
            </a:r>
            <a:r>
              <a:rPr lang="en-US" altLang="zh-CN"/>
              <a:t>.</a:t>
            </a:r>
            <a:r>
              <a:rPr lang="zh-CN" altLang="en-US"/>
              <a:t>g</a:t>
            </a:r>
            <a:r>
              <a:rPr lang="en-US" altLang="zh-CN"/>
              <a:t>.</a:t>
            </a:r>
            <a:r>
              <a:rPr lang="zh-CN" altLang="en-US"/>
              <a:t> by calling Interrupt</a:t>
            </a:r>
            <a:r>
              <a:rPr lang="en-US" altLang="zh-CN"/>
              <a:t>::</a:t>
            </a:r>
            <a:r>
              <a:rPr lang="zh-CN" altLang="en-US"/>
              <a:t>SetLevel</a:t>
            </a:r>
            <a:r>
              <a:rPr lang="en-US" altLang="zh-CN"/>
              <a:t>()</a:t>
            </a:r>
            <a:endParaRPr lang="zh-CN" altLang="en-US"/>
          </a:p>
          <a:p>
            <a:r>
              <a:rPr lang="zh-CN" altLang="en-US"/>
              <a:t>Synchronization facilities are provided through semaphores</a:t>
            </a:r>
            <a:endParaRPr lang="zh-CN" altLang="en-US"/>
          </a:p>
          <a:p>
            <a:r>
              <a:rPr lang="zh-CN" altLang="en-US"/>
              <a:t>The Semaphore object provides the following operations</a:t>
            </a:r>
            <a:endParaRPr lang="zh-CN" altLang="en-US"/>
          </a:p>
          <a:p>
            <a:pPr lvl="1"/>
            <a:r>
              <a:rPr lang="zh-CN" altLang="en-US"/>
              <a:t>Semaphore</a:t>
            </a:r>
            <a:r>
              <a:rPr lang="en-US" altLang="zh-CN"/>
              <a:t>(</a:t>
            </a:r>
            <a:r>
              <a:rPr lang="zh-CN" altLang="en-US"/>
              <a:t>char </a:t>
            </a:r>
            <a:r>
              <a:rPr lang="en-US" altLang="zh-CN"/>
              <a:t>*</a:t>
            </a:r>
            <a:r>
              <a:rPr lang="zh-CN" altLang="en-US"/>
              <a:t>debugName</a:t>
            </a:r>
            <a:r>
              <a:rPr lang="en-US" altLang="zh-CN"/>
              <a:t>,</a:t>
            </a:r>
            <a:r>
              <a:rPr lang="zh-CN" altLang="en-US"/>
              <a:t> int initialValue</a:t>
            </a:r>
            <a:r>
              <a:rPr lang="en-US" altLang="zh-CN"/>
              <a:t>)</a:t>
            </a:r>
            <a:endParaRPr lang="en-US" altLang="zh-CN"/>
          </a:p>
          <a:p>
            <a:pPr lvl="2"/>
            <a:r>
              <a:rPr lang="zh-CN" altLang="en-US"/>
              <a:t>The constructor creates a new counting semaphore having an initial value of initialValue</a:t>
            </a:r>
            <a:endParaRPr lang="zh-CN" altLang="en-US"/>
          </a:p>
          <a:p>
            <a:pPr lvl="2"/>
            <a:r>
              <a:rPr lang="zh-CN" altLang="en-US"/>
              <a:t>The string debugName is also associated with the semaphore to simplify debugging_x0002_</a:t>
            </a:r>
            <a:endParaRPr lang="zh-CN" altLang="en-US"/>
          </a:p>
          <a:p>
            <a:pPr lvl="1"/>
            <a:r>
              <a:rPr lang="zh-CN" altLang="en-US"/>
              <a:t>void P</a:t>
            </a:r>
            <a:r>
              <a:rPr lang="en-US" altLang="zh-CN"/>
              <a:t>()</a:t>
            </a:r>
            <a:endParaRPr lang="en-US" altLang="zh-CN"/>
          </a:p>
          <a:p>
            <a:pPr lvl="2"/>
            <a:r>
              <a:rPr lang="zh-CN" altLang="en-US"/>
              <a:t>Decrement the semaphore</a:t>
            </a:r>
            <a:r>
              <a:rPr lang="en-US" altLang="zh-CN"/>
              <a:t>'</a:t>
            </a:r>
            <a:r>
              <a:rPr lang="zh-CN" altLang="en-US"/>
              <a:t>s count</a:t>
            </a:r>
            <a:r>
              <a:rPr lang="en-US" altLang="zh-CN"/>
              <a:t>(),</a:t>
            </a:r>
            <a:r>
              <a:rPr lang="zh-CN" altLang="en-US"/>
              <a:t> blocking the caller if the count is zero</a:t>
            </a:r>
            <a:endParaRPr lang="zh-CN" altLang="en-US"/>
          </a:p>
          <a:p>
            <a:pPr lvl="1"/>
            <a:r>
              <a:rPr lang="zh-CN" altLang="en-US"/>
              <a:t>void V</a:t>
            </a:r>
            <a:r>
              <a:rPr lang="en-US" altLang="zh-CN"/>
              <a:t>()</a:t>
            </a:r>
            <a:endParaRPr lang="en-US" altLang="zh-CN"/>
          </a:p>
          <a:p>
            <a:pPr lvl="2"/>
            <a:r>
              <a:rPr lang="zh-CN" altLang="en-US"/>
              <a:t>Increment the semaphore</a:t>
            </a:r>
            <a:r>
              <a:rPr lang="en-US" altLang="zh-CN"/>
              <a:t>'</a:t>
            </a:r>
            <a:r>
              <a:rPr lang="zh-CN" altLang="en-US"/>
              <a:t>s count</a:t>
            </a:r>
            <a:r>
              <a:rPr lang="en-US" altLang="zh-CN"/>
              <a:t>,</a:t>
            </a:r>
            <a:r>
              <a:rPr lang="zh-CN" altLang="en-US"/>
              <a:t> releasing one thread if any are blocked waiting on the count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2.0 Overview of Nachos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95425"/>
            <a:ext cx="10972800" cy="4665980"/>
          </a:xfrm>
        </p:spPr>
        <p:txBody>
          <a:bodyPr>
            <a:normAutofit lnSpcReduction="10000"/>
          </a:bodyPr>
          <a:p>
            <a:pPr>
              <a:lnSpc>
                <a:spcPct val="130000"/>
              </a:lnSpc>
            </a:pPr>
            <a:r>
              <a:rPr lang="en-US" altLang="zh-CN"/>
              <a:t>MIPS </a:t>
            </a:r>
            <a:r>
              <a:rPr lang="en-US" altLang="zh-CN">
                <a:sym typeface="+mn-ea"/>
              </a:rPr>
              <a:t>Simulator</a:t>
            </a:r>
            <a:endParaRPr lang="en-US" altLang="zh-CN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ym typeface="+mn-ea"/>
              </a:rPr>
              <a:t>Two Modes</a:t>
            </a:r>
            <a:endParaRPr lang="en-US" altLang="zh-CN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/>
              <a:t>Execute concurrently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3.4 </a:t>
            </a:r>
            <a:r>
              <a:rPr lang="zh-CN" altLang="en-US"/>
              <a:t>Special Notes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385" y="1600200"/>
            <a:ext cx="11472545" cy="452628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/>
              <a:t>When Nachos  </a:t>
            </a:r>
            <a:r>
              <a:rPr lang="en-US" altLang="zh-CN"/>
              <a:t>fi</a:t>
            </a:r>
            <a:r>
              <a:rPr lang="zh-CN" altLang="en-US"/>
              <a:t>rst begins executing</a:t>
            </a:r>
            <a:r>
              <a:rPr lang="en-US" altLang="zh-CN"/>
              <a:t>,</a:t>
            </a:r>
            <a:r>
              <a:rPr lang="zh-CN" altLang="en-US"/>
              <a:t> it execut</a:t>
            </a:r>
            <a:r>
              <a:rPr lang="en-US" altLang="zh-CN"/>
              <a:t>s</a:t>
            </a:r>
            <a:r>
              <a:rPr lang="zh-CN" altLang="en-US"/>
              <a:t> as a single Unix process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Nachos turns this single user process into a single Nachos thread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Nachos executes a single thread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When the Nachos entry routine main returns</a:t>
            </a:r>
            <a:r>
              <a:rPr lang="en-US" altLang="zh-CN"/>
              <a:t>,</a:t>
            </a:r>
            <a:r>
              <a:rPr lang="zh-CN" altLang="en-US"/>
              <a:t> that thread exits as well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However</a:t>
            </a:r>
            <a:r>
              <a:rPr lang="en-US" altLang="zh-CN"/>
              <a:t>,</a:t>
            </a:r>
            <a:r>
              <a:rPr lang="zh-CN" altLang="en-US"/>
              <a:t> if other threads have been created and continue to exist</a:t>
            </a:r>
            <a:r>
              <a:rPr lang="en-US" altLang="zh-CN"/>
              <a:t>,</a:t>
            </a:r>
            <a:r>
              <a:rPr lang="zh-CN" altLang="en-US"/>
              <a:t> the Unix process continues executing Nachos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Only after all threads have terminated does the Unix Nachos process exit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main()</a:t>
            </a:r>
            <a:r>
              <a:rPr lang="zh-CN" altLang="en-US"/>
              <a:t>的返回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151</a:t>
            </a:r>
            <a:r>
              <a:rPr lang="en-US" altLang="zh-CN"/>
              <a:t>......</a:t>
            </a:r>
            <a:endParaRPr lang="zh-CN" altLang="en-US"/>
          </a:p>
          <a:p>
            <a:r>
              <a:rPr lang="zh-CN" altLang="en-US"/>
              <a:t>152 currentThread-&gt;Finish(); // NOTE: if the procedure "main"</a:t>
            </a:r>
            <a:endParaRPr lang="zh-CN" altLang="en-US"/>
          </a:p>
          <a:p>
            <a:r>
              <a:rPr lang="zh-CN" altLang="en-US"/>
              <a:t>153 </a:t>
            </a:r>
            <a:r>
              <a:rPr lang="en-US" altLang="zh-CN"/>
              <a:t>				</a:t>
            </a:r>
            <a:r>
              <a:rPr lang="zh-CN" altLang="en-US"/>
              <a:t>// returns, then the program "nachos"</a:t>
            </a:r>
            <a:endParaRPr lang="zh-CN" altLang="en-US"/>
          </a:p>
          <a:p>
            <a:r>
              <a:rPr lang="zh-CN" altLang="en-US"/>
              <a:t>154 </a:t>
            </a:r>
            <a:r>
              <a:rPr lang="en-US" altLang="zh-CN"/>
              <a:t>				</a:t>
            </a:r>
            <a:r>
              <a:rPr lang="zh-CN" altLang="en-US"/>
              <a:t>// will exit (as any other normal program</a:t>
            </a:r>
            <a:endParaRPr lang="zh-CN" altLang="en-US"/>
          </a:p>
          <a:p>
            <a:r>
              <a:rPr lang="zh-CN" altLang="en-US"/>
              <a:t>155 </a:t>
            </a:r>
            <a:r>
              <a:rPr lang="en-US" altLang="zh-CN"/>
              <a:t>				</a:t>
            </a:r>
            <a:r>
              <a:rPr lang="zh-CN" altLang="en-US"/>
              <a:t>// would). But there may be other</a:t>
            </a:r>
            <a:endParaRPr lang="zh-CN" altLang="en-US"/>
          </a:p>
          <a:p>
            <a:r>
              <a:rPr lang="zh-CN" altLang="en-US"/>
              <a:t>156 </a:t>
            </a:r>
            <a:r>
              <a:rPr lang="en-US" altLang="zh-CN"/>
              <a:t>				</a:t>
            </a:r>
            <a:r>
              <a:rPr lang="zh-CN" altLang="en-US"/>
              <a:t>// threads on the ready list. We switch</a:t>
            </a:r>
            <a:endParaRPr lang="zh-CN" altLang="en-US"/>
          </a:p>
          <a:p>
            <a:r>
              <a:rPr lang="zh-CN" altLang="en-US"/>
              <a:t>157 </a:t>
            </a:r>
            <a:r>
              <a:rPr lang="en-US" altLang="zh-CN"/>
              <a:t>				</a:t>
            </a:r>
            <a:r>
              <a:rPr lang="zh-CN" altLang="en-US"/>
              <a:t>// to those threads by saying that the</a:t>
            </a:r>
            <a:endParaRPr lang="zh-CN" altLang="en-US"/>
          </a:p>
          <a:p>
            <a:r>
              <a:rPr lang="zh-CN" altLang="en-US"/>
              <a:t>158 </a:t>
            </a:r>
            <a:r>
              <a:rPr lang="en-US" altLang="zh-CN"/>
              <a:t>				</a:t>
            </a:r>
            <a:r>
              <a:rPr lang="zh-CN" altLang="en-US"/>
              <a:t>// "main" thread is finished, preventing</a:t>
            </a:r>
            <a:endParaRPr lang="zh-CN" altLang="en-US"/>
          </a:p>
          <a:p>
            <a:r>
              <a:rPr lang="zh-CN" altLang="en-US"/>
              <a:t>159 </a:t>
            </a:r>
            <a:r>
              <a:rPr lang="en-US" altLang="zh-CN"/>
              <a:t>				</a:t>
            </a:r>
            <a:r>
              <a:rPr lang="zh-CN" altLang="en-US"/>
              <a:t>// it from returning.</a:t>
            </a:r>
            <a:endParaRPr lang="zh-CN" altLang="en-US"/>
          </a:p>
          <a:p>
            <a:r>
              <a:rPr lang="zh-CN" altLang="en-US"/>
              <a:t>160 return(0); </a:t>
            </a:r>
            <a:r>
              <a:rPr lang="en-US" altLang="zh-CN"/>
              <a:t>			</a:t>
            </a:r>
            <a:r>
              <a:rPr lang="zh-CN" altLang="en-US"/>
              <a:t>// Not reached...</a:t>
            </a:r>
            <a:endParaRPr lang="zh-CN" altLang="en-US"/>
          </a:p>
          <a:p>
            <a:r>
              <a:rPr lang="zh-CN" altLang="en-US"/>
              <a:t>161 }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Nachos Threads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3.0 Basic concepts</a:t>
            </a:r>
            <a:endParaRPr lang="en-US" altLang="zh-CN"/>
          </a:p>
          <a:p>
            <a:r>
              <a:rPr lang="en-US" altLang="zh-CN"/>
              <a:t>3.1 Mechanics of Thread Switching</a:t>
            </a:r>
            <a:endParaRPr lang="en-US" altLang="zh-CN"/>
          </a:p>
          <a:p>
            <a:r>
              <a:rPr lang="en-US" altLang="zh-CN"/>
              <a:t>3.2 Threads &amp; Scheduling</a:t>
            </a:r>
            <a:endParaRPr lang="en-US" altLang="zh-CN"/>
          </a:p>
          <a:p>
            <a:r>
              <a:rPr lang="en-US" altLang="zh-CN"/>
              <a:t>3.3 Synchronization and Mutual Exclusion</a:t>
            </a:r>
            <a:endParaRPr lang="en-US" altLang="zh-CN"/>
          </a:p>
          <a:p>
            <a:r>
              <a:rPr lang="en-US" altLang="zh-CN"/>
              <a:t>3.4 Special Notes</a:t>
            </a:r>
            <a:endParaRPr lang="en-US" altLang="zh-CN"/>
          </a:p>
          <a:p>
            <a:r>
              <a:rPr lang="en-US" altLang="zh-CN"/>
              <a:t>3.5 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Controlling the Order of Execution in Nachos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3.5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Controlling the Order of Execution in Nachos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Many bugs in concurrent code are dependent on the order</a:t>
            </a:r>
            <a:endParaRPr lang="zh-CN" altLang="en-US"/>
          </a:p>
          <a:p>
            <a:pPr lvl="1"/>
            <a:r>
              <a:rPr lang="zh-CN" altLang="en-US"/>
              <a:t>Sometimes the program will run fine</a:t>
            </a:r>
            <a:endParaRPr lang="zh-CN" altLang="en-US"/>
          </a:p>
          <a:p>
            <a:pPr lvl="1"/>
            <a:r>
              <a:rPr lang="zh-CN" altLang="en-US"/>
              <a:t>other times it will crash </a:t>
            </a:r>
            <a:endParaRPr lang="zh-CN" altLang="en-US"/>
          </a:p>
          <a:p>
            <a:r>
              <a:rPr lang="zh-CN" altLang="en-US"/>
              <a:t>The exact interleaving may depend on all factors beyond your control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OS scheduling policies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exact timing of external events, and the phases of the moon </a:t>
            </a:r>
            <a:endParaRPr lang="zh-CN" altLang="en-US"/>
          </a:p>
          <a:p>
            <a:pPr lvl="1"/>
            <a:r>
              <a:rPr lang="zh-CN" altLang="en-US"/>
              <a:t>how to test your code and make sure that it is solid</a:t>
            </a:r>
            <a:endParaRPr lang="zh-CN" altLang="en-US"/>
          </a:p>
          <a:p>
            <a:r>
              <a:rPr lang="en-US" altLang="zh-CN"/>
              <a:t>3.5.1 </a:t>
            </a:r>
            <a:r>
              <a:rPr lang="zh-CN" altLang="en-US"/>
              <a:t>Context Switches</a:t>
            </a:r>
            <a:endParaRPr lang="zh-CN" altLang="en-US"/>
          </a:p>
          <a:p>
            <a:r>
              <a:rPr lang="en-US" altLang="zh-CN"/>
              <a:t>3.5.2 </a:t>
            </a:r>
            <a:r>
              <a:rPr lang="zh-CN" altLang="en-US"/>
              <a:t>Voluntary Context Switches</a:t>
            </a:r>
            <a:endParaRPr lang="zh-CN" altLang="en-US"/>
          </a:p>
          <a:p>
            <a:r>
              <a:rPr lang="en-US" altLang="zh-CN"/>
              <a:t>3.5.3 </a:t>
            </a:r>
            <a:r>
              <a:rPr lang="zh-CN" altLang="en-US"/>
              <a:t>Involuntary Context Switches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3.5.1 </a:t>
            </a:r>
            <a:r>
              <a:rPr lang="zh-CN" altLang="en-US"/>
              <a:t>Context Switches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32255"/>
            <a:ext cx="10972800" cy="4637405"/>
          </a:xfrm>
        </p:spPr>
        <p:txBody>
          <a:bodyPr>
            <a:normAutofit lnSpcReduction="20000"/>
          </a:bodyPr>
          <a:p>
            <a:r>
              <a:rPr lang="zh-CN" altLang="en-US"/>
              <a:t>On a multiprocessor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executions of threads may be arbitrarily interleaved</a:t>
            </a:r>
            <a:endParaRPr lang="zh-CN" altLang="en-US"/>
          </a:p>
          <a:p>
            <a:pPr lvl="1"/>
            <a:r>
              <a:rPr lang="en-US" altLang="zh-CN"/>
              <a:t>P</a:t>
            </a:r>
            <a:r>
              <a:rPr lang="zh-CN" altLang="en-US"/>
              <a:t>roper synchronization is even more important </a:t>
            </a:r>
            <a:endParaRPr lang="zh-CN" altLang="en-US"/>
          </a:p>
          <a:p>
            <a:r>
              <a:rPr lang="zh-CN" altLang="en-US">
                <a:sym typeface="+mn-ea"/>
              </a:rPr>
              <a:t>In Nachos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s uniprocessor-based </a:t>
            </a:r>
            <a:r>
              <a:rPr lang="zh-CN" altLang="en-US"/>
              <a:t>interleavings are determined by the timing of context switches from one thread to another</a:t>
            </a:r>
            <a:endParaRPr lang="zh-CN" altLang="en-US"/>
          </a:p>
          <a:p>
            <a:r>
              <a:rPr lang="en-US" altLang="zh-CN"/>
              <a:t>P</a:t>
            </a:r>
            <a:r>
              <a:rPr lang="zh-CN" altLang="en-US"/>
              <a:t>roperly </a:t>
            </a:r>
            <a:r>
              <a:rPr lang="en-US" altLang="zh-CN"/>
              <a:t>S</a:t>
            </a:r>
            <a:r>
              <a:rPr lang="zh-CN" altLang="en-US"/>
              <a:t>ynchronized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xhaustively forces all possible interleavings to occur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ontrol when the executing program makes context switches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To experiment with different interleavings</a:t>
            </a:r>
            <a:endParaRPr lang="zh-CN" altLang="en-US"/>
          </a:p>
          <a:p>
            <a:r>
              <a:rPr lang="zh-CN" altLang="en-US">
                <a:sym typeface="+mn-ea"/>
              </a:rPr>
              <a:t>Context Switches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Voluntary context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switches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Inv</a:t>
            </a:r>
            <a:r>
              <a:rPr lang="zh-CN" altLang="en-US">
                <a:sym typeface="+mn-ea"/>
              </a:rPr>
              <a:t>oluntary context </a:t>
            </a:r>
            <a:r>
              <a:rPr lang="en-US" altLang="zh-CN">
                <a:sym typeface="+mn-ea"/>
              </a:rPr>
              <a:t>switches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Voluntary </a:t>
            </a:r>
            <a:r>
              <a:rPr lang="en-US" altLang="zh-CN">
                <a:sym typeface="+mn-ea"/>
              </a:rPr>
              <a:t>or I</a:t>
            </a:r>
            <a:r>
              <a:rPr lang="zh-CN" altLang="en-US">
                <a:sym typeface="+mn-ea"/>
              </a:rPr>
              <a:t>nvoluntary </a:t>
            </a:r>
            <a:r>
              <a:rPr lang="en-US" altLang="zh-CN">
                <a:sym typeface="+mn-ea"/>
              </a:rPr>
              <a:t>?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6535"/>
            <a:ext cx="10972800" cy="4980940"/>
          </a:xfrm>
        </p:spPr>
        <p:txBody>
          <a:bodyPr>
            <a:normAutofit fontScale="90000"/>
          </a:bodyPr>
          <a:p>
            <a:r>
              <a:rPr lang="zh-CN" altLang="en-US"/>
              <a:t>Voluntary contex</a:t>
            </a:r>
            <a:r>
              <a:rPr lang="en-US" altLang="zh-CN"/>
              <a:t>t switches</a:t>
            </a:r>
            <a:endParaRPr lang="en-US" altLang="zh-CN"/>
          </a:p>
          <a:p>
            <a:pPr lvl="1"/>
            <a:r>
              <a:rPr lang="en-US" sz="2000">
                <a:sym typeface="+mn-ea"/>
              </a:rPr>
              <a:t>Reasons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T</a:t>
            </a:r>
            <a:r>
              <a:rPr lang="zh-CN" altLang="en-US" sz="2000">
                <a:sym typeface="+mn-ea"/>
              </a:rPr>
              <a:t>he thread explicitly calls Thread::Yield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have to give up, such as block</a:t>
            </a:r>
            <a:endParaRPr lang="zh-CN" altLang="en-US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Initiate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T</a:t>
            </a:r>
            <a:r>
              <a:rPr lang="zh-CN" altLang="en-US" sz="2000">
                <a:sym typeface="+mn-ea"/>
              </a:rPr>
              <a:t>he thread </a:t>
            </a:r>
            <a:r>
              <a:rPr lang="en-US" altLang="zh-CN" sz="2000">
                <a:sym typeface="+mn-ea"/>
              </a:rPr>
              <a:t>itself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R</a:t>
            </a:r>
            <a:r>
              <a:rPr lang="zh-CN" altLang="en-US" sz="2000">
                <a:sym typeface="+mn-ea"/>
              </a:rPr>
              <a:t>unning in the Nachos kernel</a:t>
            </a:r>
            <a:endParaRPr lang="en-US" altLang="zh-CN"/>
          </a:p>
          <a:p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nvoluntary contex</a:t>
            </a:r>
            <a:r>
              <a:rPr lang="en-US" altLang="zh-CN">
                <a:sym typeface="+mn-ea"/>
              </a:rPr>
              <a:t>t switches</a:t>
            </a:r>
            <a:endParaRPr lang="en-US" altLang="zh-CN">
              <a:sym typeface="+mn-ea"/>
            </a:endParaRPr>
          </a:p>
          <a:p>
            <a:pPr lvl="1"/>
            <a:r>
              <a:rPr lang="en-US" sz="2000">
                <a:sym typeface="+mn-ea"/>
              </a:rPr>
              <a:t>Reasons, have no thing to with the thread itself</a:t>
            </a:r>
            <a:endParaRPr lang="en-US" sz="2000">
              <a:sym typeface="+mn-ea"/>
            </a:endParaRPr>
          </a:p>
          <a:p>
            <a:pPr lvl="2"/>
            <a:r>
              <a:rPr lang="en-US" altLang="en-US" sz="1800">
                <a:sym typeface="+mn-ea"/>
              </a:rPr>
              <a:t>quantum expired</a:t>
            </a:r>
            <a:endParaRPr lang="en-US" altLang="en-US" sz="1800">
              <a:sym typeface="+mn-ea"/>
            </a:endParaRPr>
          </a:p>
          <a:p>
            <a:pPr lvl="2"/>
            <a:r>
              <a:rPr lang="en-US" altLang="en-US" sz="1800">
                <a:sym typeface="+mn-ea"/>
              </a:rPr>
              <a:t>priority</a:t>
            </a:r>
            <a:endParaRPr lang="en-US" altLang="en-US" sz="1800">
              <a:sym typeface="+mn-ea"/>
            </a:endParaRPr>
          </a:p>
          <a:p>
            <a:pPr lvl="2"/>
            <a:r>
              <a:rPr lang="en-US" altLang="en-US" sz="1800">
                <a:sym typeface="+mn-ea"/>
              </a:rPr>
              <a:t>etc.</a:t>
            </a:r>
            <a:endParaRPr lang="en-US" altLang="en-US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Initiate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/>
              <a:t>interrupt handler</a:t>
            </a:r>
            <a:endParaRPr lang="en-US" altLang="zh-CN"/>
          </a:p>
          <a:p>
            <a:pPr lvl="2"/>
            <a:r>
              <a:rPr lang="zh-CN" altLang="en-US"/>
              <a:t>this might happen when a timer interrupt signals that the current thread is hogging the CPU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3.5.2 </a:t>
            </a:r>
            <a:r>
              <a:rPr lang="zh-CN" altLang="en-US"/>
              <a:t>Voluntary Context Switches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220845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ontrol context switches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/>
              <a:t>P</a:t>
            </a:r>
            <a:r>
              <a:rPr lang="zh-CN" altLang="en-US"/>
              <a:t>epper </a:t>
            </a:r>
            <a:r>
              <a:rPr lang="en-US" altLang="zh-CN"/>
              <a:t>the code</a:t>
            </a:r>
            <a:r>
              <a:rPr lang="zh-CN" altLang="en-US"/>
              <a:t> with voluntary context</a:t>
            </a:r>
            <a:endParaRPr lang="zh-CN" altLang="en-US"/>
          </a:p>
          <a:p>
            <a:pPr lvl="1"/>
            <a:r>
              <a:rPr lang="en-US" altLang="zh-CN"/>
              <a:t>E</a:t>
            </a:r>
            <a:r>
              <a:rPr lang="zh-CN" altLang="en-US"/>
              <a:t>xplicitly calling Thread::Yield at various interesting points</a:t>
            </a:r>
            <a:endParaRPr lang="zh-CN" altLang="en-US"/>
          </a:p>
          <a:p>
            <a:pPr lvl="1"/>
            <a:r>
              <a:rPr lang="zh-CN" altLang="en-US"/>
              <a:t>Th</a:t>
            </a:r>
            <a:r>
              <a:rPr lang="en-US" altLang="zh-CN"/>
              <a:t>is </a:t>
            </a:r>
            <a:r>
              <a:rPr lang="zh-CN" altLang="en-US"/>
              <a:t>emulate an involuntary context switch via a timer interrupt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oncurrent code should run correctly no matter where the yields to occur</a:t>
            </a:r>
            <a:endParaRPr lang="zh-CN" altLang="en-US"/>
          </a:p>
          <a:p>
            <a:r>
              <a:rPr lang="en-US" altLang="zh-CN"/>
              <a:t>S</a:t>
            </a:r>
            <a:r>
              <a:rPr lang="zh-CN" altLang="en-US"/>
              <a:t>ome code that absolutely cannot tolerate an unplanned context switch</a:t>
            </a:r>
            <a:endParaRPr lang="zh-CN" altLang="en-US"/>
          </a:p>
          <a:p>
            <a:pPr lvl="1"/>
            <a:r>
              <a:rPr lang="zh-CN" altLang="en-US"/>
              <a:t>e.g., the context switch code itself</a:t>
            </a:r>
            <a:endParaRPr lang="zh-CN" altLang="en-US"/>
          </a:p>
          <a:p>
            <a:pPr lvl="1"/>
            <a:r>
              <a:rPr lang="zh-CN" altLang="en-US"/>
              <a:t>This code protects itself by calling a low-level primitive to disable timer interrupts</a:t>
            </a:r>
            <a:endParaRPr lang="zh-CN" altLang="en-US"/>
          </a:p>
          <a:p>
            <a:pPr lvl="1"/>
            <a:r>
              <a:rPr lang="en-US" altLang="zh-CN"/>
              <a:t>R</a:t>
            </a:r>
            <a:r>
              <a:rPr lang="zh-CN" altLang="en-US"/>
              <a:t>eentry</a:t>
            </a:r>
            <a:endParaRPr lang="zh-CN" altLang="en-US"/>
          </a:p>
          <a:p>
            <a:r>
              <a:rPr lang="en-US" altLang="zh-CN"/>
              <a:t>How about y</a:t>
            </a:r>
            <a:r>
              <a:rPr lang="zh-CN" altLang="en-US"/>
              <a:t>our code</a:t>
            </a:r>
            <a:r>
              <a:rPr lang="en-US" altLang="zh-CN"/>
              <a:t>?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3.5.3 </a:t>
            </a:r>
            <a:r>
              <a:rPr lang="zh-CN" altLang="en-US"/>
              <a:t>Involuntary Context Switches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Nachos has a facility </a:t>
            </a:r>
            <a:r>
              <a:rPr lang="en-US" altLang="zh-CN"/>
              <a:t>to c</a:t>
            </a:r>
            <a:r>
              <a:rPr lang="zh-CN" altLang="en-US"/>
              <a:t>auses involuntary context switches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To aid in testing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/>
              <a:t>T</a:t>
            </a:r>
            <a:r>
              <a:rPr lang="zh-CN" altLang="en-US"/>
              <a:t>o occur in a repeatable but unpredictable way</a:t>
            </a:r>
            <a:endParaRPr lang="zh-CN" altLang="en-US"/>
          </a:p>
          <a:p>
            <a:pPr lvl="1"/>
            <a:r>
              <a:rPr lang="zh-CN" altLang="en-US"/>
              <a:t>The -rs command line flag causes Nachos to call Thread::Yield at semi-random times</a:t>
            </a:r>
            <a:endParaRPr lang="zh-CN" altLang="en-US"/>
          </a:p>
          <a:p>
            <a:r>
              <a:rPr lang="zh-CN" altLang="en-US"/>
              <a:t>The exact interleaving of threads</a:t>
            </a:r>
            <a:endParaRPr lang="zh-CN" altLang="en-US"/>
          </a:p>
          <a:p>
            <a:pPr lvl="1"/>
            <a:r>
              <a:rPr lang="en-US" altLang="zh-CN"/>
              <a:t>I</a:t>
            </a:r>
            <a:r>
              <a:rPr lang="zh-CN" altLang="en-US"/>
              <a:t>s determined by the value of the "seed" passed to -rs</a:t>
            </a:r>
            <a:endParaRPr lang="zh-CN" altLang="en-US"/>
          </a:p>
          <a:p>
            <a:pPr lvl="1"/>
            <a:r>
              <a:rPr lang="en-US" altLang="zh-CN"/>
              <a:t>Y</a:t>
            </a:r>
            <a:r>
              <a:rPr lang="zh-CN" altLang="en-US"/>
              <a:t>ou see will be repeated if you run the program again with the same seed value</a:t>
            </a:r>
            <a:endParaRPr lang="zh-CN" altLang="en-US"/>
          </a:p>
          <a:p>
            <a:r>
              <a:rPr lang="zh-CN" altLang="en-US"/>
              <a:t>Using -rs with various argument values is an effective way to force different orderings to occur </a:t>
            </a:r>
            <a:r>
              <a:rPr lang="zh-CN" altLang="en-US" b="1"/>
              <a:t>deterministically</a:t>
            </a:r>
            <a:endParaRPr lang="zh-CN" altLang="en-US" b="1"/>
          </a:p>
        </p:txBody>
      </p:sp>
    </p:spTree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Discussion on -rs flag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In theory, the -rs flag causes Nachos to decide whether or not to do a context switch after each and every instruction executes</a:t>
            </a:r>
            <a:endParaRPr lang="zh-CN" altLang="en-US"/>
          </a:p>
          <a:p>
            <a:pPr lvl="1"/>
            <a:r>
              <a:rPr lang="zh-CN" altLang="en-US"/>
              <a:t>The truth is that -rs won't help much, if at all, for the first few assignments</a:t>
            </a:r>
            <a:endParaRPr lang="zh-CN" altLang="en-US"/>
          </a:p>
          <a:p>
            <a:pPr lvl="1"/>
            <a:r>
              <a:rPr lang="en-US" altLang="zh-CN"/>
              <a:t>In fact,</a:t>
            </a:r>
            <a:r>
              <a:rPr lang="zh-CN" altLang="en-US"/>
              <a:t> Nachos only makes these choices for instructions executing on the simulated machine</a:t>
            </a:r>
            <a:endParaRPr lang="zh-CN" altLang="en-US"/>
          </a:p>
          <a:p>
            <a:r>
              <a:rPr lang="zh-CN" altLang="en-US"/>
              <a:t>In the synchronization assignments, all of the code is executing within the Nachos "kernel"</a:t>
            </a:r>
            <a:endParaRPr lang="zh-CN" altLang="en-US"/>
          </a:p>
          <a:p>
            <a:pPr lvl="1"/>
            <a:r>
              <a:rPr lang="zh-CN" altLang="en-US"/>
              <a:t>Nachos may still interrupt kernel-mode threads "randomly" if -rs is used</a:t>
            </a:r>
            <a:endParaRPr lang="zh-CN" altLang="en-US"/>
          </a:p>
          <a:p>
            <a:pPr lvl="1"/>
            <a:r>
              <a:rPr lang="en-US" altLang="zh-CN"/>
              <a:t>B</a:t>
            </a:r>
            <a:r>
              <a:rPr lang="zh-CN" altLang="en-US"/>
              <a:t>ut these interrupts can only occur at well-defined times</a:t>
            </a:r>
            <a:endParaRPr lang="zh-CN" altLang="en-US"/>
          </a:p>
          <a:p>
            <a:pPr lvl="2"/>
            <a:r>
              <a:rPr lang="en-US" altLang="zh-CN"/>
              <a:t>T</a:t>
            </a:r>
            <a:r>
              <a:rPr lang="zh-CN" altLang="en-US"/>
              <a:t>hey can happen only when the code calls a routine to re-enable interrupts on the simulated machine</a:t>
            </a:r>
            <a:endParaRPr lang="zh-CN" altLang="en-US"/>
          </a:p>
          <a:p>
            <a:pPr lvl="2"/>
            <a:r>
              <a:rPr lang="en-US" altLang="zh-CN"/>
              <a:t>M</a:t>
            </a:r>
            <a:r>
              <a:rPr lang="zh-CN" altLang="en-US"/>
              <a:t>any possibly damaging interleavings will unfortunately never be tested with -rs </a:t>
            </a:r>
            <a:endParaRPr lang="zh-CN" altLang="en-US"/>
          </a:p>
          <a:p>
            <a:r>
              <a:rPr lang="zh-CN" altLang="en-US"/>
              <a:t>If we suspect that your code has a concurrency race during the demo, we may ask you to run test programs with new strategically placed calls to Thread::Yield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1. Introduction</a:t>
            </a:r>
            <a:endParaRPr lang="en-US" altLang="zh-CN"/>
          </a:p>
          <a:p>
            <a:r>
              <a:rPr lang="en-US" altLang="zh-CN"/>
              <a:t>2. Nachos Machine</a:t>
            </a:r>
            <a:endParaRPr lang="en-US" altLang="zh-CN"/>
          </a:p>
          <a:p>
            <a:r>
              <a:rPr lang="en-US" altLang="zh-CN"/>
              <a:t>3. Nachos Threads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50000"/>
                  </a:schemeClr>
                </a:solidFill>
              </a:rPr>
              <a:t>4. User level process</a:t>
            </a:r>
            <a:endParaRPr lang="en-US" altLang="zh-CN"/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5. Nachos Filesystem</a:t>
            </a:r>
            <a:endParaRPr lang="en-US" altLang="zh-CN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6. Experience With Nachos Assignments</a:t>
            </a:r>
            <a:endParaRPr lang="zh-CN" altLang="en-US"/>
          </a:p>
          <a:p>
            <a:pPr marL="0" indent="0">
              <a:buNone/>
            </a:pPr>
            <a:endParaRPr lang="en-US" altLang="zh-CN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MIPS Simulator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95425"/>
            <a:ext cx="10972800" cy="4665980"/>
          </a:xfrm>
        </p:spPr>
        <p:txBody>
          <a:bodyPr>
            <a:normAutofit lnSpcReduction="10000"/>
          </a:bodyPr>
          <a:p>
            <a:r>
              <a:rPr lang="en-US" altLang="zh-CN"/>
              <a:t>MIPS architecture</a:t>
            </a:r>
            <a:endParaRPr lang="en-US" altLang="zh-CN"/>
          </a:p>
          <a:p>
            <a:pPr lvl="1"/>
            <a:r>
              <a:rPr lang="en-US" altLang="zh-CN"/>
              <a:t>Registers, Memory, CPU, Clock</a:t>
            </a:r>
            <a:endParaRPr lang="en-US" altLang="zh-CN"/>
          </a:p>
          <a:p>
            <a:r>
              <a:rPr lang="en-US" altLang="zh-CN"/>
              <a:t>The simulated MIPS machine can execute arbitrary MIPS programs</a:t>
            </a:r>
            <a:endParaRPr lang="en-US" altLang="zh-CN"/>
          </a:p>
          <a:p>
            <a:pPr lvl="1"/>
            <a:r>
              <a:rPr lang="en-US" altLang="zh-CN"/>
              <a:t>Loads instructions into the machine's memory</a:t>
            </a:r>
            <a:endParaRPr lang="en-US" altLang="zh-CN"/>
          </a:p>
          <a:p>
            <a:pPr lvl="1"/>
            <a:r>
              <a:rPr lang="en-US" altLang="zh-CN"/>
              <a:t>Initializes registers</a:t>
            </a:r>
            <a:r>
              <a:rPr lang="zh-CN" altLang="en-US"/>
              <a:t>，</a:t>
            </a:r>
            <a:r>
              <a:rPr lang="en-US" altLang="zh-CN"/>
              <a:t>including the PC</a:t>
            </a:r>
            <a:endParaRPr lang="en-US" altLang="zh-CN"/>
          </a:p>
          <a:p>
            <a:pPr lvl="1"/>
            <a:r>
              <a:rPr lang="en-US" altLang="zh-CN"/>
              <a:t>Tells </a:t>
            </a:r>
            <a:r>
              <a:rPr lang="en-US" altLang="zh-CN" sz="2000">
                <a:sym typeface="+mn-ea"/>
              </a:rPr>
              <a:t>the ma</a:t>
            </a:r>
            <a:r>
              <a:rPr lang="en-US" altLang="zh-CN"/>
              <a:t>chine to start executing instructions </a:t>
            </a:r>
            <a:endParaRPr lang="en-US" altLang="zh-CN"/>
          </a:p>
          <a:p>
            <a:r>
              <a:rPr lang="en-US" altLang="zh-CN"/>
              <a:t>The machine </a:t>
            </a:r>
            <a:r>
              <a:rPr lang="en-US" altLang="zh-CN">
                <a:sym typeface="+mn-ea"/>
              </a:rPr>
              <a:t>repeats indefinitely until an illegal operation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Fetches the instruction PCReg points at 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Decodes it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Executes it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When a trap or interrupt takes place</a:t>
            </a:r>
            <a:endParaRPr lang="en-US" altLang="zh-CN"/>
          </a:p>
          <a:p>
            <a:pPr lvl="3"/>
            <a:r>
              <a:rPr lang="en-US" altLang="zh-CN">
                <a:sym typeface="+mn-ea"/>
              </a:rPr>
              <a:t>ecution of MIPS instructions is suspended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a Nachos interrupt service routine is invoked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 User Level Processes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4.0 Noff</a:t>
            </a:r>
            <a:endParaRPr lang="zh-CN" altLang="en-US"/>
          </a:p>
          <a:p>
            <a:r>
              <a:rPr lang="en-US" altLang="zh-CN">
                <a:sym typeface="+mn-ea"/>
              </a:rPr>
              <a:t>4.1</a:t>
            </a:r>
            <a:r>
              <a:rPr lang="zh-CN" altLang="en-US">
                <a:sym typeface="+mn-ea"/>
              </a:rPr>
              <a:t> Process Creation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4.2 Create a Noff Binary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4.3 </a:t>
            </a:r>
            <a:r>
              <a:rPr lang="zh-CN" altLang="en-US">
                <a:sym typeface="+mn-ea"/>
              </a:rPr>
              <a:t>System Calls and Exception Handling</a:t>
            </a:r>
            <a:endParaRPr lang="zh-CN" altLang="en-US"/>
          </a:p>
          <a:p>
            <a:r>
              <a:rPr lang="en-US" altLang="zh-CN"/>
              <a:t>4.4 </a:t>
            </a:r>
            <a:r>
              <a:rPr lang="zh-CN" altLang="en-US"/>
              <a:t>Execution Trace of User</a:t>
            </a:r>
            <a:r>
              <a:rPr lang="en-US" altLang="zh-CN"/>
              <a:t>-</a:t>
            </a:r>
            <a:r>
              <a:rPr lang="zh-CN" altLang="en-US"/>
              <a:t>Level Process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4.0</a:t>
            </a:r>
            <a:r>
              <a:rPr lang="zh-CN" altLang="en-US"/>
              <a:t> </a:t>
            </a:r>
            <a:r>
              <a:rPr lang="en-US" altLang="zh-CN"/>
              <a:t>Noff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Nachos can run any MIPS binary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ssuming that it only mak</a:t>
            </a:r>
            <a:r>
              <a:rPr lang="en-US" altLang="zh-CN"/>
              <a:t>es</a:t>
            </a:r>
            <a:r>
              <a:rPr lang="zh-CN" altLang="en-US"/>
              <a:t> system calls that Nachos understands</a:t>
            </a:r>
            <a:endParaRPr lang="zh-CN" altLang="en-US"/>
          </a:p>
          <a:p>
            <a:r>
              <a:rPr lang="zh-CN" altLang="en-US"/>
              <a:t>Nachos requires that executables be in the simpler No</a:t>
            </a:r>
            <a:r>
              <a:rPr lang="en-US" altLang="zh-CN"/>
              <a:t>ff</a:t>
            </a:r>
            <a:r>
              <a:rPr lang="zh-CN" altLang="en-US"/>
              <a:t> format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In Unix a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out </a:t>
            </a:r>
            <a:r>
              <a:rPr lang="en-US" altLang="zh-CN">
                <a:sym typeface="+mn-ea"/>
              </a:rPr>
              <a:t>fi</a:t>
            </a:r>
            <a:r>
              <a:rPr lang="zh-CN" altLang="en-US">
                <a:sym typeface="+mn-ea"/>
              </a:rPr>
              <a:t>les are stored in 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co</a:t>
            </a:r>
            <a:r>
              <a:rPr lang="en-US" altLang="zh-CN">
                <a:sym typeface="+mn-ea"/>
              </a:rPr>
              <a:t>ff”</a:t>
            </a:r>
            <a:r>
              <a:rPr lang="zh-CN" altLang="en-US">
                <a:sym typeface="+mn-ea"/>
              </a:rPr>
              <a:t>format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onvert binaries of one format to the other </a:t>
            </a:r>
            <a:endParaRPr lang="zh-CN" altLang="en-US"/>
          </a:p>
          <a:p>
            <a:pPr lvl="1"/>
            <a:r>
              <a:rPr lang="zh-CN" altLang="en-US"/>
              <a:t>co</a:t>
            </a:r>
            <a:r>
              <a:rPr lang="en-US" altLang="zh-CN"/>
              <a:t>ff2</a:t>
            </a:r>
            <a:r>
              <a:rPr lang="zh-CN" altLang="en-US"/>
              <a:t>no</a:t>
            </a:r>
            <a:r>
              <a:rPr lang="en-US" altLang="zh-CN"/>
              <a:t>ff</a:t>
            </a:r>
            <a:endParaRPr lang="zh-CN" altLang="en-US"/>
          </a:p>
          <a:p>
            <a:r>
              <a:rPr lang="zh-CN" altLang="en-US"/>
              <a:t>No</a:t>
            </a:r>
            <a:r>
              <a:rPr lang="en-US" altLang="zh-CN"/>
              <a:t>ff </a:t>
            </a:r>
            <a:r>
              <a:rPr lang="zh-CN" altLang="en-US"/>
              <a:t>format </a:t>
            </a:r>
            <a:r>
              <a:rPr lang="en-US" altLang="zh-CN"/>
              <a:t>fi</a:t>
            </a:r>
            <a:r>
              <a:rPr lang="zh-CN" altLang="en-US"/>
              <a:t>les consist of four parts</a:t>
            </a:r>
            <a:endParaRPr lang="zh-CN" altLang="en-US"/>
          </a:p>
          <a:p>
            <a:pPr lvl="1"/>
            <a:r>
              <a:rPr lang="zh-CN" altLang="en-US"/>
              <a:t>The No</a:t>
            </a:r>
            <a:r>
              <a:rPr lang="en-US" altLang="zh-CN"/>
              <a:t>ff</a:t>
            </a:r>
            <a:r>
              <a:rPr lang="zh-CN" altLang="en-US"/>
              <a:t> header</a:t>
            </a:r>
            <a:r>
              <a:rPr lang="en-US" altLang="zh-CN"/>
              <a:t>,</a:t>
            </a:r>
            <a:r>
              <a:rPr lang="zh-CN" altLang="en-US"/>
              <a:t> describes the contents of the rest of the </a:t>
            </a:r>
            <a:r>
              <a:rPr lang="en-US" altLang="zh-CN"/>
              <a:t>fi</a:t>
            </a:r>
            <a:r>
              <a:rPr lang="zh-CN" altLang="en-US"/>
              <a:t>le</a:t>
            </a:r>
            <a:endParaRPr lang="zh-CN" altLang="en-US"/>
          </a:p>
          <a:p>
            <a:pPr lvl="1"/>
            <a:r>
              <a:rPr lang="en-US" altLang="zh-CN"/>
              <a:t>G</a:t>
            </a:r>
            <a:r>
              <a:rPr lang="zh-CN" altLang="en-US"/>
              <a:t>iving information about the program</a:t>
            </a:r>
            <a:r>
              <a:rPr lang="en-US" altLang="zh-CN"/>
              <a:t>'</a:t>
            </a:r>
            <a:r>
              <a:rPr lang="zh-CN" altLang="en-US"/>
              <a:t>s instructions</a:t>
            </a:r>
            <a:endParaRPr lang="zh-CN" altLang="en-US"/>
          </a:p>
          <a:p>
            <a:pPr lvl="1"/>
            <a:r>
              <a:rPr lang="en-US" altLang="zh-CN"/>
              <a:t>I</a:t>
            </a:r>
            <a:r>
              <a:rPr lang="zh-CN" altLang="en-US"/>
              <a:t>nitialized variables</a:t>
            </a:r>
            <a:endParaRPr lang="zh-CN" altLang="en-US"/>
          </a:p>
          <a:p>
            <a:pPr lvl="1"/>
            <a:r>
              <a:rPr lang="en-US" altLang="zh-CN"/>
              <a:t>U</a:t>
            </a:r>
            <a:r>
              <a:rPr lang="zh-CN" altLang="en-US"/>
              <a:t>ninitialized variables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No</a:t>
            </a:r>
            <a:r>
              <a:rPr lang="en-US" altLang="zh-CN"/>
              <a:t>ff </a:t>
            </a:r>
            <a:r>
              <a:rPr lang="zh-CN" altLang="en-US"/>
              <a:t> </a:t>
            </a:r>
            <a:r>
              <a:rPr lang="en-US" altLang="zh-CN"/>
              <a:t>H</a:t>
            </a:r>
            <a:r>
              <a:rPr lang="zh-CN" altLang="en-US"/>
              <a:t>eader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no</a:t>
            </a:r>
            <a:r>
              <a:rPr lang="en-US" altLang="zh-CN"/>
              <a:t>ff </a:t>
            </a:r>
            <a:r>
              <a:rPr lang="zh-CN" altLang="en-US"/>
              <a:t>Magic</a:t>
            </a:r>
            <a:endParaRPr lang="zh-CN" altLang="en-US"/>
          </a:p>
          <a:p>
            <a:pPr lvl="1"/>
            <a:r>
              <a:rPr lang="zh-CN" altLang="en-US"/>
              <a:t>the </a:t>
            </a:r>
            <a:r>
              <a:rPr lang="en-US" altLang="zh-CN"/>
              <a:t>fi</a:t>
            </a:r>
            <a:r>
              <a:rPr lang="zh-CN" altLang="en-US"/>
              <a:t>rst four bytes of the </a:t>
            </a:r>
            <a:r>
              <a:rPr lang="en-US" altLang="zh-CN"/>
              <a:t>fi</a:t>
            </a:r>
            <a:r>
              <a:rPr lang="zh-CN" altLang="en-US"/>
              <a:t>le</a:t>
            </a:r>
            <a:endParaRPr lang="zh-CN" altLang="en-US"/>
          </a:p>
          <a:p>
            <a:r>
              <a:rPr lang="zh-CN" altLang="en-US"/>
              <a:t>For each of the remaining sections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 altLang="zh-CN"/>
              <a:t>include</a:t>
            </a:r>
            <a:r>
              <a:rPr lang="zh-CN" altLang="en-US"/>
              <a:t> the following information</a:t>
            </a:r>
            <a:endParaRPr lang="zh-CN" altLang="en-US"/>
          </a:p>
          <a:p>
            <a:pPr lvl="1"/>
            <a:r>
              <a:rPr lang="zh-CN" altLang="en-US"/>
              <a:t>virtualAddr</a:t>
            </a:r>
            <a:endParaRPr lang="zh-CN" altLang="en-US"/>
          </a:p>
          <a:p>
            <a:pPr lvl="2"/>
            <a:r>
              <a:rPr lang="zh-CN" altLang="en-US"/>
              <a:t>What virtual address that segment begins at</a:t>
            </a:r>
            <a:r>
              <a:rPr lang="en-US" altLang="zh-CN"/>
              <a:t>(</a:t>
            </a:r>
            <a:r>
              <a:rPr lang="zh-CN" altLang="en-US"/>
              <a:t>normally zero</a:t>
            </a:r>
            <a:r>
              <a:rPr lang="en-US" altLang="zh-CN"/>
              <a:t>)</a:t>
            </a:r>
            <a:endParaRPr lang="zh-CN" altLang="en-US"/>
          </a:p>
          <a:p>
            <a:pPr lvl="1"/>
            <a:r>
              <a:rPr lang="zh-CN" altLang="en-US"/>
              <a:t>inFileAddr</a:t>
            </a:r>
            <a:endParaRPr lang="zh-CN" altLang="en-US"/>
          </a:p>
          <a:p>
            <a:pPr lvl="2"/>
            <a:r>
              <a:rPr lang="zh-CN" altLang="en-US"/>
              <a:t>Pointer within the No</a:t>
            </a:r>
            <a:r>
              <a:rPr lang="en-US" altLang="zh-CN"/>
              <a:t>ff</a:t>
            </a:r>
            <a:r>
              <a:rPr lang="zh-CN" altLang="en-US"/>
              <a:t> </a:t>
            </a:r>
            <a:r>
              <a:rPr lang="en-US" altLang="zh-CN"/>
              <a:t>fi</a:t>
            </a:r>
            <a:r>
              <a:rPr lang="zh-CN" altLang="en-US"/>
              <a:t>le where that section actually begins_x0002_</a:t>
            </a:r>
            <a:endParaRPr lang="zh-CN" altLang="en-US"/>
          </a:p>
          <a:p>
            <a:pPr lvl="1"/>
            <a:r>
              <a:rPr lang="zh-CN" altLang="en-US"/>
              <a:t>size</a:t>
            </a:r>
            <a:endParaRPr lang="zh-CN" altLang="en-US"/>
          </a:p>
          <a:p>
            <a:pPr lvl="2"/>
            <a:r>
              <a:rPr lang="zh-CN" altLang="en-US"/>
              <a:t>The size </a:t>
            </a:r>
            <a:r>
              <a:rPr lang="en-US" altLang="zh-CN"/>
              <a:t>(</a:t>
            </a:r>
            <a:r>
              <a:rPr lang="zh-CN" altLang="en-US"/>
              <a:t>in bytes</a:t>
            </a:r>
            <a:r>
              <a:rPr lang="en-US" altLang="zh-CN"/>
              <a:t>)</a:t>
            </a:r>
            <a:r>
              <a:rPr lang="zh-CN" altLang="en-US"/>
              <a:t> of that segment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 User Level Processes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4.0 Noff</a:t>
            </a:r>
            <a:endParaRPr lang="zh-CN" altLang="en-US"/>
          </a:p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  <a:sym typeface="+mn-ea"/>
              </a:rPr>
              <a:t>4.1 Process Creation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4.2 Create a Noff Binary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4.3 </a:t>
            </a:r>
            <a:r>
              <a:rPr lang="zh-CN" altLang="en-US">
                <a:sym typeface="+mn-ea"/>
              </a:rPr>
              <a:t>System Calls and Exception Handling</a:t>
            </a:r>
            <a:endParaRPr lang="zh-CN" altLang="en-US"/>
          </a:p>
          <a:p>
            <a:r>
              <a:rPr lang="en-US" altLang="zh-CN"/>
              <a:t>4.4 </a:t>
            </a:r>
            <a:r>
              <a:rPr lang="zh-CN" altLang="en-US"/>
              <a:t>Execution Trace of User</a:t>
            </a:r>
            <a:r>
              <a:rPr lang="en-US" altLang="zh-CN"/>
              <a:t>-</a:t>
            </a:r>
            <a:r>
              <a:rPr lang="zh-CN" altLang="en-US"/>
              <a:t>Level Process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4.1</a:t>
            </a:r>
            <a:r>
              <a:rPr lang="zh-CN" altLang="en-US"/>
              <a:t> Process Creation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612640"/>
          </a:xfrm>
        </p:spPr>
        <p:txBody>
          <a:bodyPr>
            <a:normAutofit/>
          </a:bodyPr>
          <a:p>
            <a:pPr>
              <a:lnSpc>
                <a:spcPct val="130000"/>
              </a:lnSpc>
            </a:pPr>
            <a:r>
              <a:rPr lang="en-US" b="1"/>
              <a:t>Operations</a:t>
            </a:r>
            <a:endParaRPr lang="zh-CN" altLang="en-US" b="1"/>
          </a:p>
          <a:p>
            <a:pPr lvl="1">
              <a:lnSpc>
                <a:spcPct val="130000"/>
              </a:lnSpc>
            </a:pPr>
            <a:r>
              <a:rPr lang="en-US" altLang="zh-CN" sz="2000" b="1"/>
              <a:t>C</a:t>
            </a:r>
            <a:r>
              <a:rPr lang="zh-CN" altLang="en-US" b="1"/>
              <a:t>reating an address space</a:t>
            </a:r>
            <a:endParaRPr lang="zh-CN" altLang="en-US" b="1"/>
          </a:p>
          <a:p>
            <a:pPr lvl="1">
              <a:lnSpc>
                <a:spcPct val="130000"/>
              </a:lnSpc>
            </a:pPr>
            <a:r>
              <a:rPr lang="en-US" altLang="zh-CN" b="1"/>
              <a:t>A</a:t>
            </a:r>
            <a:r>
              <a:rPr lang="zh-CN" altLang="en-US" b="1"/>
              <a:t>llocating physical memory for the address space</a:t>
            </a:r>
            <a:endParaRPr lang="zh-CN" altLang="en-US" b="1"/>
          </a:p>
          <a:p>
            <a:pPr lvl="1">
              <a:lnSpc>
                <a:spcPct val="130000"/>
              </a:lnSpc>
            </a:pPr>
            <a:r>
              <a:rPr lang="en-US" altLang="zh-CN" b="1"/>
              <a:t>L</a:t>
            </a:r>
            <a:r>
              <a:rPr lang="zh-CN" altLang="en-US" b="1"/>
              <a:t>oading the contents of the executable into physical memory</a:t>
            </a:r>
            <a:endParaRPr lang="zh-CN" altLang="en-US" b="1"/>
          </a:p>
          <a:p>
            <a:pPr lvl="1">
              <a:lnSpc>
                <a:spcPct val="130000"/>
              </a:lnSpc>
            </a:pPr>
            <a:r>
              <a:rPr lang="zh-CN" altLang="en-US" b="1"/>
              <a:t>initializing registers and address translation tables</a:t>
            </a:r>
            <a:endParaRPr lang="zh-CN" altLang="en-US" b="1"/>
          </a:p>
          <a:p>
            <a:pPr lvl="1">
              <a:lnSpc>
                <a:spcPct val="130000"/>
              </a:lnSpc>
            </a:pPr>
            <a:r>
              <a:rPr lang="en-US" altLang="zh-CN" b="1"/>
              <a:t>I</a:t>
            </a:r>
            <a:r>
              <a:rPr lang="zh-CN" altLang="en-US" b="1"/>
              <a:t>nvoking machine</a:t>
            </a:r>
            <a:r>
              <a:rPr lang="en-US" altLang="zh-CN" b="1"/>
              <a:t>::</a:t>
            </a:r>
            <a:r>
              <a:rPr lang="zh-CN" altLang="en-US" b="1"/>
              <a:t>Run</a:t>
            </a:r>
            <a:r>
              <a:rPr lang="en-US" altLang="zh-CN" b="1"/>
              <a:t>()</a:t>
            </a:r>
            <a:r>
              <a:rPr lang="zh-CN" altLang="en-US" b="1"/>
              <a:t> to start execution</a:t>
            </a:r>
            <a:endParaRPr lang="zh-CN" altLang="en-US" b="1"/>
          </a:p>
          <a:p>
            <a:pPr lvl="1">
              <a:lnSpc>
                <a:spcPct val="130000"/>
              </a:lnSpc>
            </a:pPr>
            <a:r>
              <a:rPr lang="zh-CN" altLang="en-US" b="1"/>
              <a:t>Run</a:t>
            </a:r>
            <a:r>
              <a:rPr lang="en-US" altLang="zh-CN" b="1"/>
              <a:t>()</a:t>
            </a:r>
            <a:r>
              <a:rPr lang="zh-CN" altLang="en-US" b="1"/>
              <a:t> simply turns on the MIPS machine having it enter an in</a:t>
            </a:r>
            <a:r>
              <a:rPr lang="en-US" altLang="zh-CN" b="1"/>
              <a:t>fi</a:t>
            </a:r>
            <a:r>
              <a:rPr lang="zh-CN" altLang="en-US" b="1"/>
              <a:t>nite loop</a:t>
            </a:r>
            <a:endParaRPr lang="zh-CN" altLang="en-US" b="1"/>
          </a:p>
          <a:p>
            <a:pPr lvl="2">
              <a:lnSpc>
                <a:spcPct val="130000"/>
              </a:lnSpc>
            </a:pPr>
            <a:r>
              <a:rPr lang="en-US" altLang="zh-CN" b="1"/>
              <a:t>E</a:t>
            </a:r>
            <a:r>
              <a:rPr lang="zh-CN" altLang="en-US" b="1"/>
              <a:t>xecutes instructions one at a time</a:t>
            </a:r>
            <a:endParaRPr lang="zh-CN" altLang="en-US" b="1"/>
          </a:p>
        </p:txBody>
      </p:sp>
    </p:spTree>
  </p:cSld>
  <p:clrMapOvr>
    <a:masterClrMapping/>
  </p:clrMapOvr>
  <p:transition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Running Enviroment(singal process)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322445"/>
          </a:xfrm>
        </p:spPr>
        <p:txBody>
          <a:bodyPr>
            <a:normAutofit/>
          </a:bodyPr>
          <a:p>
            <a:r>
              <a:rPr lang="en-US" altLang="zh-CN" sz="2400">
                <a:sym typeface="+mn-ea"/>
              </a:rPr>
              <a:t>Stock N</a:t>
            </a:r>
            <a:r>
              <a:rPr lang="zh-CN" altLang="en-US" sz="2400">
                <a:sym typeface="+mn-ea"/>
              </a:rPr>
              <a:t>achos assumes that only a single user program exists at a given time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1800"/>
              <a:t>no one else is using physical memory and</a:t>
            </a:r>
            <a:r>
              <a:rPr lang="zh-CN" altLang="en-US" sz="1800">
                <a:sym typeface="+mn-ea"/>
              </a:rPr>
              <a:t> simply zeros out all of physical memory</a:t>
            </a:r>
            <a:endParaRPr lang="zh-CN" altLang="en-US" sz="1800">
              <a:sym typeface="+mn-ea"/>
            </a:endParaRPr>
          </a:p>
          <a:p>
            <a:pPr lvl="1"/>
            <a:r>
              <a:rPr lang="zh-CN" altLang="en-US" sz="1800">
                <a:sym typeface="+mn-ea"/>
              </a:rPr>
              <a:t>reads the binary into physical memory starting at location mainMemory</a:t>
            </a:r>
            <a:endParaRPr lang="zh-CN" altLang="en-US" sz="1800">
              <a:sym typeface="+mn-ea"/>
            </a:endParaRPr>
          </a:p>
          <a:p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nitializes the </a:t>
            </a:r>
            <a:r>
              <a:rPr lang="en-US" altLang="zh-CN" sz="2400">
                <a:sym typeface="+mn-ea"/>
              </a:rPr>
              <a:t>address </a:t>
            </a:r>
            <a:r>
              <a:rPr lang="zh-CN" altLang="en-US" sz="2400">
                <a:sym typeface="+mn-ea"/>
              </a:rPr>
              <a:t>translation tables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Initialization of registers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000">
                <a:sym typeface="+mn-ea"/>
              </a:rPr>
              <a:t>PCReg</a:t>
            </a:r>
            <a:r>
              <a:rPr lang="en-US" altLang="zh-CN" sz="2000">
                <a:sym typeface="+mn-ea"/>
              </a:rPr>
              <a:t>(0)</a:t>
            </a:r>
            <a:r>
              <a:rPr lang="zh-CN" altLang="en-US" sz="2000">
                <a:sym typeface="+mn-ea"/>
              </a:rPr>
              <a:t> and NextPCReg</a:t>
            </a:r>
            <a:r>
              <a:rPr lang="en-US" altLang="zh-CN" sz="2000">
                <a:sym typeface="+mn-ea"/>
              </a:rPr>
              <a:t>(4)</a:t>
            </a:r>
            <a:endParaRPr lang="en-US" altLang="zh-CN" sz="2000">
              <a:sym typeface="+mn-ea"/>
            </a:endParaRPr>
          </a:p>
          <a:p>
            <a:pPr lvl="1"/>
            <a:r>
              <a:rPr lang="en-US" sz="2000">
                <a:sym typeface="+mn-ea"/>
              </a:rPr>
              <a:t>S</a:t>
            </a:r>
            <a:r>
              <a:rPr lang="zh-CN" altLang="en-US" sz="2000">
                <a:sym typeface="+mn-ea"/>
              </a:rPr>
              <a:t>tackpointer to the largest virtual address of the process</a:t>
            </a:r>
            <a:endParaRPr lang="zh-CN" altLang="en-US" sz="2000">
              <a:sym typeface="+mn-ea"/>
            </a:endParaRPr>
          </a:p>
          <a:p>
            <a:r>
              <a:rPr lang="zh-CN" altLang="en-US" sz="2400">
                <a:sym typeface="+mn-ea"/>
              </a:rPr>
              <a:t>Nachos assumes that execution of user</a:t>
            </a:r>
            <a:r>
              <a:rPr lang="zh-CN" altLang="en-US" sz="2400">
                <a:sym typeface="+mn-ea"/>
              </a:rPr>
              <a:t>programs begins at the </a:t>
            </a:r>
            <a:r>
              <a:rPr lang="en-US" altLang="zh-CN" sz="2400">
                <a:sym typeface="+mn-ea"/>
              </a:rPr>
              <a:t>fi</a:t>
            </a:r>
            <a:r>
              <a:rPr lang="zh-CN" altLang="en-US" sz="2400">
                <a:sym typeface="+mn-ea"/>
              </a:rPr>
              <a:t>rst instruction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e</a:t>
            </a:r>
            <a:r>
              <a:rPr lang="en-US" altLang="zh-CN" sz="2400">
                <a:sym typeface="+mn-ea"/>
              </a:rPr>
              <a:t>.</a:t>
            </a:r>
            <a:r>
              <a:rPr lang="zh-CN" altLang="en-US" sz="2400">
                <a:sym typeface="+mn-ea"/>
              </a:rPr>
              <a:t>g</a:t>
            </a:r>
            <a:r>
              <a:rPr lang="en-US" altLang="zh-CN" sz="2400">
                <a:sym typeface="+mn-ea"/>
              </a:rPr>
              <a:t>.,</a:t>
            </a:r>
            <a:r>
              <a:rPr lang="zh-CN" altLang="en-US" sz="2400">
                <a:sym typeface="+mn-ea"/>
              </a:rPr>
              <a:t>virtual address </a:t>
            </a:r>
            <a:r>
              <a:rPr lang="en-US" altLang="zh-CN" sz="2400">
                <a:sym typeface="+mn-ea"/>
              </a:rPr>
              <a:t>0)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Process Switch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20000"/>
              </a:lnSpc>
            </a:pPr>
            <a:r>
              <a:rPr lang="en-US" altLang="zh-CN"/>
              <a:t>When support for multiple user processes has been added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/>
              <a:t>User process switch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AddrSpace</a:t>
            </a:r>
            <a:r>
              <a:rPr lang="en-US" altLang="zh-CN"/>
              <a:t>::</a:t>
            </a:r>
            <a:r>
              <a:rPr lang="zh-CN" altLang="en-US"/>
              <a:t>SaveUserState</a:t>
            </a:r>
            <a:r>
              <a:rPr lang="en-US" altLang="zh-CN"/>
              <a:t>(), </a:t>
            </a:r>
            <a:r>
              <a:rPr lang="zh-CN" altLang="en-US"/>
              <a:t>to save address</a:t>
            </a:r>
            <a:r>
              <a:rPr lang="en-US" altLang="zh-CN"/>
              <a:t>-</a:t>
            </a:r>
            <a:r>
              <a:rPr lang="zh-CN" altLang="en-US"/>
              <a:t>space related state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>
                <a:sym typeface="+mn-ea"/>
              </a:rPr>
              <a:t>AddrSpace</a:t>
            </a:r>
            <a:r>
              <a:rPr lang="en-US" altLang="zh-CN">
                <a:sym typeface="+mn-ea"/>
              </a:rPr>
              <a:t>::</a:t>
            </a:r>
            <a:r>
              <a:rPr lang="zh-CN" altLang="en-US">
                <a:sym typeface="+mn-ea"/>
              </a:rPr>
              <a:t>RestoreUserState</a:t>
            </a:r>
            <a:r>
              <a:rPr lang="en-US" altLang="zh-CN"/>
              <a:t>()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T</a:t>
            </a:r>
            <a:r>
              <a:rPr lang="zh-CN" altLang="en-US"/>
              <a:t>he low</a:t>
            </a:r>
            <a:r>
              <a:rPr lang="en-US" altLang="zh-CN"/>
              <a:t>-</a:t>
            </a:r>
            <a:r>
              <a:rPr lang="zh-CN" altLang="en-US"/>
              <a:t>level thread switching routines do not know about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 new set of address translation tables needs to be loaded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when using virtual memory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when switching from one process to another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 User Level Processes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4.0 Noff</a:t>
            </a:r>
            <a:endParaRPr lang="zh-CN" altLang="en-US"/>
          </a:p>
          <a:p>
            <a:r>
              <a:rPr lang="en-US" altLang="zh-CN">
                <a:sym typeface="+mn-ea"/>
              </a:rPr>
              <a:t>4.1</a:t>
            </a:r>
            <a:r>
              <a:rPr lang="zh-CN" altLang="en-US">
                <a:sym typeface="+mn-ea"/>
              </a:rPr>
              <a:t> Process Creation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  <a:sym typeface="+mn-ea"/>
              </a:rPr>
              <a:t>4.2 Create a Noff Binary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4.3 </a:t>
            </a:r>
            <a:r>
              <a:rPr lang="zh-CN" altLang="en-US">
                <a:sym typeface="+mn-ea"/>
              </a:rPr>
              <a:t>System Calls and Exception Handling</a:t>
            </a:r>
            <a:endParaRPr lang="zh-CN" altLang="en-US"/>
          </a:p>
          <a:p>
            <a:r>
              <a:rPr lang="en-US" altLang="zh-CN"/>
              <a:t>4.4 </a:t>
            </a:r>
            <a:r>
              <a:rPr lang="zh-CN" altLang="en-US"/>
              <a:t>Execution Trace of User</a:t>
            </a:r>
            <a:r>
              <a:rPr lang="en-US" altLang="zh-CN"/>
              <a:t>-</a:t>
            </a:r>
            <a:r>
              <a:rPr lang="zh-CN" altLang="en-US"/>
              <a:t>Level Process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4.2 Create a Noff Binary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Nachos is capable of executing a program containing arbitrary MIPS instructions</a:t>
            </a:r>
            <a:endParaRPr lang="zh-CN" altLang="en-US"/>
          </a:p>
          <a:p>
            <a:pPr lvl="1"/>
            <a:r>
              <a:rPr lang="zh-CN" altLang="en-US"/>
              <a:t>For example</a:t>
            </a:r>
            <a:r>
              <a:rPr lang="en-US" altLang="zh-CN"/>
              <a:t>s</a:t>
            </a:r>
            <a:r>
              <a:rPr lang="zh-CN" altLang="en-US"/>
              <a:t> C programs in the test directory are compiled using gcc on a MIPS machine to create </a:t>
            </a:r>
            <a:r>
              <a:rPr lang="en-US" altLang="zh-CN"/>
              <a:t>“.o”</a:t>
            </a:r>
            <a:r>
              <a:rPr lang="zh-CN" altLang="en-US"/>
              <a:t> </a:t>
            </a:r>
            <a:r>
              <a:rPr lang="en-US" altLang="zh-CN"/>
              <a:t>fi</a:t>
            </a:r>
            <a:r>
              <a:rPr lang="zh-CN" altLang="en-US"/>
              <a:t>les</a:t>
            </a:r>
            <a:endParaRPr lang="zh-CN" altLang="en-US"/>
          </a:p>
          <a:p>
            <a:pPr lvl="1"/>
            <a:r>
              <a:rPr lang="en-US" altLang="zh-CN"/>
              <a:t>In </a:t>
            </a:r>
            <a:r>
              <a:rPr lang="zh-CN" altLang="en-US"/>
              <a:t>a</a:t>
            </a:r>
            <a:r>
              <a:rPr lang="en-US" altLang="zh-CN"/>
              <a:t>.</a:t>
            </a:r>
            <a:r>
              <a:rPr lang="zh-CN" altLang="en-US"/>
              <a:t>out</a:t>
            </a:r>
            <a:r>
              <a:rPr lang="en-US"/>
              <a:t>,</a:t>
            </a:r>
            <a:r>
              <a:rPr lang="zh-CN" altLang="en-US"/>
              <a:t> the loader prepends the instructions in test</a:t>
            </a:r>
            <a:r>
              <a:rPr lang="en-US" altLang="zh-CN"/>
              <a:t>/</a:t>
            </a:r>
            <a:r>
              <a:rPr lang="zh-CN" altLang="en-US"/>
              <a:t>start</a:t>
            </a:r>
            <a:r>
              <a:rPr lang="en-US" altLang="zh-CN"/>
              <a:t>.</a:t>
            </a:r>
            <a:r>
              <a:rPr lang="zh-CN" altLang="en-US"/>
              <a:t>s before the code of the user program</a:t>
            </a:r>
            <a:endParaRPr lang="zh-CN" altLang="en-US"/>
          </a:p>
          <a:p>
            <a:r>
              <a:rPr lang="zh-CN" altLang="en-US"/>
              <a:t>File start</a:t>
            </a:r>
            <a:r>
              <a:rPr lang="en-US" altLang="zh-CN"/>
              <a:t>.</a:t>
            </a:r>
            <a:r>
              <a:rPr lang="zh-CN" altLang="en-US"/>
              <a:t>s contains initialization code that needs to be executed before the user</a:t>
            </a:r>
            <a:r>
              <a:rPr lang="en-US" altLang="zh-CN"/>
              <a:t>'</a:t>
            </a:r>
            <a:r>
              <a:rPr lang="zh-CN" altLang="en-US"/>
              <a:t>s main program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very </a:t>
            </a:r>
            <a:r>
              <a:rPr lang="en-US" altLang="zh-CN"/>
              <a:t>fi</a:t>
            </a:r>
            <a:r>
              <a:rPr lang="zh-CN" altLang="en-US"/>
              <a:t>rst instruction in start</a:t>
            </a:r>
            <a:r>
              <a:rPr lang="en-US" altLang="zh-CN"/>
              <a:t>.</a:t>
            </a:r>
            <a:r>
              <a:rPr lang="zh-CN" altLang="en-US"/>
              <a:t>s </a:t>
            </a:r>
            <a:r>
              <a:rPr lang="en-US" altLang="zh-CN"/>
              <a:t>c</a:t>
            </a:r>
            <a:r>
              <a:rPr lang="zh-CN" altLang="en-US"/>
              <a:t>alls the user</a:t>
            </a:r>
            <a:r>
              <a:rPr lang="en-US" altLang="zh-CN"/>
              <a:t>-</a:t>
            </a:r>
            <a:r>
              <a:rPr lang="zh-CN" altLang="en-US"/>
              <a:t>supplied main routine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second instruction invokes the Nachos Exit system call insuring that user processes terminate properly when their main program re</a:t>
            </a:r>
            <a:r>
              <a:rPr lang="en-US" altLang="zh-CN"/>
              <a:t>turns.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 User Level Processes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4.0 Noff</a:t>
            </a:r>
            <a:endParaRPr lang="zh-CN" altLang="en-US"/>
          </a:p>
          <a:p>
            <a:r>
              <a:rPr lang="en-US" altLang="zh-CN">
                <a:sym typeface="+mn-ea"/>
              </a:rPr>
              <a:t>4.1</a:t>
            </a:r>
            <a:r>
              <a:rPr lang="zh-CN" altLang="en-US">
                <a:sym typeface="+mn-ea"/>
              </a:rPr>
              <a:t> Process Creation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4.2 Create a Noff Binary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  <a:sym typeface="+mn-ea"/>
              </a:rPr>
              <a:t>4.3 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  <a:sym typeface="+mn-ea"/>
              </a:rPr>
              <a:t>System Calls and Exception Handling</a:t>
            </a:r>
            <a:endParaRPr lang="zh-CN" altLang="en-US"/>
          </a:p>
          <a:p>
            <a:r>
              <a:rPr lang="en-US" altLang="zh-CN"/>
              <a:t>4.4 </a:t>
            </a:r>
            <a:r>
              <a:rPr lang="zh-CN" altLang="en-US"/>
              <a:t>Execution Trace of User</a:t>
            </a:r>
            <a:r>
              <a:rPr lang="en-US" altLang="zh-CN"/>
              <a:t>-</a:t>
            </a:r>
            <a:r>
              <a:rPr lang="zh-CN" altLang="en-US"/>
              <a:t>Level Process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蓝调晶格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7B7E5"/>
      </a:accent6>
      <a:hlink>
        <a:srgbClr val="3333CC"/>
      </a:hlink>
      <a:folHlink>
        <a:srgbClr val="AF67FF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lang="en-US" altLang="zh-CN"/>
        </a:defPPr>
      </a:lstStyle>
    </a:tx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47606</Words>
  <Application>WPS 演示</Application>
  <PresentationFormat>宽屏</PresentationFormat>
  <Paragraphs>1580</Paragraphs>
  <Slides>135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135</vt:i4>
      </vt:variant>
    </vt:vector>
  </HeadingPairs>
  <TitlesOfParts>
    <vt:vector size="150" baseType="lpstr">
      <vt:lpstr>Arial</vt:lpstr>
      <vt:lpstr>宋体</vt:lpstr>
      <vt:lpstr>Wingdings</vt:lpstr>
      <vt:lpstr>微软雅黑</vt:lpstr>
      <vt:lpstr>仿宋</vt:lpstr>
      <vt:lpstr>DFPLianLianW4-B5</vt:lpstr>
      <vt:lpstr>MingLiU-ExtB</vt:lpstr>
      <vt:lpstr>Baskerville Old Face</vt:lpstr>
      <vt:lpstr>黑体</vt:lpstr>
      <vt:lpstr>Arial Unicode MS</vt:lpstr>
      <vt:lpstr>Calibri</vt:lpstr>
      <vt:lpstr>DFPLianLianW4-B5</vt:lpstr>
      <vt:lpstr>Segoe Print</vt:lpstr>
      <vt:lpstr>华文仿宋</vt:lpstr>
      <vt:lpstr>蓝调晶格</vt:lpstr>
      <vt:lpstr>操作系统课程设计 Nachos (C)</vt:lpstr>
      <vt:lpstr>To Get Your Hands Dirty</vt:lpstr>
      <vt:lpstr>Content</vt:lpstr>
      <vt:lpstr>1. Introduction to Nachos</vt:lpstr>
      <vt:lpstr>构造一个虚拟的程序运行环境</vt:lpstr>
      <vt:lpstr>主程序</vt:lpstr>
      <vt:lpstr>2. Nachos Machine</vt:lpstr>
      <vt:lpstr>2.0 Overview of Nachos Machine</vt:lpstr>
      <vt:lpstr>MIPS Simulator</vt:lpstr>
      <vt:lpstr>执行用户程序的流程</vt:lpstr>
      <vt:lpstr>Two Modes</vt:lpstr>
      <vt:lpstr>Execute Concurrently</vt:lpstr>
      <vt:lpstr>Execute Concurrently (cont.)</vt:lpstr>
      <vt:lpstr>2. Nachos Machine</vt:lpstr>
      <vt:lpstr>2.1 Machine Components</vt:lpstr>
      <vt:lpstr>Registers</vt:lpstr>
      <vt:lpstr>Registers--source code</vt:lpstr>
      <vt:lpstr>Physical Memory</vt:lpstr>
      <vt:lpstr>Virtual Memory</vt:lpstr>
      <vt:lpstr> How to Executes a User Program</vt:lpstr>
      <vt:lpstr>machine.h</vt:lpstr>
      <vt:lpstr>machine.h</vt:lpstr>
      <vt:lpstr>machine.h</vt:lpstr>
      <vt:lpstr>machine.h</vt:lpstr>
      <vt:lpstr>machine.h (cont.)</vt:lpstr>
      <vt:lpstr>machine.h (cont.)</vt:lpstr>
      <vt:lpstr>machine.h (cont.)</vt:lpstr>
      <vt:lpstr>machine.h (cont.)</vt:lpstr>
      <vt:lpstr>2. Nachos Machine</vt:lpstr>
      <vt:lpstr>2.2 Interrupt Management</vt:lpstr>
      <vt:lpstr>Warning: Deadlock</vt:lpstr>
      <vt:lpstr>Interrupt Object</vt:lpstr>
      <vt:lpstr>Interrupt Object (cont.)</vt:lpstr>
      <vt:lpstr>2. Nachos Machine</vt:lpstr>
      <vt:lpstr>2.3 Real-Time Clock Interrupts</vt:lpstr>
      <vt:lpstr>Real-Time Clock Interrupts (cont.)</vt:lpstr>
      <vt:lpstr>中断源，中断机制，中断处理</vt:lpstr>
      <vt:lpstr>2. Nachos Machine</vt:lpstr>
      <vt:lpstr>2.4 Address Translation</vt:lpstr>
      <vt:lpstr>Page Table Entries</vt:lpstr>
      <vt:lpstr>2. Nachos Machine</vt:lpstr>
      <vt:lpstr>2.5 Console Device</vt:lpstr>
      <vt:lpstr>Console Object</vt:lpstr>
      <vt:lpstr>Console Input</vt:lpstr>
      <vt:lpstr>Console Output</vt:lpstr>
      <vt:lpstr>2. Nachos Machine</vt:lpstr>
      <vt:lpstr>2.6 Disk Device</vt:lpstr>
      <vt:lpstr>Like a Real Disk</vt:lpstr>
      <vt:lpstr>Disk Object</vt:lpstr>
      <vt:lpstr>Disk Object (cont.)</vt:lpstr>
      <vt:lpstr>Content</vt:lpstr>
      <vt:lpstr>3. Nachos Threads</vt:lpstr>
      <vt:lpstr>3.0 Basic Concepts</vt:lpstr>
      <vt:lpstr>Processes and Threads</vt:lpstr>
      <vt:lpstr>User-level Threads and Kernel-level Threads</vt:lpstr>
      <vt:lpstr>Nachos中的进程与线程</vt:lpstr>
      <vt:lpstr>Nachos Threads</vt:lpstr>
      <vt:lpstr>子程序调用--栈帧</vt:lpstr>
      <vt:lpstr>子程序调用--栈操作流程</vt:lpstr>
      <vt:lpstr>Fork(VoidFunctionPtr func, int arg)</vt:lpstr>
      <vt:lpstr>void StackAllocate(VoidFunctionPtr func, int arg)</vt:lpstr>
      <vt:lpstr>访问不同架构的CPU寄存器</vt:lpstr>
      <vt:lpstr>线程对象内存结构</vt:lpstr>
      <vt:lpstr>ThreadRoot</vt:lpstr>
      <vt:lpstr>ThreadRoot源码</vt:lpstr>
      <vt:lpstr>3. Nachos Threads</vt:lpstr>
      <vt:lpstr>3.1 Mechanics of Thread Switching</vt:lpstr>
      <vt:lpstr>What Does Switch Do?</vt:lpstr>
      <vt:lpstr>SWITCH( thread *t1, thread *t2 )</vt:lpstr>
      <vt:lpstr>SWITCH( thread *t1, thread *t2 ) (1)</vt:lpstr>
      <vt:lpstr>SWITCH( thread *t1, thread *t2 ) (2)</vt:lpstr>
      <vt:lpstr>3. Nachos Threads</vt:lpstr>
      <vt:lpstr>3.2 Threads &amp; Scheduling</vt:lpstr>
      <vt:lpstr>Scheduler Object</vt:lpstr>
      <vt:lpstr>ReadyToRun() and FindNextToRun()</vt:lpstr>
      <vt:lpstr>Run()</vt:lpstr>
      <vt:lpstr>Run()</vt:lpstr>
      <vt:lpstr>3. Nachos Threads</vt:lpstr>
      <vt:lpstr>3.3 Synchronization and Mutual Exclusion</vt:lpstr>
      <vt:lpstr>3.4 Special Notes</vt:lpstr>
      <vt:lpstr>main()的返回</vt:lpstr>
      <vt:lpstr>3. Nachos Threads</vt:lpstr>
      <vt:lpstr>3.5 Controlling the Order of Execution in Nachos </vt:lpstr>
      <vt:lpstr>3.5.1 Context Switches</vt:lpstr>
      <vt:lpstr>Voluntary or Involuntary ?  </vt:lpstr>
      <vt:lpstr>3.5.2 Voluntary Context Switches</vt:lpstr>
      <vt:lpstr>3.5.3 Involuntary Context Switches</vt:lpstr>
      <vt:lpstr>Discussion on -rs flag</vt:lpstr>
      <vt:lpstr>Content</vt:lpstr>
      <vt:lpstr>4. User Level Processes</vt:lpstr>
      <vt:lpstr>4.0 Noff</vt:lpstr>
      <vt:lpstr>Noff  Header</vt:lpstr>
      <vt:lpstr>4. User Level Processes</vt:lpstr>
      <vt:lpstr>4.1 Process Creation</vt:lpstr>
      <vt:lpstr>Running Enviroment(singal process)</vt:lpstr>
      <vt:lpstr>Process Switch</vt:lpstr>
      <vt:lpstr>4. User Level Processes</vt:lpstr>
      <vt:lpstr>4.2 Create a Noff Binary</vt:lpstr>
      <vt:lpstr>4. User Level Processes</vt:lpstr>
      <vt:lpstr>4.3 System Calls and Exception Handling</vt:lpstr>
      <vt:lpstr>系统调用的例子</vt:lpstr>
      <vt:lpstr>进入系统地用的桩</vt:lpstr>
      <vt:lpstr>4. User Level Processes</vt:lpstr>
      <vt:lpstr>4.4 Execution Trace of User-Level Process</vt:lpstr>
      <vt:lpstr>栈帧 Stack Frame</vt:lpstr>
      <vt:lpstr>halt.c 的汇编代码</vt:lpstr>
      <vt:lpstr>用户程序的启动和结束</vt:lpstr>
      <vt:lpstr>用户程序的启动 __start</vt:lpstr>
      <vt:lpstr>System Call</vt:lpstr>
      <vt:lpstr>System Call-- Exit()</vt:lpstr>
      <vt:lpstr>编译halt.c和start.s</vt:lpstr>
      <vt:lpstr>halt程序的反汇编结果</vt:lpstr>
      <vt:lpstr>halt程序的反汇编结果(cont.)</vt:lpstr>
      <vt:lpstr>Content</vt:lpstr>
      <vt:lpstr>5 Nachos Filesystem</vt:lpstr>
      <vt:lpstr>5.0 Overview</vt:lpstr>
      <vt:lpstr>Objects in File System</vt:lpstr>
      <vt:lpstr>5.1 SynchDisk Object</vt:lpstr>
      <vt:lpstr>5.2 FileSystem Object</vt:lpstr>
      <vt:lpstr>FileSystem Object (cont.)</vt:lpstr>
      <vt:lpstr>5.3 OpenFile Object</vt:lpstr>
      <vt:lpstr>5.4 File System Physical Representation</vt:lpstr>
      <vt:lpstr>5.4.1 File Header</vt:lpstr>
      <vt:lpstr>FileHeader Operations</vt:lpstr>
      <vt:lpstr>5.4.2 Directories</vt:lpstr>
      <vt:lpstr>Directory Operations</vt:lpstr>
      <vt:lpstr> 5.4.3 Putting It All Together</vt:lpstr>
      <vt:lpstr>5.4.3 Putting It All Together (cont.)</vt:lpstr>
      <vt:lpstr>5.4.3 Putting It All Together (cont.)</vt:lpstr>
      <vt:lpstr>Content</vt:lpstr>
      <vt:lpstr>6. Experience With Nachos Assignments</vt:lpstr>
      <vt:lpstr>6.1 General Tips</vt:lpstr>
      <vt:lpstr> 6.2 Synchronization</vt:lpstr>
      <vt:lpstr>7. A Little Thing for MIPS Architecture</vt:lpstr>
      <vt:lpstr>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desktop</cp:lastModifiedBy>
  <cp:revision>70</cp:revision>
  <dcterms:created xsi:type="dcterms:W3CDTF">2018-08-17T07:53:00Z</dcterms:created>
  <dcterms:modified xsi:type="dcterms:W3CDTF">2019-03-07T13:48:19Z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