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040" y="-76835"/>
            <a:ext cx="10515600" cy="1325563"/>
          </a:xfrm>
        </p:spPr>
        <p:txBody>
          <a:bodyPr/>
          <a:lstStyle/>
          <a:p>
            <a:r>
              <a:rPr lang="zh-CN" altLang="en-US" dirty="0"/>
              <a:t>提交</a:t>
            </a:r>
            <a:r>
              <a:rPr lang="zh-CN" altLang="en-US" dirty="0" smtClean="0"/>
              <a:t>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0290" y="1361475"/>
            <a:ext cx="8089900" cy="5345112"/>
          </a:xfrm>
        </p:spPr>
        <p:txBody>
          <a:bodyPr>
            <a:normAutofit lnSpcReduction="20000"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设计报告（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文档）</a:t>
            </a:r>
            <a:endParaRPr lang="en-US" altLang="zh-CN" sz="20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封面（题目、姓名、学号、班级等）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ym typeface="Arial" panose="020B0604020202020204" pitchFamily="34" charset="0"/>
              </a:rPr>
              <a:t>摘要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目录（自动生成）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ym typeface="Arial" panose="020B0604020202020204" pitchFamily="34" charset="0"/>
              </a:rPr>
              <a:t>正文（分章节）</a:t>
            </a:r>
            <a:endParaRPr lang="en-US" altLang="zh-CN" sz="18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代码分析（功能、涉及到的类、类关系、数据结构及关键代码等</a:t>
            </a:r>
            <a:r>
              <a:rPr lang="en-US" altLang="zh-CN" sz="1600" dirty="0" smtClean="0">
                <a:sym typeface="Arial" panose="020B0604020202020204" pitchFamily="34" charset="0"/>
              </a:rPr>
              <a:t>…</a:t>
            </a:r>
            <a:r>
              <a:rPr lang="zh-CN" altLang="en-US" sz="1600" dirty="0" smtClean="0">
                <a:sym typeface="Arial" panose="020B0604020202020204" pitchFamily="34" charset="0"/>
              </a:rPr>
              <a:t>）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按任务要求分章节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任务要求，详细的设计方案与详细的实现方案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2000250" lvl="4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1080B"/>
                </a:solidFill>
                <a:sym typeface="Arial" panose="020B0604020202020204" pitchFamily="34" charset="0"/>
              </a:rPr>
              <a:t>设计：设计方案、</a:t>
            </a:r>
            <a:r>
              <a:rPr lang="zh-CN" altLang="en-US" sz="1100" dirty="0" smtClean="0">
                <a:solidFill>
                  <a:srgbClr val="01080B"/>
                </a:solidFill>
                <a:sym typeface="Arial" panose="020B0604020202020204" pitchFamily="34" charset="0"/>
              </a:rPr>
              <a:t>数据结构、算法描述、伪代码等形式化描述</a:t>
            </a:r>
            <a:endParaRPr lang="en-US" altLang="zh-CN" sz="1100" dirty="0" smtClean="0">
              <a:solidFill>
                <a:srgbClr val="01080B"/>
              </a:solidFill>
              <a:sym typeface="Arial" panose="020B0604020202020204" pitchFamily="34" charset="0"/>
            </a:endParaRPr>
          </a:p>
          <a:p>
            <a:pPr marL="2000250" lvl="4" indent="-2857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1080B"/>
                </a:solidFill>
                <a:sym typeface="Arial" panose="020B0604020202020204" pitchFamily="34" charset="0"/>
              </a:rPr>
              <a:t>实现：修改哪些类、如何修改、为什么修改等</a:t>
            </a:r>
            <a:endParaRPr lang="en-US" altLang="zh-CN" sz="1100" dirty="0" smtClean="0">
              <a:solidFill>
                <a:srgbClr val="01080B"/>
              </a:solidFill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调试</a:t>
            </a:r>
            <a:r>
              <a:rPr lang="zh-CN" altLang="en-US" sz="1400" dirty="0">
                <a:sym typeface="Arial" panose="020B0604020202020204" pitchFamily="34" charset="0"/>
              </a:rPr>
              <a:t>过程</a:t>
            </a:r>
            <a:r>
              <a:rPr lang="zh-CN" altLang="en-US" sz="1400" dirty="0" smtClean="0">
                <a:sym typeface="Arial" panose="020B0604020202020204" pitchFamily="34" charset="0"/>
              </a:rPr>
              <a:t>（</a:t>
            </a:r>
            <a:r>
              <a:rPr lang="zh-CN" altLang="en-US" sz="1400" dirty="0">
                <a:sym typeface="Arial" panose="020B0604020202020204" pitchFamily="34" charset="0"/>
              </a:rPr>
              <a:t>遇到的问题及解决</a:t>
            </a:r>
            <a:r>
              <a:rPr lang="zh-CN" altLang="en-US" sz="1400" dirty="0" smtClean="0">
                <a:sym typeface="Arial" panose="020B0604020202020204" pitchFamily="34" charset="0"/>
              </a:rPr>
              <a:t>方案等）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测试</a:t>
            </a:r>
            <a:r>
              <a:rPr lang="zh-CN" altLang="en-US" sz="1400" dirty="0">
                <a:sym typeface="Arial" panose="020B0604020202020204" pitchFamily="34" charset="0"/>
              </a:rPr>
              <a:t>过程</a:t>
            </a:r>
            <a:r>
              <a:rPr lang="zh-CN" altLang="en-US" sz="1400" dirty="0" smtClean="0">
                <a:sym typeface="Arial" panose="020B0604020202020204" pitchFamily="34" charset="0"/>
              </a:rPr>
              <a:t>（</a:t>
            </a:r>
            <a:r>
              <a:rPr lang="zh-CN" altLang="en-US" sz="1400" dirty="0">
                <a:sym typeface="Arial" panose="020B0604020202020204" pitchFamily="34" charset="0"/>
              </a:rPr>
              <a:t>测试用例，测试结果及结果分析等</a:t>
            </a:r>
            <a:r>
              <a:rPr lang="zh-CN" altLang="en-US" sz="1400" dirty="0" smtClean="0">
                <a:sym typeface="Arial" panose="020B0604020202020204" pitchFamily="34" charset="0"/>
              </a:rPr>
              <a:t>）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收获、心得等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其它说明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总结（完成的工作、收获、体会、建议等）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ym typeface="Arial" panose="020B0604020202020204" pitchFamily="34" charset="0"/>
              </a:rPr>
              <a:t>参考文献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设计代码（源码）</a:t>
            </a:r>
            <a:endParaRPr lang="en-US" altLang="zh-CN" sz="20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必要的注释、说明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在相应的目录下运行</a:t>
            </a:r>
            <a:r>
              <a:rPr lang="en-US" altLang="zh-CN" sz="1800" dirty="0" smtClean="0"/>
              <a:t>make</a:t>
            </a:r>
            <a:r>
              <a:rPr lang="zh-CN" altLang="en-US" sz="1800" dirty="0" smtClean="0"/>
              <a:t>可正确编译、执行，结果与报告中对应一致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设计结束后，每个同学提交的设计材料</a:t>
            </a:r>
            <a:r>
              <a:rPr lang="zh-CN" altLang="en-US" sz="2000" dirty="0">
                <a:sym typeface="Wingdings" panose="05000000000000000000" pitchFamily="2" charset="2"/>
              </a:rPr>
              <a:t> </a:t>
            </a:r>
            <a:endParaRPr lang="zh-CN" altLang="en-US" sz="2000" dirty="0"/>
          </a:p>
          <a:p>
            <a:pPr lvl="1"/>
            <a:r>
              <a:rPr lang="en-US" altLang="zh-CN" sz="1400" dirty="0"/>
              <a:t>1</a:t>
            </a:r>
            <a:r>
              <a:rPr lang="zh-CN" altLang="en-US" sz="1400" dirty="0"/>
              <a:t>、课程设计报告（分析、设计、实现、调试、</a:t>
            </a:r>
            <a:r>
              <a:rPr lang="en-US" altLang="zh-CN" sz="1400" dirty="0"/>
              <a:t>…</a:t>
            </a:r>
            <a:r>
              <a:rPr lang="zh-CN" altLang="en-US" sz="1400" dirty="0"/>
              <a:t>）</a:t>
            </a:r>
            <a:endParaRPr lang="zh-CN" altLang="en-US" sz="1400" dirty="0"/>
          </a:p>
          <a:p>
            <a:pPr lvl="1"/>
            <a:r>
              <a:rPr lang="en-US" altLang="zh-CN" sz="1400" dirty="0"/>
              <a:t>2</a:t>
            </a:r>
            <a:r>
              <a:rPr lang="zh-CN" altLang="en-US" sz="1400" dirty="0"/>
              <a:t>、程序</a:t>
            </a:r>
            <a:r>
              <a:rPr lang="zh-CN" altLang="en-US" sz="1400" b="1" u="sng" dirty="0">
                <a:solidFill>
                  <a:srgbClr val="C00000"/>
                </a:solidFill>
              </a:rPr>
              <a:t>源代码</a:t>
            </a:r>
            <a:r>
              <a:rPr lang="zh-CN" altLang="en-US" sz="1400" dirty="0">
                <a:solidFill>
                  <a:srgbClr val="000099"/>
                </a:solidFill>
              </a:rPr>
              <a:t>及测试</a:t>
            </a:r>
            <a:r>
              <a:rPr lang="zh-CN" altLang="en-US" sz="1400" b="1" u="sng" dirty="0">
                <a:solidFill>
                  <a:srgbClr val="C00000"/>
                </a:solidFill>
              </a:rPr>
              <a:t>源代码</a:t>
            </a:r>
            <a:r>
              <a:rPr lang="zh-CN" altLang="en-US" sz="1400" dirty="0"/>
              <a:t>（对自己编写的代码要有注释，也可以对已有源代码在阅读分析的过程中加以注释说明）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个人</a:t>
            </a:r>
            <a:r>
              <a:rPr lang="zh-CN" altLang="en-US" sz="2000" dirty="0"/>
              <a:t>提交材料文件命名</a:t>
            </a:r>
            <a:endParaRPr lang="zh-CN" altLang="en-US" sz="2000" dirty="0"/>
          </a:p>
          <a:p>
            <a:pPr lvl="1"/>
            <a:r>
              <a:rPr lang="zh-CN" altLang="en-US" sz="1200" dirty="0"/>
              <a:t>学号</a:t>
            </a:r>
            <a:r>
              <a:rPr lang="en-US" altLang="zh-CN" sz="1200" dirty="0"/>
              <a:t>+</a:t>
            </a:r>
            <a:r>
              <a:rPr lang="zh-CN" altLang="en-US" sz="1200" dirty="0"/>
              <a:t>姓名 报告名称  </a:t>
            </a:r>
            <a:r>
              <a:rPr lang="en-US" altLang="zh-CN" sz="1200" dirty="0"/>
              <a:t>(</a:t>
            </a:r>
            <a:endParaRPr lang="en-US" altLang="zh-CN" sz="1200" dirty="0"/>
          </a:p>
          <a:p>
            <a:pPr lvl="2"/>
            <a:r>
              <a:rPr lang="zh-CN" altLang="en-US" sz="1200" b="1" dirty="0">
                <a:solidFill>
                  <a:srgbClr val="C00000"/>
                </a:solidFill>
              </a:rPr>
              <a:t>格式：</a:t>
            </a:r>
            <a:r>
              <a:rPr lang="en-US" altLang="zh-CN" sz="1200" b="1" dirty="0">
                <a:solidFill>
                  <a:srgbClr val="C00000"/>
                </a:solidFill>
              </a:rPr>
              <a:t>Word</a:t>
            </a:r>
            <a:r>
              <a:rPr lang="zh-CN" altLang="en-US" sz="1200" b="1" dirty="0">
                <a:solidFill>
                  <a:srgbClr val="C00000"/>
                </a:solidFill>
              </a:rPr>
              <a:t>文档格式</a:t>
            </a:r>
            <a:endParaRPr lang="zh-CN" altLang="en-US" sz="12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200" dirty="0"/>
              <a:t>学号</a:t>
            </a:r>
            <a:r>
              <a:rPr lang="en-US" altLang="zh-CN" sz="1200" dirty="0"/>
              <a:t>+</a:t>
            </a:r>
            <a:r>
              <a:rPr lang="zh-CN" altLang="en-US" sz="1200" dirty="0"/>
              <a:t>姓名 代码</a:t>
            </a:r>
            <a:endParaRPr lang="en-US" altLang="zh-CN" sz="1200" dirty="0"/>
          </a:p>
          <a:p>
            <a:pPr lvl="2"/>
            <a:r>
              <a:rPr lang="zh-CN" altLang="en-US" sz="1200" b="1" dirty="0" smtClean="0">
                <a:solidFill>
                  <a:srgbClr val="C00000"/>
                </a:solidFill>
              </a:rPr>
              <a:t>提交</a:t>
            </a:r>
            <a:r>
              <a:rPr lang="zh-CN" altLang="en-US" sz="1200" b="1" dirty="0">
                <a:solidFill>
                  <a:srgbClr val="C00000"/>
                </a:solidFill>
              </a:rPr>
              <a:t>代码运行环境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：如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Ubuntu +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nachos-3.4.tar.gz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材料</a:t>
            </a:r>
            <a:r>
              <a:rPr lang="zh-CN" altLang="en-US" sz="2000" dirty="0"/>
              <a:t>提交方式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以班级为单位，请学习委员代劳，将所有同学提交的设计报告与源代码打包，发到</a:t>
            </a:r>
            <a:r>
              <a:rPr lang="en-US" altLang="zh-CN" sz="1400" dirty="0"/>
              <a:t>252854866@qq.com</a:t>
            </a:r>
            <a:r>
              <a:rPr lang="zh-CN" altLang="en-US" sz="1400" dirty="0"/>
              <a:t>中，或者拿</a:t>
            </a:r>
            <a:r>
              <a:rPr lang="en-US" altLang="zh-CN" sz="1400" dirty="0"/>
              <a:t>U</a:t>
            </a:r>
            <a:r>
              <a:rPr lang="zh-CN" altLang="en-US" sz="1400" dirty="0"/>
              <a:t>盘到我办公室提交</a:t>
            </a:r>
            <a:endParaRPr lang="en-US" altLang="zh-CN" sz="14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文件命名：班级</a:t>
            </a:r>
            <a:r>
              <a:rPr lang="en-US" altLang="zh-CN" sz="1400" dirty="0"/>
              <a:t>+</a:t>
            </a:r>
            <a:r>
              <a:rPr lang="zh-CN" altLang="en-US" sz="1400" dirty="0"/>
              <a:t>设计名称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材料提交日期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暂定于第</a:t>
            </a:r>
            <a:r>
              <a:rPr lang="en-US" altLang="zh-CN" sz="1400" dirty="0"/>
              <a:t>13</a:t>
            </a:r>
            <a:r>
              <a:rPr lang="zh-CN" altLang="en-US" sz="1400" dirty="0"/>
              <a:t>周周日</a:t>
            </a:r>
            <a:r>
              <a:rPr lang="en-US" altLang="zh-CN" sz="1400" dirty="0"/>
              <a:t>23:59:59</a:t>
            </a:r>
            <a:r>
              <a:rPr lang="zh-CN" altLang="en-US" sz="1400" dirty="0"/>
              <a:t>之前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平时</a:t>
            </a:r>
            <a:r>
              <a:rPr lang="zh-CN" altLang="en-US" dirty="0"/>
              <a:t>成绩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设计报告及实现代码（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Interview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演示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Franklin Gothic Medium</vt:lpstr>
      <vt:lpstr>微软雅黑</vt:lpstr>
      <vt:lpstr>Calibri</vt:lpstr>
      <vt:lpstr>Office 主题</vt:lpstr>
      <vt:lpstr>提交材料</vt:lpstr>
      <vt:lpstr>提交材料</vt:lpstr>
      <vt:lpstr>考核方式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desktop</dc:creator>
  <cp:lastModifiedBy>desktop</cp:lastModifiedBy>
  <cp:revision>122</cp:revision>
  <dcterms:created xsi:type="dcterms:W3CDTF">2017-08-03T09:01:00Z</dcterms:created>
  <dcterms:modified xsi:type="dcterms:W3CDTF">2018-10-08T06:31:37Z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