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82" autoAdjust="0"/>
  </p:normalViewPr>
  <p:slideViewPr>
    <p:cSldViewPr snapToGrid="0">
      <p:cViewPr varScale="1">
        <p:scale>
          <a:sx n="74" d="100"/>
          <a:sy n="74"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889196608549548E-2"/>
          <c:y val="6.1260650104261537E-2"/>
          <c:w val="0.97089947089947093"/>
          <c:h val="0.8767298813340475"/>
        </c:manualLayout>
      </c:layout>
      <c:barChart>
        <c:barDir val="col"/>
        <c:grouping val="stacked"/>
        <c:varyColors val="0"/>
        <c:ser>
          <c:idx val="0"/>
          <c:order val="0"/>
          <c:tx>
            <c:strRef>
              <c:f>Sheet1!$B$1</c:f>
              <c:strCache>
                <c:ptCount val="1"/>
                <c:pt idx="0">
                  <c:v>Software Engineer</c:v>
                </c:pt>
              </c:strCache>
            </c:strRef>
          </c:tx>
          <c:spPr>
            <a:solidFill>
              <a:schemeClr val="accent1">
                <a:shade val="53000"/>
              </a:schemeClr>
            </a:solidFill>
            <a:ln>
              <a:noFill/>
            </a:ln>
            <a:effectLst/>
          </c:spPr>
          <c:invertIfNegative val="0"/>
          <c:dLbls>
            <c:dLbl>
              <c:idx val="1"/>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lumMod val="85000"/>
                        </a:schemeClr>
                      </a:solidFill>
                      <a:latin typeface="+mn-lt"/>
                      <a:ea typeface="+mn-ea"/>
                      <a:cs typeface="+mn-cs"/>
                    </a:defRPr>
                  </a:pPr>
                  <a:endParaRPr lang="en-US"/>
                </a:p>
              </c:txPr>
              <c:showLegendKey val="0"/>
              <c:showVal val="1"/>
              <c:showCatName val="0"/>
              <c:showSerName val="1"/>
              <c:showPercent val="0"/>
              <c:showBubbleSize val="0"/>
              <c:extLst>
                <c:ext xmlns:c16="http://schemas.microsoft.com/office/drawing/2014/chart" uri="{C3380CC4-5D6E-409C-BE32-E72D297353CC}">
                  <c16:uniqueId val="{0000000B-7CAD-4DF2-8B95-9594F9DA2694}"/>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0000"/>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Data Jobs</c:v>
                </c:pt>
                <c:pt idx="1">
                  <c:v>SE Jobs</c:v>
                </c:pt>
              </c:strCache>
            </c:strRef>
          </c:cat>
          <c:val>
            <c:numRef>
              <c:f>Sheet1!$B$2:$B$3</c:f>
              <c:numCache>
                <c:formatCode>General</c:formatCode>
                <c:ptCount val="2"/>
                <c:pt idx="1">
                  <c:v>20746</c:v>
                </c:pt>
              </c:numCache>
            </c:numRef>
          </c:val>
          <c:extLst>
            <c:ext xmlns:c16="http://schemas.microsoft.com/office/drawing/2014/chart" uri="{C3380CC4-5D6E-409C-BE32-E72D297353CC}">
              <c16:uniqueId val="{00000000-7CAD-4DF2-8B95-9594F9DA2694}"/>
            </c:ext>
          </c:extLst>
        </c:ser>
        <c:ser>
          <c:idx val="1"/>
          <c:order val="1"/>
          <c:tx>
            <c:strRef>
              <c:f>Sheet1!$C$1</c:f>
              <c:strCache>
                <c:ptCount val="1"/>
                <c:pt idx="0">
                  <c:v>Machine Learning</c:v>
                </c:pt>
              </c:strCache>
            </c:strRef>
          </c:tx>
          <c:spPr>
            <a:solidFill>
              <a:schemeClr val="accent1">
                <a:shade val="76000"/>
              </a:schemeClr>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fld id="{5E537318-7E23-4D38-A09D-0A91BC3EFEE7}" type="SERIESNAME">
                      <a:rPr lang="en-US" sz="2000"/>
                      <a:pPr>
                        <a:defRPr sz="2000" b="1"/>
                      </a:pPr>
                      <a:t>[SERIES NAME]</a:t>
                    </a:fld>
                    <a:r>
                      <a:rPr lang="en-US" sz="2000" baseline="0"/>
                      <a:t>, </a:t>
                    </a:r>
                  </a:p>
                  <a:p>
                    <a:pPr>
                      <a:defRPr sz="2000" b="1"/>
                    </a:pPr>
                    <a:fld id="{D7AAB5AD-35E0-4169-9527-0F8B6A41153E}" type="VALUE">
                      <a:rPr lang="en-US" sz="2000" baseline="0" smtClean="0"/>
                      <a:pPr>
                        <a:defRPr sz="2000" b="1"/>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CAD-4DF2-8B95-9594F9DA2694}"/>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Data Jobs</c:v>
                </c:pt>
                <c:pt idx="1">
                  <c:v>SE Jobs</c:v>
                </c:pt>
              </c:strCache>
            </c:strRef>
          </c:cat>
          <c:val>
            <c:numRef>
              <c:f>Sheet1!$C$2:$C$3</c:f>
              <c:numCache>
                <c:formatCode>General</c:formatCode>
                <c:ptCount val="2"/>
                <c:pt idx="0">
                  <c:v>8265</c:v>
                </c:pt>
              </c:numCache>
            </c:numRef>
          </c:val>
          <c:extLst>
            <c:ext xmlns:c16="http://schemas.microsoft.com/office/drawing/2014/chart" uri="{C3380CC4-5D6E-409C-BE32-E72D297353CC}">
              <c16:uniqueId val="{00000001-7CAD-4DF2-8B95-9594F9DA2694}"/>
            </c:ext>
          </c:extLst>
        </c:ser>
        <c:ser>
          <c:idx val="2"/>
          <c:order val="2"/>
          <c:tx>
            <c:strRef>
              <c:f>Sheet1!$D$1</c:f>
              <c:strCache>
                <c:ptCount val="1"/>
                <c:pt idx="0">
                  <c:v>Data Analyst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Data Jobs</c:v>
                </c:pt>
                <c:pt idx="1">
                  <c:v>SE Jobs</c:v>
                </c:pt>
              </c:strCache>
            </c:strRef>
          </c:cat>
          <c:val>
            <c:numRef>
              <c:f>Sheet1!$D$2:$D$3</c:f>
              <c:numCache>
                <c:formatCode>General</c:formatCode>
                <c:ptCount val="2"/>
                <c:pt idx="0">
                  <c:v>4215</c:v>
                </c:pt>
              </c:numCache>
            </c:numRef>
          </c:val>
          <c:extLst>
            <c:ext xmlns:c16="http://schemas.microsoft.com/office/drawing/2014/chart" uri="{C3380CC4-5D6E-409C-BE32-E72D297353CC}">
              <c16:uniqueId val="{00000002-7CAD-4DF2-8B95-9594F9DA2694}"/>
            </c:ext>
          </c:extLst>
        </c:ser>
        <c:ser>
          <c:idx val="3"/>
          <c:order val="3"/>
          <c:tx>
            <c:strRef>
              <c:f>Sheet1!$E$1</c:f>
              <c:strCache>
                <c:ptCount val="1"/>
                <c:pt idx="0">
                  <c:v>Data Scientist</c:v>
                </c:pt>
              </c:strCache>
            </c:strRef>
          </c:tx>
          <c:spPr>
            <a:solidFill>
              <a:srgbClr val="A1320F"/>
            </a:solidFill>
            <a:ln>
              <a:noFill/>
            </a:ln>
            <a:effectLst>
              <a:outerShdw blurRad="50800" dist="50800" dir="5400000" algn="ctr" rotWithShape="0">
                <a:srgbClr val="92D050"/>
              </a:outerShdw>
            </a:effectLst>
          </c:spPr>
          <c:invertIfNegative val="0"/>
          <c:dLbls>
            <c:dLbl>
              <c:idx val="0"/>
              <c:layout>
                <c:manualLayout>
                  <c:x val="9.0301612504420175E-4"/>
                  <c:y val="3.9502431110248482E-3"/>
                </c:manualLayout>
              </c:layout>
              <c:tx>
                <c:rich>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fld id="{AA42CB20-6697-4A0F-ACC6-B7258782B063}" type="SERIESNAME">
                      <a:rPr lang="en-US" smtClean="0"/>
                      <a:pPr>
                        <a:defRPr sz="1600" b="1"/>
                      </a:pPr>
                      <a:t>[SERIES NAME]</a:t>
                    </a:fld>
                    <a:r>
                      <a:rPr lang="en-US" baseline="0" dirty="0"/>
                      <a:t>, </a:t>
                    </a:r>
                  </a:p>
                  <a:p>
                    <a:pPr>
                      <a:defRPr sz="1600" b="1"/>
                    </a:pPr>
                    <a:fld id="{DF2B38BD-F3C3-4212-82CE-78D11BF0CD8A}" type="VALUE">
                      <a:rPr lang="en-US" baseline="0" smtClean="0"/>
                      <a:pPr>
                        <a:defRPr sz="1600" b="1"/>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1"/>
              <c:showPercent val="0"/>
              <c:showBubbleSize val="0"/>
              <c:extLst>
                <c:ext xmlns:c15="http://schemas.microsoft.com/office/drawing/2012/chart" uri="{CE6537A1-D6FC-4f65-9D91-7224C49458BB}">
                  <c15:layout>
                    <c:manualLayout>
                      <c:w val="0.30242665499992394"/>
                      <c:h val="7.7582774700528032E-2"/>
                    </c:manualLayout>
                  </c15:layout>
                  <c15:dlblFieldTable/>
                  <c15:showDataLabelsRange val="0"/>
                </c:ext>
                <c:ext xmlns:c16="http://schemas.microsoft.com/office/drawing/2014/chart" uri="{C3380CC4-5D6E-409C-BE32-E72D297353CC}">
                  <c16:uniqueId val="{0000000A-7CAD-4DF2-8B95-9594F9DA2694}"/>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Data Jobs</c:v>
                </c:pt>
                <c:pt idx="1">
                  <c:v>SE Jobs</c:v>
                </c:pt>
              </c:strCache>
            </c:strRef>
          </c:cat>
          <c:val>
            <c:numRef>
              <c:f>Sheet1!$E$2:$E$3</c:f>
              <c:numCache>
                <c:formatCode>General</c:formatCode>
                <c:ptCount val="2"/>
                <c:pt idx="0">
                  <c:v>2492</c:v>
                </c:pt>
              </c:numCache>
            </c:numRef>
          </c:val>
          <c:extLst>
            <c:ext xmlns:c16="http://schemas.microsoft.com/office/drawing/2014/chart" uri="{C3380CC4-5D6E-409C-BE32-E72D297353CC}">
              <c16:uniqueId val="{00000003-7CAD-4DF2-8B95-9594F9DA2694}"/>
            </c:ext>
          </c:extLst>
        </c:ser>
        <c:ser>
          <c:idx val="4"/>
          <c:order val="4"/>
          <c:tx>
            <c:strRef>
              <c:f>Sheet1!$F$1</c:f>
              <c:strCache>
                <c:ptCount val="1"/>
                <c:pt idx="0">
                  <c:v>Data Engineer</c:v>
                </c:pt>
              </c:strCache>
            </c:strRef>
          </c:tx>
          <c:spPr>
            <a:solidFill>
              <a:schemeClr val="accent1">
                <a:tint val="54000"/>
              </a:schemeClr>
            </a:solidFill>
            <a:ln>
              <a:noFill/>
            </a:ln>
            <a:effectLst/>
          </c:spPr>
          <c:invertIfNegative val="0"/>
          <c:dLbls>
            <c:dLbl>
              <c:idx val="0"/>
              <c:layout>
                <c:manualLayout>
                  <c:x val="2.2699814889514533E-4"/>
                  <c:y val="-1.974966034130173E-3"/>
                </c:manualLayout>
              </c:layout>
              <c:tx>
                <c:rich>
                  <a:bodyPr rot="0" spcFirstLastPara="1" vertOverflow="overflow" horzOverflow="overflow"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prstClr val="black">
                            <a:lumMod val="75000"/>
                            <a:lumOff val="25000"/>
                          </a:prstClr>
                        </a:solidFill>
                        <a:latin typeface="+mn-lt"/>
                        <a:ea typeface="+mn-ea"/>
                        <a:cs typeface="+mn-cs"/>
                      </a:defRPr>
                    </a:pPr>
                    <a:fld id="{023D03B7-3433-436F-8A6B-FC7119034938}" type="SERIESNAME">
                      <a:rPr lang="en-US" sz="1200" smtClean="0"/>
                      <a:pPr marL="0" marR="0" lvl="0" indent="0" algn="ctr" defTabSz="914400" rtl="0" eaLnBrk="1" fontAlgn="auto" latinLnBrk="0" hangingPunct="1">
                        <a:lnSpc>
                          <a:spcPct val="100000"/>
                        </a:lnSpc>
                        <a:spcBef>
                          <a:spcPts val="0"/>
                        </a:spcBef>
                        <a:spcAft>
                          <a:spcPts val="0"/>
                        </a:spcAft>
                        <a:buClrTx/>
                        <a:buSzTx/>
                        <a:buFontTx/>
                        <a:buNone/>
                        <a:tabLst/>
                        <a:defRPr sz="1200" b="1">
                          <a:solidFill>
                            <a:prstClr val="black">
                              <a:lumMod val="75000"/>
                              <a:lumOff val="25000"/>
                            </a:prstClr>
                          </a:solidFill>
                        </a:defRPr>
                      </a:pPr>
                      <a:t>[SERIES NAME]</a:t>
                    </a:fld>
                    <a:r>
                      <a:rPr lang="en-US" sz="1200" dirty="0"/>
                      <a:t>, </a:t>
                    </a:r>
                    <a:fld id="{AE9B9AA9-A082-4448-8F0C-8C8739EAD887}" type="VALUE">
                      <a:rPr lang="en-US" sz="1200" b="1" i="0" u="none" strike="noStrike" kern="1200" baseline="0" smtClean="0">
                        <a:solidFill>
                          <a:prstClr val="black">
                            <a:lumMod val="75000"/>
                            <a:lumOff val="25000"/>
                          </a:prstClr>
                        </a:solidFill>
                      </a:rPr>
                      <a:pPr marL="0" marR="0" lvl="0" indent="0" algn="ctr" defTabSz="914400" rtl="0" eaLnBrk="1" fontAlgn="auto" latinLnBrk="0" hangingPunct="1">
                        <a:lnSpc>
                          <a:spcPct val="100000"/>
                        </a:lnSpc>
                        <a:spcBef>
                          <a:spcPts val="0"/>
                        </a:spcBef>
                        <a:spcAft>
                          <a:spcPts val="0"/>
                        </a:spcAft>
                        <a:buClrTx/>
                        <a:buSzTx/>
                        <a:buFontTx/>
                        <a:buNone/>
                        <a:tabLst/>
                        <a:defRPr sz="1200" b="1">
                          <a:solidFill>
                            <a:prstClr val="black">
                              <a:lumMod val="75000"/>
                              <a:lumOff val="25000"/>
                            </a:prstClr>
                          </a:solidFill>
                        </a:defRPr>
                      </a:pPr>
                      <a:t>[VALUE]</a:t>
                    </a:fld>
                    <a:endParaRPr lang="en-US" sz="1200" dirty="0"/>
                  </a:p>
                </c:rich>
              </c:tx>
              <c:spPr>
                <a:noFill/>
                <a:ln>
                  <a:noFill/>
                </a:ln>
                <a:effectLst/>
              </c:spPr>
              <c:txPr>
                <a:bodyPr rot="0" spcFirstLastPara="1" vertOverflow="overflow" horzOverflow="overflow"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prstClr val="black">
                          <a:lumMod val="75000"/>
                          <a:lumOff val="25000"/>
                        </a:prst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27050999012241689"/>
                      <c:h val="7.7582774700528032E-2"/>
                    </c:manualLayout>
                  </c15:layout>
                  <c15:dlblFieldTable/>
                  <c15:showDataLabelsRange val="0"/>
                </c:ext>
                <c:ext xmlns:c16="http://schemas.microsoft.com/office/drawing/2014/chart" uri="{C3380CC4-5D6E-409C-BE32-E72D297353CC}">
                  <c16:uniqueId val="{00000009-7CAD-4DF2-8B95-9594F9DA2694}"/>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Data Jobs</c:v>
                </c:pt>
                <c:pt idx="1">
                  <c:v>SE Jobs</c:v>
                </c:pt>
              </c:strCache>
            </c:strRef>
          </c:cat>
          <c:val>
            <c:numRef>
              <c:f>Sheet1!$F$2:$F$3</c:f>
              <c:numCache>
                <c:formatCode>General</c:formatCode>
                <c:ptCount val="2"/>
                <c:pt idx="0">
                  <c:v>1317</c:v>
                </c:pt>
              </c:numCache>
            </c:numRef>
          </c:val>
          <c:extLst>
            <c:ext xmlns:c16="http://schemas.microsoft.com/office/drawing/2014/chart" uri="{C3380CC4-5D6E-409C-BE32-E72D297353CC}">
              <c16:uniqueId val="{00000004-7CAD-4DF2-8B95-9594F9DA2694}"/>
            </c:ext>
          </c:extLst>
        </c:ser>
        <c:dLbls>
          <c:showLegendKey val="0"/>
          <c:showVal val="1"/>
          <c:showCatName val="0"/>
          <c:showSerName val="0"/>
          <c:showPercent val="0"/>
          <c:showBubbleSize val="0"/>
        </c:dLbls>
        <c:gapWidth val="150"/>
        <c:overlap val="100"/>
        <c:axId val="331475648"/>
        <c:axId val="331475320"/>
      </c:barChart>
      <c:catAx>
        <c:axId val="33147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accent3">
                    <a:lumMod val="50000"/>
                  </a:schemeClr>
                </a:solidFill>
                <a:latin typeface="+mn-lt"/>
                <a:ea typeface="+mn-ea"/>
                <a:cs typeface="+mn-cs"/>
              </a:defRPr>
            </a:pPr>
            <a:endParaRPr lang="en-US"/>
          </a:p>
        </c:txPr>
        <c:crossAx val="331475320"/>
        <c:crosses val="autoZero"/>
        <c:auto val="1"/>
        <c:lblAlgn val="ctr"/>
        <c:lblOffset val="100"/>
        <c:noMultiLvlLbl val="0"/>
      </c:catAx>
      <c:valAx>
        <c:axId val="33147532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3147564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Bachelor</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Data Scientist</c:v>
                </c:pt>
                <c:pt idx="1">
                  <c:v>Machine Learner</c:v>
                </c:pt>
                <c:pt idx="2">
                  <c:v>Data Engineer</c:v>
                </c:pt>
                <c:pt idx="3">
                  <c:v>Data Analyst</c:v>
                </c:pt>
              </c:strCache>
            </c:strRef>
          </c:cat>
          <c:val>
            <c:numRef>
              <c:f>Sheet1!$B$2:$B$5</c:f>
              <c:numCache>
                <c:formatCode>General</c:formatCode>
                <c:ptCount val="4"/>
                <c:pt idx="0">
                  <c:v>24</c:v>
                </c:pt>
                <c:pt idx="1">
                  <c:v>7</c:v>
                </c:pt>
                <c:pt idx="2">
                  <c:v>20</c:v>
                </c:pt>
                <c:pt idx="3">
                  <c:v>25</c:v>
                </c:pt>
              </c:numCache>
            </c:numRef>
          </c:val>
          <c:extLst>
            <c:ext xmlns:c16="http://schemas.microsoft.com/office/drawing/2014/chart" uri="{C3380CC4-5D6E-409C-BE32-E72D297353CC}">
              <c16:uniqueId val="{00000000-B8F2-43A1-85FE-15F518B07A54}"/>
            </c:ext>
          </c:extLst>
        </c:ser>
        <c:ser>
          <c:idx val="1"/>
          <c:order val="1"/>
          <c:tx>
            <c:strRef>
              <c:f>Sheet1!$C$1</c:f>
              <c:strCache>
                <c:ptCount val="1"/>
                <c:pt idx="0">
                  <c:v>Masterd</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Data Scientist</c:v>
                </c:pt>
                <c:pt idx="1">
                  <c:v>Machine Learner</c:v>
                </c:pt>
                <c:pt idx="2">
                  <c:v>Data Engineer</c:v>
                </c:pt>
                <c:pt idx="3">
                  <c:v>Data Analyst</c:v>
                </c:pt>
              </c:strCache>
            </c:strRef>
          </c:cat>
          <c:val>
            <c:numRef>
              <c:f>Sheet1!$C$2:$C$5</c:f>
              <c:numCache>
                <c:formatCode>General</c:formatCode>
                <c:ptCount val="4"/>
                <c:pt idx="0">
                  <c:v>114</c:v>
                </c:pt>
                <c:pt idx="1">
                  <c:v>38</c:v>
                </c:pt>
                <c:pt idx="2">
                  <c:v>31</c:v>
                </c:pt>
                <c:pt idx="3">
                  <c:v>30</c:v>
                </c:pt>
              </c:numCache>
            </c:numRef>
          </c:val>
          <c:extLst>
            <c:ext xmlns:c16="http://schemas.microsoft.com/office/drawing/2014/chart" uri="{C3380CC4-5D6E-409C-BE32-E72D297353CC}">
              <c16:uniqueId val="{00000001-B8F2-43A1-85FE-15F518B07A54}"/>
            </c:ext>
          </c:extLst>
        </c:ser>
        <c:ser>
          <c:idx val="2"/>
          <c:order val="2"/>
          <c:tx>
            <c:strRef>
              <c:f>Sheet1!$D$1</c:f>
              <c:strCache>
                <c:ptCount val="1"/>
                <c:pt idx="0">
                  <c:v>Phd</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Data Scientist</c:v>
                </c:pt>
                <c:pt idx="1">
                  <c:v>Machine Learner</c:v>
                </c:pt>
                <c:pt idx="2">
                  <c:v>Data Engineer</c:v>
                </c:pt>
                <c:pt idx="3">
                  <c:v>Data Analyst</c:v>
                </c:pt>
              </c:strCache>
            </c:strRef>
          </c:cat>
          <c:val>
            <c:numRef>
              <c:f>Sheet1!$D$2:$D$5</c:f>
              <c:numCache>
                <c:formatCode>General</c:formatCode>
                <c:ptCount val="4"/>
                <c:pt idx="0">
                  <c:v>236</c:v>
                </c:pt>
                <c:pt idx="1">
                  <c:v>161</c:v>
                </c:pt>
                <c:pt idx="2">
                  <c:v>28</c:v>
                </c:pt>
                <c:pt idx="3">
                  <c:v>8</c:v>
                </c:pt>
              </c:numCache>
            </c:numRef>
          </c:val>
          <c:extLst>
            <c:ext xmlns:c16="http://schemas.microsoft.com/office/drawing/2014/chart" uri="{C3380CC4-5D6E-409C-BE32-E72D297353CC}">
              <c16:uniqueId val="{00000002-B8F2-43A1-85FE-15F518B07A54}"/>
            </c:ext>
          </c:extLst>
        </c:ser>
        <c:dLbls>
          <c:dLblPos val="outEnd"/>
          <c:showLegendKey val="0"/>
          <c:showVal val="1"/>
          <c:showCatName val="0"/>
          <c:showSerName val="0"/>
          <c:showPercent val="0"/>
          <c:showBubbleSize val="0"/>
        </c:dLbls>
        <c:gapWidth val="182"/>
        <c:axId val="332603384"/>
        <c:axId val="332604368"/>
      </c:barChart>
      <c:catAx>
        <c:axId val="3326033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32604368"/>
        <c:crosses val="autoZero"/>
        <c:auto val="1"/>
        <c:lblAlgn val="ctr"/>
        <c:lblOffset val="100"/>
        <c:noMultiLvlLbl val="0"/>
      </c:catAx>
      <c:valAx>
        <c:axId val="332604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2603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74404806262196"/>
          <c:y val="2.6185925668790456E-2"/>
          <c:w val="0.82562573999681443"/>
          <c:h val="0.95885068823475783"/>
        </c:manualLayout>
      </c:layout>
      <c:barChart>
        <c:barDir val="bar"/>
        <c:grouping val="clustered"/>
        <c:varyColors val="0"/>
        <c:ser>
          <c:idx val="0"/>
          <c:order val="0"/>
          <c:tx>
            <c:strRef>
              <c:f>Sheet1!$B$1</c:f>
              <c:strCache>
                <c:ptCount val="1"/>
                <c:pt idx="0">
                  <c:v>Skills</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C-32F5-4C22-8D61-07DBC23B93FD}"/>
              </c:ext>
            </c:extLst>
          </c:dPt>
          <c:dPt>
            <c:idx val="1"/>
            <c:invertIfNegative val="0"/>
            <c:bubble3D val="0"/>
            <c:spPr>
              <a:solidFill>
                <a:srgbClr val="C00000"/>
              </a:solidFill>
              <a:ln>
                <a:noFill/>
              </a:ln>
              <a:effectLst/>
            </c:spPr>
            <c:extLst>
              <c:ext xmlns:c16="http://schemas.microsoft.com/office/drawing/2014/chart" uri="{C3380CC4-5D6E-409C-BE32-E72D297353CC}">
                <c16:uniqueId val="{0000000B-32F5-4C22-8D61-07DBC23B93FD}"/>
              </c:ext>
            </c:extLst>
          </c:dPt>
          <c:dPt>
            <c:idx val="2"/>
            <c:invertIfNegative val="0"/>
            <c:bubble3D val="0"/>
            <c:spPr>
              <a:solidFill>
                <a:srgbClr val="C00000"/>
              </a:solidFill>
              <a:ln>
                <a:noFill/>
              </a:ln>
              <a:effectLst/>
            </c:spPr>
            <c:extLst>
              <c:ext xmlns:c16="http://schemas.microsoft.com/office/drawing/2014/chart" uri="{C3380CC4-5D6E-409C-BE32-E72D297353CC}">
                <c16:uniqueId val="{0000000A-32F5-4C22-8D61-07DBC23B93FD}"/>
              </c:ext>
            </c:extLst>
          </c:dPt>
          <c:dPt>
            <c:idx val="13"/>
            <c:invertIfNegative val="0"/>
            <c:bubble3D val="0"/>
            <c:spPr>
              <a:solidFill>
                <a:srgbClr val="C00000"/>
              </a:solidFill>
              <a:ln>
                <a:noFill/>
              </a:ln>
              <a:effectLst/>
            </c:spPr>
            <c:extLst>
              <c:ext xmlns:c16="http://schemas.microsoft.com/office/drawing/2014/chart" uri="{C3380CC4-5D6E-409C-BE32-E72D297353CC}">
                <c16:uniqueId val="{00000009-32F5-4C22-8D61-07DBC23B93FD}"/>
              </c:ext>
            </c:extLst>
          </c:dPt>
          <c:dPt>
            <c:idx val="16"/>
            <c:invertIfNegative val="0"/>
            <c:bubble3D val="0"/>
            <c:spPr>
              <a:solidFill>
                <a:srgbClr val="C00000"/>
              </a:solidFill>
              <a:ln>
                <a:noFill/>
              </a:ln>
              <a:effectLst/>
            </c:spPr>
            <c:extLst>
              <c:ext xmlns:c16="http://schemas.microsoft.com/office/drawing/2014/chart" uri="{C3380CC4-5D6E-409C-BE32-E72D297353CC}">
                <c16:uniqueId val="{00000009-123D-45A9-AB77-4194576D1232}"/>
              </c:ext>
            </c:extLst>
          </c:dPt>
          <c:dPt>
            <c:idx val="17"/>
            <c:invertIfNegative val="0"/>
            <c:bubble3D val="0"/>
            <c:spPr>
              <a:solidFill>
                <a:srgbClr val="C00000"/>
              </a:solidFill>
              <a:ln>
                <a:noFill/>
              </a:ln>
              <a:effectLst/>
            </c:spPr>
            <c:extLst>
              <c:ext xmlns:c16="http://schemas.microsoft.com/office/drawing/2014/chart" uri="{C3380CC4-5D6E-409C-BE32-E72D297353CC}">
                <c16:uniqueId val="{00000008-32F5-4C22-8D61-07DBC23B93FD}"/>
              </c:ext>
            </c:extLst>
          </c:dPt>
          <c:dPt>
            <c:idx val="20"/>
            <c:invertIfNegative val="0"/>
            <c:bubble3D val="0"/>
            <c:spPr>
              <a:solidFill>
                <a:srgbClr val="C00000"/>
              </a:solidFill>
              <a:ln>
                <a:noFill/>
              </a:ln>
              <a:effectLst/>
            </c:spPr>
            <c:extLst>
              <c:ext xmlns:c16="http://schemas.microsoft.com/office/drawing/2014/chart" uri="{C3380CC4-5D6E-409C-BE32-E72D297353CC}">
                <c16:uniqueId val="{0000000D-123D-45A9-AB77-4194576D1232}"/>
              </c:ext>
            </c:extLst>
          </c:dPt>
          <c:dPt>
            <c:idx val="22"/>
            <c:invertIfNegative val="0"/>
            <c:bubble3D val="0"/>
            <c:spPr>
              <a:solidFill>
                <a:srgbClr val="C00000"/>
              </a:solidFill>
              <a:ln>
                <a:noFill/>
              </a:ln>
              <a:effectLst/>
            </c:spPr>
            <c:extLst>
              <c:ext xmlns:c16="http://schemas.microsoft.com/office/drawing/2014/chart" uri="{C3380CC4-5D6E-409C-BE32-E72D297353CC}">
                <c16:uniqueId val="{0000000F-123D-45A9-AB77-4194576D1232}"/>
              </c:ext>
            </c:extLst>
          </c:dPt>
          <c:dPt>
            <c:idx val="25"/>
            <c:invertIfNegative val="0"/>
            <c:bubble3D val="0"/>
            <c:spPr>
              <a:solidFill>
                <a:srgbClr val="C00000"/>
              </a:solidFill>
              <a:ln>
                <a:noFill/>
              </a:ln>
              <a:effectLst/>
            </c:spPr>
            <c:extLst>
              <c:ext xmlns:c16="http://schemas.microsoft.com/office/drawing/2014/chart" uri="{C3380CC4-5D6E-409C-BE32-E72D297353CC}">
                <c16:uniqueId val="{00000011-123D-45A9-AB77-4194576D1232}"/>
              </c:ext>
            </c:extLst>
          </c:dPt>
          <c:dPt>
            <c:idx val="27"/>
            <c:invertIfNegative val="0"/>
            <c:bubble3D val="0"/>
            <c:spPr>
              <a:solidFill>
                <a:srgbClr val="C00000"/>
              </a:solidFill>
              <a:ln>
                <a:noFill/>
              </a:ln>
              <a:effectLst/>
            </c:spPr>
            <c:extLst>
              <c:ext xmlns:c16="http://schemas.microsoft.com/office/drawing/2014/chart" uri="{C3380CC4-5D6E-409C-BE32-E72D297353CC}">
                <c16:uniqueId val="{00000013-123D-45A9-AB77-4194576D123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Sheet1!$A$2:$A$31</c:f>
              <c:strCache>
                <c:ptCount val="30"/>
                <c:pt idx="0">
                  <c:v>mahout</c:v>
                </c:pt>
                <c:pt idx="1">
                  <c:v>julia</c:v>
                </c:pt>
                <c:pt idx="2">
                  <c:v>kafka</c:v>
                </c:pt>
                <c:pt idx="3">
                  <c:v>d3</c:v>
                </c:pt>
                <c:pt idx="4">
                  <c:v>cassandra</c:v>
                </c:pt>
                <c:pt idx="5">
                  <c:v>perl</c:v>
                </c:pt>
                <c:pt idx="6">
                  <c:v>mysql</c:v>
                </c:pt>
                <c:pt idx="7">
                  <c:v>redshift</c:v>
                </c:pt>
                <c:pt idx="8">
                  <c:v>mongodb</c:v>
                </c:pt>
                <c:pt idx="9">
                  <c:v>javascript</c:v>
                </c:pt>
                <c:pt idx="10">
                  <c:v>datawarehousing</c:v>
                </c:pt>
                <c:pt idx="11">
                  <c:v>sqlserver</c:v>
                </c:pt>
                <c:pt idx="12">
                  <c:v>C</c:v>
                </c:pt>
                <c:pt idx="13">
                  <c:v>hbase</c:v>
                </c:pt>
                <c:pt idx="14">
                  <c:v>shell</c:v>
                </c:pt>
                <c:pt idx="15">
                  <c:v>C/C++</c:v>
                </c:pt>
                <c:pt idx="16">
                  <c:v>mapreduce</c:v>
                </c:pt>
                <c:pt idx="17">
                  <c:v>pig</c:v>
                </c:pt>
                <c:pt idx="18">
                  <c:v>C++</c:v>
                </c:pt>
                <c:pt idx="19">
                  <c:v>oracle</c:v>
                </c:pt>
                <c:pt idx="20">
                  <c:v>apache</c:v>
                </c:pt>
                <c:pt idx="21">
                  <c:v>scala</c:v>
                </c:pt>
                <c:pt idx="22">
                  <c:v>hive</c:v>
                </c:pt>
                <c:pt idx="23">
                  <c:v>nosql</c:v>
                </c:pt>
                <c:pt idx="24">
                  <c:v>java</c:v>
                </c:pt>
                <c:pt idx="25">
                  <c:v>spark</c:v>
                </c:pt>
                <c:pt idx="26">
                  <c:v>SAS</c:v>
                </c:pt>
                <c:pt idx="27">
                  <c:v>hadoop</c:v>
                </c:pt>
                <c:pt idx="28">
                  <c:v>R</c:v>
                </c:pt>
                <c:pt idx="29">
                  <c:v>python</c:v>
                </c:pt>
              </c:strCache>
            </c:strRef>
          </c:cat>
          <c:val>
            <c:numRef>
              <c:f>Sheet1!$B$2:$B$31</c:f>
              <c:numCache>
                <c:formatCode>General</c:formatCode>
                <c:ptCount val="30"/>
                <c:pt idx="0">
                  <c:v>6</c:v>
                </c:pt>
                <c:pt idx="1">
                  <c:v>6</c:v>
                </c:pt>
                <c:pt idx="2">
                  <c:v>7</c:v>
                </c:pt>
                <c:pt idx="3">
                  <c:v>8</c:v>
                </c:pt>
                <c:pt idx="4">
                  <c:v>8</c:v>
                </c:pt>
                <c:pt idx="5">
                  <c:v>10</c:v>
                </c:pt>
                <c:pt idx="6">
                  <c:v>10</c:v>
                </c:pt>
                <c:pt idx="7">
                  <c:v>11</c:v>
                </c:pt>
                <c:pt idx="8">
                  <c:v>11</c:v>
                </c:pt>
                <c:pt idx="9">
                  <c:v>13</c:v>
                </c:pt>
                <c:pt idx="10">
                  <c:v>13</c:v>
                </c:pt>
                <c:pt idx="11">
                  <c:v>14</c:v>
                </c:pt>
                <c:pt idx="12">
                  <c:v>17</c:v>
                </c:pt>
                <c:pt idx="13">
                  <c:v>17</c:v>
                </c:pt>
                <c:pt idx="14">
                  <c:v>18</c:v>
                </c:pt>
                <c:pt idx="15">
                  <c:v>19</c:v>
                </c:pt>
                <c:pt idx="16">
                  <c:v>19</c:v>
                </c:pt>
                <c:pt idx="17">
                  <c:v>21</c:v>
                </c:pt>
                <c:pt idx="18">
                  <c:v>30</c:v>
                </c:pt>
                <c:pt idx="19">
                  <c:v>33</c:v>
                </c:pt>
                <c:pt idx="20">
                  <c:v>35</c:v>
                </c:pt>
                <c:pt idx="21">
                  <c:v>38</c:v>
                </c:pt>
                <c:pt idx="22">
                  <c:v>50</c:v>
                </c:pt>
                <c:pt idx="23">
                  <c:v>63</c:v>
                </c:pt>
                <c:pt idx="24">
                  <c:v>81</c:v>
                </c:pt>
                <c:pt idx="25">
                  <c:v>101</c:v>
                </c:pt>
                <c:pt idx="26">
                  <c:v>107</c:v>
                </c:pt>
                <c:pt idx="27">
                  <c:v>152</c:v>
                </c:pt>
                <c:pt idx="28">
                  <c:v>220</c:v>
                </c:pt>
                <c:pt idx="29">
                  <c:v>282</c:v>
                </c:pt>
              </c:numCache>
            </c:numRef>
          </c:val>
          <c:extLst>
            <c:ext xmlns:c16="http://schemas.microsoft.com/office/drawing/2014/chart" uri="{C3380CC4-5D6E-409C-BE32-E72D297353CC}">
              <c16:uniqueId val="{00000000-32F5-4C22-8D61-07DBC23B93FD}"/>
            </c:ext>
          </c:extLst>
        </c:ser>
        <c:dLbls>
          <c:dLblPos val="outEnd"/>
          <c:showLegendKey val="0"/>
          <c:showVal val="1"/>
          <c:showCatName val="0"/>
          <c:showSerName val="0"/>
          <c:showPercent val="0"/>
          <c:showBubbleSize val="0"/>
        </c:dLbls>
        <c:gapWidth val="182"/>
        <c:axId val="337412560"/>
        <c:axId val="457985032"/>
      </c:barChart>
      <c:catAx>
        <c:axId val="337412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57985032"/>
        <c:crosses val="autoZero"/>
        <c:auto val="1"/>
        <c:lblAlgn val="ctr"/>
        <c:lblOffset val="100"/>
        <c:noMultiLvlLbl val="0"/>
      </c:catAx>
      <c:valAx>
        <c:axId val="457985032"/>
        <c:scaling>
          <c:orientation val="minMax"/>
        </c:scaling>
        <c:delete val="1"/>
        <c:axPos val="b"/>
        <c:numFmt formatCode="General" sourceLinked="1"/>
        <c:majorTickMark val="none"/>
        <c:minorTickMark val="none"/>
        <c:tickLblPos val="nextTo"/>
        <c:crossAx val="33741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 Scientist</c:v>
                </c:pt>
              </c:strCache>
            </c:strRef>
          </c:tx>
          <c:spPr>
            <a:solidFill>
              <a:schemeClr val="accent1"/>
            </a:solidFill>
            <a:ln>
              <a:noFill/>
            </a:ln>
            <a:effectLst/>
          </c:spPr>
          <c:invertIfNegative val="0"/>
          <c:dPt>
            <c:idx val="14"/>
            <c:invertIfNegative val="0"/>
            <c:bubble3D val="0"/>
            <c:spPr>
              <a:solidFill>
                <a:srgbClr val="C00000"/>
              </a:solidFill>
              <a:ln>
                <a:noFill/>
              </a:ln>
              <a:effectLst/>
            </c:spPr>
            <c:extLst>
              <c:ext xmlns:c16="http://schemas.microsoft.com/office/drawing/2014/chart" uri="{C3380CC4-5D6E-409C-BE32-E72D297353CC}">
                <c16:uniqueId val="{00000008-574B-4CE9-B089-96CF5683CDEC}"/>
              </c:ext>
            </c:extLst>
          </c:dPt>
          <c:dPt>
            <c:idx val="15"/>
            <c:invertIfNegative val="0"/>
            <c:bubble3D val="0"/>
            <c:spPr>
              <a:solidFill>
                <a:srgbClr val="C00000"/>
              </a:solidFill>
              <a:ln>
                <a:noFill/>
              </a:ln>
              <a:effectLst/>
            </c:spPr>
            <c:extLst>
              <c:ext xmlns:c16="http://schemas.microsoft.com/office/drawing/2014/chart" uri="{C3380CC4-5D6E-409C-BE32-E72D297353CC}">
                <c16:uniqueId val="{00000007-574B-4CE9-B089-96CF5683CDEC}"/>
              </c:ext>
            </c:extLst>
          </c:dPt>
          <c:dPt>
            <c:idx val="16"/>
            <c:invertIfNegative val="0"/>
            <c:bubble3D val="0"/>
            <c:spPr>
              <a:solidFill>
                <a:srgbClr val="C00000"/>
              </a:solidFill>
              <a:ln>
                <a:noFill/>
              </a:ln>
              <a:effectLst/>
            </c:spPr>
            <c:extLst>
              <c:ext xmlns:c16="http://schemas.microsoft.com/office/drawing/2014/chart" uri="{C3380CC4-5D6E-409C-BE32-E72D297353CC}">
                <c16:uniqueId val="{00000006-574B-4CE9-B089-96CF5683CDEC}"/>
              </c:ext>
            </c:extLst>
          </c:dPt>
          <c:dPt>
            <c:idx val="17"/>
            <c:invertIfNegative val="0"/>
            <c:bubble3D val="0"/>
            <c:spPr>
              <a:solidFill>
                <a:srgbClr val="C00000"/>
              </a:solidFill>
              <a:ln>
                <a:noFill/>
              </a:ln>
              <a:effectLst/>
            </c:spPr>
            <c:extLst>
              <c:ext xmlns:c16="http://schemas.microsoft.com/office/drawing/2014/chart" uri="{C3380CC4-5D6E-409C-BE32-E72D297353CC}">
                <c16:uniqueId val="{00000005-574B-4CE9-B089-96CF5683CDEC}"/>
              </c:ext>
            </c:extLst>
          </c:dPt>
          <c:dPt>
            <c:idx val="18"/>
            <c:invertIfNegative val="0"/>
            <c:bubble3D val="0"/>
            <c:spPr>
              <a:solidFill>
                <a:srgbClr val="C00000"/>
              </a:solidFill>
              <a:ln>
                <a:noFill/>
              </a:ln>
              <a:effectLst/>
            </c:spPr>
            <c:extLst>
              <c:ext xmlns:c16="http://schemas.microsoft.com/office/drawing/2014/chart" uri="{C3380CC4-5D6E-409C-BE32-E72D297353CC}">
                <c16:uniqueId val="{00000004-574B-4CE9-B089-96CF5683CDEC}"/>
              </c:ext>
            </c:extLst>
          </c:dPt>
          <c:dPt>
            <c:idx val="19"/>
            <c:invertIfNegative val="0"/>
            <c:bubble3D val="0"/>
            <c:spPr>
              <a:solidFill>
                <a:srgbClr val="C00000"/>
              </a:solidFill>
              <a:ln>
                <a:noFill/>
              </a:ln>
              <a:effectLst/>
            </c:spPr>
            <c:extLst>
              <c:ext xmlns:c16="http://schemas.microsoft.com/office/drawing/2014/chart" uri="{C3380CC4-5D6E-409C-BE32-E72D297353CC}">
                <c16:uniqueId val="{00000003-574B-4CE9-B089-96CF5683CD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advancedml</c:v>
                </c:pt>
                <c:pt idx="1">
                  <c:v>tree</c:v>
                </c:pt>
                <c:pt idx="2">
                  <c:v>tuning</c:v>
                </c:pt>
                <c:pt idx="3">
                  <c:v>ai</c:v>
                </c:pt>
                <c:pt idx="4">
                  <c:v>anomalydetection</c:v>
                </c:pt>
                <c:pt idx="5">
                  <c:v>artificialintelligence</c:v>
                </c:pt>
                <c:pt idx="6">
                  <c:v>fraud</c:v>
                </c:pt>
                <c:pt idx="7">
                  <c:v>simulation</c:v>
                </c:pt>
                <c:pt idx="8">
                  <c:v>clustering</c:v>
                </c:pt>
                <c:pt idx="9">
                  <c:v>forecasting</c:v>
                </c:pt>
                <c:pt idx="10">
                  <c:v>unsupervised</c:v>
                </c:pt>
                <c:pt idx="11">
                  <c:v>linear</c:v>
                </c:pt>
                <c:pt idx="12">
                  <c:v>cluster</c:v>
                </c:pt>
                <c:pt idx="13">
                  <c:v>classification</c:v>
                </c:pt>
                <c:pt idx="14">
                  <c:v>deeplearning</c:v>
                </c:pt>
                <c:pt idx="15">
                  <c:v>multivariate</c:v>
                </c:pt>
                <c:pt idx="16">
                  <c:v>testing</c:v>
                </c:pt>
                <c:pt idx="17">
                  <c:v>optimization</c:v>
                </c:pt>
                <c:pt idx="18">
                  <c:v>nlp</c:v>
                </c:pt>
                <c:pt idx="19">
                  <c:v>predictive</c:v>
                </c:pt>
              </c:strCache>
            </c:strRef>
          </c:cat>
          <c:val>
            <c:numRef>
              <c:f>Sheet1!$B$2:$B$21</c:f>
              <c:numCache>
                <c:formatCode>General</c:formatCode>
                <c:ptCount val="20"/>
                <c:pt idx="0">
                  <c:v>5</c:v>
                </c:pt>
                <c:pt idx="1">
                  <c:v>6</c:v>
                </c:pt>
                <c:pt idx="2">
                  <c:v>7</c:v>
                </c:pt>
                <c:pt idx="3">
                  <c:v>8</c:v>
                </c:pt>
                <c:pt idx="4">
                  <c:v>9</c:v>
                </c:pt>
                <c:pt idx="5">
                  <c:v>23</c:v>
                </c:pt>
                <c:pt idx="6">
                  <c:v>23</c:v>
                </c:pt>
                <c:pt idx="7">
                  <c:v>26</c:v>
                </c:pt>
                <c:pt idx="8">
                  <c:v>40</c:v>
                </c:pt>
                <c:pt idx="9">
                  <c:v>41</c:v>
                </c:pt>
                <c:pt idx="10">
                  <c:v>43</c:v>
                </c:pt>
                <c:pt idx="11">
                  <c:v>51</c:v>
                </c:pt>
                <c:pt idx="12">
                  <c:v>54</c:v>
                </c:pt>
                <c:pt idx="13">
                  <c:v>56</c:v>
                </c:pt>
                <c:pt idx="14">
                  <c:v>63</c:v>
                </c:pt>
                <c:pt idx="15">
                  <c:v>68</c:v>
                </c:pt>
                <c:pt idx="16">
                  <c:v>127</c:v>
                </c:pt>
                <c:pt idx="17">
                  <c:v>150</c:v>
                </c:pt>
                <c:pt idx="18">
                  <c:v>154</c:v>
                </c:pt>
                <c:pt idx="19">
                  <c:v>334</c:v>
                </c:pt>
              </c:numCache>
            </c:numRef>
          </c:val>
          <c:extLst>
            <c:ext xmlns:c16="http://schemas.microsoft.com/office/drawing/2014/chart" uri="{C3380CC4-5D6E-409C-BE32-E72D297353CC}">
              <c16:uniqueId val="{00000000-574B-4CE9-B089-96CF5683CDEC}"/>
            </c:ext>
          </c:extLst>
        </c:ser>
        <c:dLbls>
          <c:dLblPos val="outEnd"/>
          <c:showLegendKey val="0"/>
          <c:showVal val="1"/>
          <c:showCatName val="0"/>
          <c:showSerName val="0"/>
          <c:showPercent val="0"/>
          <c:showBubbleSize val="0"/>
        </c:dLbls>
        <c:gapWidth val="182"/>
        <c:axId val="604693096"/>
        <c:axId val="604689816"/>
      </c:barChart>
      <c:catAx>
        <c:axId val="60469309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04689816"/>
        <c:crosses val="autoZero"/>
        <c:auto val="1"/>
        <c:lblAlgn val="ctr"/>
        <c:lblOffset val="100"/>
        <c:noMultiLvlLbl val="0"/>
      </c:catAx>
      <c:valAx>
        <c:axId val="604689816"/>
        <c:scaling>
          <c:orientation val="minMax"/>
        </c:scaling>
        <c:delete val="1"/>
        <c:axPos val="b"/>
        <c:numFmt formatCode="General" sourceLinked="1"/>
        <c:majorTickMark val="out"/>
        <c:minorTickMark val="none"/>
        <c:tickLblPos val="nextTo"/>
        <c:crossAx val="604693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2B1A7-40FA-4553-971F-C9E8DFDF0246}" type="datetimeFigureOut">
              <a:rPr lang="en-US" smtClean="0"/>
              <a:t>12/11/2016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8045B-CD14-40DD-8B29-1529AB4B4FDB}" type="slidenum">
              <a:rPr lang="en-US" smtClean="0"/>
              <a:t>‹#›</a:t>
            </a:fld>
            <a:endParaRPr lang="en-US"/>
          </a:p>
        </p:txBody>
      </p:sp>
    </p:spTree>
    <p:extLst>
      <p:ext uri="{BB962C8B-B14F-4D97-AF65-F5344CB8AC3E}">
        <p14:creationId xmlns:p14="http://schemas.microsoft.com/office/powerpoint/2010/main" val="22567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 305), ('NY', 110), ('VA', 80), ('MA', 68), ('IL', 56)]</a:t>
            </a:r>
          </a:p>
          <a:p>
            <a:endParaRPr lang="en-US" dirty="0"/>
          </a:p>
          <a:p>
            <a:r>
              <a:rPr lang="en-US" dirty="0"/>
              <a:t>[('New York, NY', 93), ('San Francisco, CA', 72), ('Chicago, IL', 38), ('Seattle, WA', 35), ('Palo Alto, CA', 27), ('Boston, MA', 27), ('Washington, DC', 26), ('Mountain View, CA', 23), ('San Jose, CA', 23), ('Santa Clara, CA', 22)]</a:t>
            </a:r>
          </a:p>
        </p:txBody>
      </p:sp>
      <p:sp>
        <p:nvSpPr>
          <p:cNvPr id="4" name="Slide Number Placeholder 3"/>
          <p:cNvSpPr>
            <a:spLocks noGrp="1"/>
          </p:cNvSpPr>
          <p:nvPr>
            <p:ph type="sldNum" sz="quarter" idx="10"/>
          </p:nvPr>
        </p:nvSpPr>
        <p:spPr/>
        <p:txBody>
          <a:bodyPr/>
          <a:lstStyle/>
          <a:p>
            <a:fld id="{F0FFCC33-0DAE-40AD-A812-01CAF0EF3229}" type="slidenum">
              <a:rPr lang="en-US" smtClean="0"/>
              <a:t>3</a:t>
            </a:fld>
            <a:endParaRPr lang="en-US"/>
          </a:p>
        </p:txBody>
      </p:sp>
    </p:spTree>
    <p:extLst>
      <p:ext uri="{BB962C8B-B14F-4D97-AF65-F5344CB8AC3E}">
        <p14:creationId xmlns:p14="http://schemas.microsoft.com/office/powerpoint/2010/main" val="267139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Consulting [['Booz Allen Hamilton' '24'] ['KPMG' '24'] ['The Nielsen Company' '6'] ['IBM' '5'] ['CACI' '5'] ['Accenture' '4'] ['Apogee Integration, LLC' '4'] ['CGI' '4'] ['McKinsey &amp; Company' '4'] ['Aspen Technology' '3'] ['</a:t>
            </a:r>
            <a:r>
              <a:rPr lang="en-US" dirty="0" err="1"/>
              <a:t>DataRobot</a:t>
            </a:r>
            <a:r>
              <a:rPr lang="en-US" dirty="0"/>
              <a:t>' '3']] </a:t>
            </a:r>
          </a:p>
          <a:p>
            <a:r>
              <a:rPr lang="en-US" dirty="0"/>
              <a:t>Technology [['Microsoft' '12'] ['</a:t>
            </a:r>
            <a:r>
              <a:rPr lang="en-US" dirty="0" err="1"/>
              <a:t>Leidos</a:t>
            </a:r>
            <a:r>
              <a:rPr lang="en-US" dirty="0"/>
              <a:t>' '6'] ['Teradata' '5'] ['Oracle' '5'] ['NVIDIA' '5'] ['Cisco Systems, Inc.' '5'] ['Intel' '4'] ['SAP' '4'] ['Xerox' '3'] ['Illinois Technology Association' '3'] ['Adobe'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Internet [['Facebook' '8'] ['Google' '7'] ['Netflix' '7'] ['Indeed Prime' '6'] ['Dropbox'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eCommerce [['Amazon Corporate LLC' '12'] ['Walmart eCommerce' '7'] ['Walmart' '4'] ['eBay' '4'] ['Groupon' '3'] ['TARGET' '3'] ['Magento'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Healthcare [['UnitedHealth Group' '7'] ['Aetna' '3'] ['</a:t>
            </a:r>
            <a:r>
              <a:rPr lang="en-US" dirty="0" err="1"/>
              <a:t>Preventice</a:t>
            </a:r>
            <a:r>
              <a:rPr lang="en-US" dirty="0"/>
              <a:t> Services, LLC' '3'] ['</a:t>
            </a:r>
            <a:r>
              <a:rPr lang="en-US" dirty="0" err="1"/>
              <a:t>UnityPoint</a:t>
            </a:r>
            <a:r>
              <a:rPr lang="en-US" dirty="0"/>
              <a:t> Health' '3'] ['GE Healthcare' '3']] </a:t>
            </a:r>
          </a:p>
          <a:p>
            <a:r>
              <a:rPr lang="en-US" dirty="0"/>
              <a:t>Finance [['Capital One' '8'] ['Morgan Stanley' '5'] ['</a:t>
            </a:r>
            <a:r>
              <a:rPr lang="en-US" dirty="0" err="1"/>
              <a:t>OnDeck</a:t>
            </a:r>
            <a:r>
              <a:rPr lang="en-US" dirty="0"/>
              <a:t>'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Telecommunications [['Verizon' '17']] </a:t>
            </a:r>
          </a:p>
          <a:p>
            <a:r>
              <a:rPr lang="en-US" dirty="0" err="1"/>
              <a:t>GovernmentService</a:t>
            </a:r>
            <a:r>
              <a:rPr lang="en-US" dirty="0"/>
              <a:t> [['</a:t>
            </a:r>
            <a:r>
              <a:rPr lang="en-US" dirty="0" err="1"/>
              <a:t>Mitre</a:t>
            </a:r>
            <a:r>
              <a:rPr lang="en-US" dirty="0"/>
              <a:t> Corporation' '4'] ['SAIC' '4'] ['Central Intelligence Agency'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HR [['</a:t>
            </a:r>
            <a:r>
              <a:rPr lang="en-US" dirty="0" err="1"/>
              <a:t>Workbridge</a:t>
            </a:r>
            <a:r>
              <a:rPr lang="en-US" dirty="0"/>
              <a:t> Associates' '8'] ['Faraday Future, Inc.' '4'] ['Selby Jennings' '4']]</a:t>
            </a:r>
          </a:p>
          <a:p>
            <a:r>
              <a:rPr lang="en-US" dirty="0"/>
              <a:t>Transportation [['Uber' '4']] </a:t>
            </a:r>
          </a:p>
        </p:txBody>
      </p:sp>
      <p:sp>
        <p:nvSpPr>
          <p:cNvPr id="4" name="Slide Number Placeholder 3"/>
          <p:cNvSpPr>
            <a:spLocks noGrp="1"/>
          </p:cNvSpPr>
          <p:nvPr>
            <p:ph type="sldNum" sz="quarter" idx="10"/>
          </p:nvPr>
        </p:nvSpPr>
        <p:spPr/>
        <p:txBody>
          <a:bodyPr/>
          <a:lstStyle/>
          <a:p>
            <a:fld id="{F0FFCC33-0DAE-40AD-A812-01CAF0EF3229}" type="slidenum">
              <a:rPr lang="en-US" smtClean="0"/>
              <a:t>4</a:t>
            </a:fld>
            <a:endParaRPr lang="en-US"/>
          </a:p>
        </p:txBody>
      </p:sp>
    </p:spTree>
    <p:extLst>
      <p:ext uri="{BB962C8B-B14F-4D97-AF65-F5344CB8AC3E}">
        <p14:creationId xmlns:p14="http://schemas.microsoft.com/office/powerpoint/2010/main" val="71812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data+scientist</a:t>
            </a:r>
            <a:r>
              <a:rPr lang="en-US" dirty="0"/>
              <a:t>', '</a:t>
            </a:r>
            <a:r>
              <a:rPr lang="en-US" dirty="0" err="1"/>
              <a:t>data+engineer</a:t>
            </a:r>
            <a:r>
              <a:rPr lang="en-US" dirty="0"/>
              <a:t>', '</a:t>
            </a:r>
            <a:r>
              <a:rPr lang="en-US" dirty="0" err="1"/>
              <a:t>data+analyst</a:t>
            </a:r>
            <a:r>
              <a:rPr lang="en-US" dirty="0"/>
              <a:t>', '</a:t>
            </a:r>
            <a:r>
              <a:rPr lang="en-US" dirty="0" err="1"/>
              <a:t>business+analyst</a:t>
            </a:r>
            <a:r>
              <a:rPr lang="en-US" dirty="0"/>
              <a:t>', '</a:t>
            </a:r>
            <a:r>
              <a:rPr lang="en-US" dirty="0" err="1"/>
              <a:t>marketing+analyst</a:t>
            </a:r>
            <a:r>
              <a:rPr lang="en-US" dirty="0"/>
              <a:t>', '</a:t>
            </a:r>
            <a:r>
              <a:rPr lang="en-US" dirty="0" err="1"/>
              <a:t>machine+learning</a:t>
            </a:r>
            <a:r>
              <a:rPr lang="en-US" dirty="0"/>
              <a:t>'] ############################################################# bachelor 24 20 25 37 15 7 masters 114 31 30 16 9 38 </a:t>
            </a:r>
            <a:r>
              <a:rPr lang="en-US" dirty="0" err="1"/>
              <a:t>phd</a:t>
            </a:r>
            <a:r>
              <a:rPr lang="en-US" dirty="0"/>
              <a:t> 236 28 8 0 1 161 </a:t>
            </a:r>
            <a:r>
              <a:rPr lang="en-US" dirty="0" err="1"/>
              <a:t>computerscience</a:t>
            </a:r>
            <a:r>
              <a:rPr lang="en-US" dirty="0"/>
              <a:t> 118 251 80 66 9 123 mathematics 78 38 26 5 14 38 quantitative 344 78 192 64 128 86 </a:t>
            </a:r>
            <a:r>
              <a:rPr lang="en-US" dirty="0" err="1"/>
              <a:t>kaggle</a:t>
            </a:r>
            <a:r>
              <a:rPr lang="en-US" dirty="0"/>
              <a:t> 8 4 0 0 0 2 </a:t>
            </a:r>
            <a:br>
              <a:rPr lang="en-US" dirty="0"/>
            </a:br>
            <a:endParaRPr lang="en-US" dirty="0"/>
          </a:p>
        </p:txBody>
      </p:sp>
      <p:sp>
        <p:nvSpPr>
          <p:cNvPr id="4" name="Slide Number Placeholder 3"/>
          <p:cNvSpPr>
            <a:spLocks noGrp="1"/>
          </p:cNvSpPr>
          <p:nvPr>
            <p:ph type="sldNum" sz="quarter" idx="10"/>
          </p:nvPr>
        </p:nvSpPr>
        <p:spPr/>
        <p:txBody>
          <a:bodyPr/>
          <a:lstStyle/>
          <a:p>
            <a:fld id="{F0FFCC33-0DAE-40AD-A812-01CAF0EF3229}" type="slidenum">
              <a:rPr lang="en-US" smtClean="0"/>
              <a:t>5</a:t>
            </a:fld>
            <a:endParaRPr lang="en-US"/>
          </a:p>
        </p:txBody>
      </p:sp>
    </p:spTree>
    <p:extLst>
      <p:ext uri="{BB962C8B-B14F-4D97-AF65-F5344CB8AC3E}">
        <p14:creationId xmlns:p14="http://schemas.microsoft.com/office/powerpoint/2010/main" val="1461528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FFCC33-0DAE-40AD-A812-01CAF0EF3229}" type="slidenum">
              <a:rPr lang="en-US" smtClean="0"/>
              <a:t>6</a:t>
            </a:fld>
            <a:endParaRPr lang="en-US"/>
          </a:p>
        </p:txBody>
      </p:sp>
    </p:spTree>
    <p:extLst>
      <p:ext uri="{BB962C8B-B14F-4D97-AF65-F5344CB8AC3E}">
        <p14:creationId xmlns:p14="http://schemas.microsoft.com/office/powerpoint/2010/main" val="417684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8045B-CD14-40DD-8B29-1529AB4B4FDB}" type="slidenum">
              <a:rPr lang="en-US" smtClean="0"/>
              <a:t>7</a:t>
            </a:fld>
            <a:endParaRPr lang="en-US"/>
          </a:p>
        </p:txBody>
      </p:sp>
    </p:spTree>
    <p:extLst>
      <p:ext uri="{BB962C8B-B14F-4D97-AF65-F5344CB8AC3E}">
        <p14:creationId xmlns:p14="http://schemas.microsoft.com/office/powerpoint/2010/main" val="290609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I</a:t>
            </a:r>
          </a:p>
          <a:p>
            <a:r>
              <a:rPr lang="en-US" dirty="0" err="1"/>
              <a:t>machinelearning</a:t>
            </a:r>
            <a:r>
              <a:rPr lang="en-US" dirty="0"/>
              <a:t> </a:t>
            </a:r>
          </a:p>
          <a:p>
            <a:r>
              <a:rPr lang="en-US" dirty="0"/>
              <a:t>programming </a:t>
            </a:r>
          </a:p>
          <a:p>
            <a:r>
              <a:rPr lang="en-US" dirty="0"/>
              <a:t>statistics</a:t>
            </a:r>
          </a:p>
          <a:p>
            <a:r>
              <a:rPr lang="en-US" dirty="0"/>
              <a:t>communication </a:t>
            </a:r>
          </a:p>
          <a:p>
            <a:r>
              <a:rPr lang="en-US" dirty="0" err="1"/>
              <a:t>datascience</a:t>
            </a:r>
            <a:endParaRPr lang="en-US" dirty="0"/>
          </a:p>
          <a:p>
            <a:r>
              <a:rPr lang="en-US" dirty="0"/>
              <a:t>bigdata</a:t>
            </a:r>
          </a:p>
          <a:p>
            <a:endParaRPr lang="en-US" dirty="0"/>
          </a:p>
          <a:p>
            <a:r>
              <a:rPr lang="en-US" dirty="0" err="1"/>
              <a:t>phd</a:t>
            </a:r>
            <a:r>
              <a:rPr lang="en-US" dirty="0"/>
              <a:t> </a:t>
            </a:r>
          </a:p>
          <a:p>
            <a:r>
              <a:rPr lang="en-US" dirty="0" err="1"/>
              <a:t>computerscience</a:t>
            </a:r>
            <a:endParaRPr lang="en-US" dirty="0"/>
          </a:p>
          <a:p>
            <a:endParaRPr lang="en-US" dirty="0"/>
          </a:p>
          <a:p>
            <a:r>
              <a:rPr lang="en-US" dirty="0"/>
              <a:t>python  </a:t>
            </a:r>
          </a:p>
          <a:p>
            <a:r>
              <a:rPr lang="en-US" dirty="0" err="1"/>
              <a:t>nlp</a:t>
            </a:r>
            <a:r>
              <a:rPr lang="en-US" dirty="0"/>
              <a:t>  </a:t>
            </a:r>
          </a:p>
          <a:p>
            <a:r>
              <a:rPr lang="en-US" dirty="0"/>
              <a:t>predictive</a:t>
            </a:r>
          </a:p>
          <a:p>
            <a:r>
              <a:rPr lang="en-US" dirty="0" err="1"/>
              <a:t>deeplearning</a:t>
            </a:r>
            <a:r>
              <a:rPr lang="en-US" dirty="0"/>
              <a:t> </a:t>
            </a:r>
          </a:p>
          <a:p>
            <a:r>
              <a:rPr lang="en-US" dirty="0"/>
              <a:t>visualization </a:t>
            </a:r>
          </a:p>
          <a:p>
            <a:r>
              <a:rPr lang="en-US" dirty="0"/>
              <a:t>cloud </a:t>
            </a:r>
          </a:p>
          <a:p>
            <a:r>
              <a:rPr lang="en-US" dirty="0"/>
              <a:t>optimization</a:t>
            </a:r>
          </a:p>
        </p:txBody>
      </p:sp>
      <p:sp>
        <p:nvSpPr>
          <p:cNvPr id="4" name="Slide Number Placeholder 3"/>
          <p:cNvSpPr>
            <a:spLocks noGrp="1"/>
          </p:cNvSpPr>
          <p:nvPr>
            <p:ph type="sldNum" sz="quarter" idx="10"/>
          </p:nvPr>
        </p:nvSpPr>
        <p:spPr/>
        <p:txBody>
          <a:bodyPr/>
          <a:lstStyle/>
          <a:p>
            <a:fld id="{CED8045B-CD14-40DD-8B29-1529AB4B4FDB}" type="slidenum">
              <a:rPr lang="en-US" smtClean="0"/>
              <a:t>8</a:t>
            </a:fld>
            <a:endParaRPr lang="en-US"/>
          </a:p>
        </p:txBody>
      </p:sp>
    </p:spTree>
    <p:extLst>
      <p:ext uri="{BB962C8B-B14F-4D97-AF65-F5344CB8AC3E}">
        <p14:creationId xmlns:p14="http://schemas.microsoft.com/office/powerpoint/2010/main" val="4244482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8045B-CD14-40DD-8B29-1529AB4B4FDB}" type="slidenum">
              <a:rPr lang="en-US" smtClean="0"/>
              <a:t>9</a:t>
            </a:fld>
            <a:endParaRPr lang="en-US"/>
          </a:p>
        </p:txBody>
      </p:sp>
    </p:spTree>
    <p:extLst>
      <p:ext uri="{BB962C8B-B14F-4D97-AF65-F5344CB8AC3E}">
        <p14:creationId xmlns:p14="http://schemas.microsoft.com/office/powerpoint/2010/main" val="3697029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8045B-CD14-40DD-8B29-1529AB4B4FDB}" type="slidenum">
              <a:rPr lang="en-US" smtClean="0"/>
              <a:t>10</a:t>
            </a:fld>
            <a:endParaRPr lang="en-US"/>
          </a:p>
        </p:txBody>
      </p:sp>
    </p:spTree>
    <p:extLst>
      <p:ext uri="{BB962C8B-B14F-4D97-AF65-F5344CB8AC3E}">
        <p14:creationId xmlns:p14="http://schemas.microsoft.com/office/powerpoint/2010/main" val="290324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DBB7CC3-BEA9-4C32-82CE-A0744F3C4DFC}" type="datetimeFigureOut">
              <a:rPr lang="en-US" smtClean="0"/>
              <a:t>12/11/2016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111E335-B110-4D2E-9A83-3BCB9603200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164137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B7CC3-BEA9-4C32-82CE-A0744F3C4DFC}"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194961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B7CC3-BEA9-4C32-82CE-A0744F3C4DFC}"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9058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B7CC3-BEA9-4C32-82CE-A0744F3C4DFC}"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10351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DBB7CC3-BEA9-4C32-82CE-A0744F3C4DFC}" type="datetimeFigureOut">
              <a:rPr lang="en-US" smtClean="0"/>
              <a:t>12/11/2016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111E335-B110-4D2E-9A83-3BCB9603200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74469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B7CC3-BEA9-4C32-82CE-A0744F3C4DFC}"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34948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B7CC3-BEA9-4C32-82CE-A0744F3C4DFC}"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377253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B7CC3-BEA9-4C32-82CE-A0744F3C4DFC}"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392211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B7CC3-BEA9-4C32-82CE-A0744F3C4DFC}" type="datetimeFigureOut">
              <a:rPr lang="en-US" smtClean="0"/>
              <a:t>12/11/2016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1E335-B110-4D2E-9A83-3BCB96032000}" type="slidenum">
              <a:rPr lang="en-US" smtClean="0"/>
              <a:t>‹#›</a:t>
            </a:fld>
            <a:endParaRPr lang="en-US"/>
          </a:p>
        </p:txBody>
      </p:sp>
    </p:spTree>
    <p:extLst>
      <p:ext uri="{BB962C8B-B14F-4D97-AF65-F5344CB8AC3E}">
        <p14:creationId xmlns:p14="http://schemas.microsoft.com/office/powerpoint/2010/main" val="296488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BB7CC3-BEA9-4C32-82CE-A0744F3C4DFC}" type="datetimeFigureOut">
              <a:rPr lang="en-US" smtClean="0"/>
              <a:t>12/11/2016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111E335-B110-4D2E-9A83-3BCB9603200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03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BB7CC3-BEA9-4C32-82CE-A0744F3C4DFC}" type="datetimeFigureOut">
              <a:rPr lang="en-US" smtClean="0"/>
              <a:t>12/11/2016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111E335-B110-4D2E-9A83-3BCB9603200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055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DBB7CC3-BEA9-4C32-82CE-A0744F3C4DFC}" type="datetimeFigureOut">
              <a:rPr lang="en-US" smtClean="0"/>
              <a:t>12/11/2016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111E335-B110-4D2E-9A83-3BCB9603200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12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651519"/>
            <a:ext cx="8361229" cy="2906966"/>
          </a:xfrm>
        </p:spPr>
        <p:txBody>
          <a:bodyPr/>
          <a:lstStyle/>
          <a:p>
            <a:r>
              <a:rPr lang="en-US" dirty="0"/>
              <a:t>All about </a:t>
            </a:r>
            <a:br>
              <a:rPr lang="en-US" dirty="0"/>
            </a:br>
            <a:r>
              <a:rPr lang="en-US" dirty="0"/>
              <a:t>Data scientist </a:t>
            </a:r>
            <a:br>
              <a:rPr lang="en-US" dirty="0"/>
            </a:br>
            <a:r>
              <a:rPr lang="en-US" dirty="0"/>
              <a:t>Jobs</a:t>
            </a:r>
          </a:p>
        </p:txBody>
      </p:sp>
      <p:sp>
        <p:nvSpPr>
          <p:cNvPr id="3" name="Subtitle 2"/>
          <p:cNvSpPr>
            <a:spLocks noGrp="1"/>
          </p:cNvSpPr>
          <p:nvPr>
            <p:ph type="subTitle" idx="1"/>
          </p:nvPr>
        </p:nvSpPr>
        <p:spPr>
          <a:xfrm>
            <a:off x="2679906" y="5019968"/>
            <a:ext cx="6831673" cy="550407"/>
          </a:xfrm>
        </p:spPr>
        <p:txBody>
          <a:bodyPr/>
          <a:lstStyle/>
          <a:p>
            <a:r>
              <a:rPr lang="en-US" dirty="0"/>
              <a:t>Andrew ID: </a:t>
            </a:r>
            <a:r>
              <a:rPr lang="en-US" dirty="0" err="1"/>
              <a:t>yiyoul</a:t>
            </a:r>
            <a:endParaRPr lang="en-US" dirty="0"/>
          </a:p>
        </p:txBody>
      </p:sp>
    </p:spTree>
    <p:extLst>
      <p:ext uri="{BB962C8B-B14F-4D97-AF65-F5344CB8AC3E}">
        <p14:creationId xmlns:p14="http://schemas.microsoft.com/office/powerpoint/2010/main" val="537205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III </a:t>
            </a:r>
            <a:br>
              <a:rPr lang="en-US" dirty="0"/>
            </a:br>
            <a:r>
              <a:rPr lang="en-US" dirty="0"/>
              <a:t>The</a:t>
            </a:r>
            <a:br>
              <a:rPr lang="en-US" dirty="0"/>
            </a:br>
            <a:r>
              <a:rPr lang="en-US" dirty="0"/>
              <a:t>Dat</a:t>
            </a:r>
            <a:r>
              <a:rPr lang="en-US" altLang="zh-CN" dirty="0"/>
              <a:t>a</a:t>
            </a:r>
          </a:p>
          <a:p>
            <a:pPr algn="r"/>
            <a:r>
              <a:rPr lang="en-US" dirty="0"/>
              <a:t>People</a:t>
            </a:r>
          </a:p>
          <a:p>
            <a:pPr algn="r"/>
            <a:r>
              <a:rPr lang="en-US" dirty="0"/>
              <a:t>&amp;</a:t>
            </a:r>
          </a:p>
          <a:p>
            <a:pPr algn="r"/>
            <a:r>
              <a:rPr lang="en-US" dirty="0"/>
              <a:t>Their </a:t>
            </a:r>
          </a:p>
          <a:p>
            <a:pPr algn="r"/>
            <a:r>
              <a:rPr lang="en-US" dirty="0"/>
              <a:t>Titles</a:t>
            </a:r>
          </a:p>
        </p:txBody>
      </p:sp>
      <p:pic>
        <p:nvPicPr>
          <p:cNvPr id="5125" name="Picture 5" descr="Image result for symbol work"/>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02027" y="1438177"/>
            <a:ext cx="1513279" cy="123813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7880103" y="1330037"/>
            <a:ext cx="3840842" cy="4977246"/>
          </a:xfrm>
        </p:spPr>
        <p:txBody>
          <a:bodyPr>
            <a:normAutofit/>
          </a:bodyPr>
          <a:lstStyle/>
          <a:p>
            <a:pPr marL="0" indent="0">
              <a:buNone/>
            </a:pPr>
            <a:r>
              <a:rPr lang="en-US" sz="2800" dirty="0"/>
              <a:t>Type III: The Analyst</a:t>
            </a:r>
            <a:endParaRPr lang="en-US" dirty="0"/>
          </a:p>
          <a:p>
            <a:r>
              <a:rPr lang="en-US" dirty="0"/>
              <a:t>Provide Insight from Analysis</a:t>
            </a:r>
          </a:p>
          <a:p>
            <a:r>
              <a:rPr lang="en-US" dirty="0"/>
              <a:t>Quantitative Background</a:t>
            </a:r>
          </a:p>
          <a:p>
            <a:endParaRPr lang="en-US" dirty="0"/>
          </a:p>
          <a:p>
            <a:r>
              <a:rPr lang="en-US" dirty="0"/>
              <a:t>SAS, Python</a:t>
            </a:r>
          </a:p>
          <a:p>
            <a:r>
              <a:rPr lang="en-US" dirty="0"/>
              <a:t>Database</a:t>
            </a:r>
          </a:p>
          <a:p>
            <a:r>
              <a:rPr lang="en-US" dirty="0"/>
              <a:t>Machine Learning/ Data Mining</a:t>
            </a:r>
          </a:p>
          <a:p>
            <a:r>
              <a:rPr lang="en-US" dirty="0"/>
              <a:t>Visualization</a:t>
            </a:r>
          </a:p>
          <a:p>
            <a:r>
              <a:rPr lang="en-US" dirty="0"/>
              <a:t>Recommendations &amp; Communication</a:t>
            </a:r>
          </a:p>
        </p:txBody>
      </p:sp>
      <p:sp>
        <p:nvSpPr>
          <p:cNvPr id="10" name="Content Placeholder 2"/>
          <p:cNvSpPr txBox="1">
            <a:spLocks/>
          </p:cNvSpPr>
          <p:nvPr/>
        </p:nvSpPr>
        <p:spPr>
          <a:xfrm>
            <a:off x="3702493" y="3205482"/>
            <a:ext cx="3560288" cy="272838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r">
              <a:buNone/>
            </a:pPr>
            <a:r>
              <a:rPr lang="en-US" sz="2800" dirty="0"/>
              <a:t>50%      </a:t>
            </a:r>
          </a:p>
          <a:p>
            <a:pPr marL="0" indent="0" algn="r">
              <a:buNone/>
            </a:pPr>
            <a:r>
              <a:rPr lang="en-US" dirty="0"/>
              <a:t>Data Scientists</a:t>
            </a:r>
          </a:p>
          <a:p>
            <a:pPr marL="0" indent="0" algn="r">
              <a:buNone/>
            </a:pPr>
            <a:endParaRPr lang="en-US" dirty="0"/>
          </a:p>
          <a:p>
            <a:pPr marL="0" indent="0" algn="r">
              <a:buNone/>
            </a:pPr>
            <a:r>
              <a:rPr lang="en-US" sz="2800" dirty="0"/>
              <a:t>10%  </a:t>
            </a:r>
          </a:p>
          <a:p>
            <a:pPr marL="0" indent="0" algn="r">
              <a:buNone/>
            </a:pPr>
            <a:r>
              <a:rPr lang="en-US" dirty="0"/>
              <a:t>Machine Learners</a:t>
            </a:r>
          </a:p>
          <a:p>
            <a:pPr marL="0" indent="0" algn="r">
              <a:buNone/>
            </a:pPr>
            <a:endParaRPr lang="en-US" dirty="0"/>
          </a:p>
        </p:txBody>
      </p:sp>
    </p:spTree>
    <p:extLst>
      <p:ext uri="{BB962C8B-B14F-4D97-AF65-F5344CB8AC3E}">
        <p14:creationId xmlns:p14="http://schemas.microsoft.com/office/powerpoint/2010/main" val="302560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8355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29575" y="851169"/>
            <a:ext cx="2772382" cy="5082703"/>
          </a:xfrm>
        </p:spPr>
        <p:txBody>
          <a:bodyPr>
            <a:noAutofit/>
          </a:bodyPr>
          <a:lstStyle/>
          <a:p>
            <a:pPr algn="r"/>
            <a:r>
              <a:rPr lang="en-US" dirty="0"/>
              <a:t>PART I </a:t>
            </a:r>
            <a:br>
              <a:rPr lang="en-US" dirty="0"/>
            </a:br>
            <a:r>
              <a:rPr lang="en-US" dirty="0"/>
              <a:t>The</a:t>
            </a:r>
            <a:br>
              <a:rPr lang="en-US" dirty="0"/>
            </a:br>
            <a:r>
              <a:rPr lang="en-US" dirty="0"/>
              <a:t>Data Scientist </a:t>
            </a:r>
            <a:br>
              <a:rPr lang="en-US" dirty="0"/>
            </a:br>
            <a:r>
              <a:rPr lang="en-US" dirty="0"/>
              <a:t>Job Market</a:t>
            </a:r>
            <a:br>
              <a:rPr lang="en-US" dirty="0"/>
            </a:br>
            <a:br>
              <a:rPr lang="en-US" dirty="0"/>
            </a:br>
            <a:r>
              <a:rPr lang="en-US" dirty="0"/>
              <a:t>- Overview</a:t>
            </a:r>
          </a:p>
        </p:txBody>
      </p:sp>
      <p:graphicFrame>
        <p:nvGraphicFramePr>
          <p:cNvPr id="6" name="Content Placeholder 5"/>
          <p:cNvGraphicFramePr>
            <a:graphicFrameLocks noGrp="1"/>
          </p:cNvGraphicFramePr>
          <p:nvPr>
            <p:ph idx="1"/>
          </p:nvPr>
        </p:nvGraphicFramePr>
        <p:xfrm>
          <a:off x="4474723" y="-428016"/>
          <a:ext cx="7033097" cy="64299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620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29575" y="851169"/>
            <a:ext cx="2772382" cy="5082703"/>
          </a:xfrm>
        </p:spPr>
        <p:txBody>
          <a:bodyPr>
            <a:noAutofit/>
          </a:bodyPr>
          <a:lstStyle/>
          <a:p>
            <a:pPr algn="r"/>
            <a:r>
              <a:rPr lang="en-US" dirty="0"/>
              <a:t>PART I </a:t>
            </a:r>
            <a:br>
              <a:rPr lang="en-US" dirty="0"/>
            </a:br>
            <a:r>
              <a:rPr lang="en-US" dirty="0"/>
              <a:t>The</a:t>
            </a:r>
            <a:br>
              <a:rPr lang="en-US" dirty="0"/>
            </a:br>
            <a:r>
              <a:rPr lang="en-US" dirty="0"/>
              <a:t>Data Scientist </a:t>
            </a:r>
            <a:br>
              <a:rPr lang="en-US" dirty="0"/>
            </a:br>
            <a:r>
              <a:rPr lang="en-US" dirty="0"/>
              <a:t>Job Market</a:t>
            </a:r>
            <a:br>
              <a:rPr lang="en-US" dirty="0"/>
            </a:br>
            <a:br>
              <a:rPr lang="en-US" dirty="0"/>
            </a:br>
            <a:r>
              <a:rPr lang="en-US" dirty="0"/>
              <a:t>- Location</a:t>
            </a:r>
          </a:p>
        </p:txBody>
      </p:sp>
      <p:grpSp>
        <p:nvGrpSpPr>
          <p:cNvPr id="23" name="Group 22"/>
          <p:cNvGrpSpPr/>
          <p:nvPr/>
        </p:nvGrpSpPr>
        <p:grpSpPr>
          <a:xfrm>
            <a:off x="4304644" y="851169"/>
            <a:ext cx="7268690" cy="4613779"/>
            <a:chOff x="4015395" y="851168"/>
            <a:chExt cx="7268690" cy="4613779"/>
          </a:xfrm>
        </p:grpSpPr>
        <p:pic>
          <p:nvPicPr>
            <p:cNvPr id="18" name="Picture 17"/>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Lst>
            </a:blip>
            <a:stretch>
              <a:fillRect/>
            </a:stretch>
          </p:blipFill>
          <p:spPr>
            <a:xfrm>
              <a:off x="4015395" y="851168"/>
              <a:ext cx="7268690" cy="4613779"/>
            </a:xfrm>
            <a:prstGeom prst="rect">
              <a:avLst/>
            </a:prstGeom>
          </p:spPr>
        </p:pic>
        <p:sp>
          <p:nvSpPr>
            <p:cNvPr id="19" name="TextBox 18"/>
            <p:cNvSpPr txBox="1"/>
            <p:nvPr/>
          </p:nvSpPr>
          <p:spPr>
            <a:xfrm>
              <a:off x="4445541" y="2775373"/>
              <a:ext cx="588623" cy="646331"/>
            </a:xfrm>
            <a:prstGeom prst="rect">
              <a:avLst/>
            </a:prstGeom>
            <a:noFill/>
          </p:spPr>
          <p:txBody>
            <a:bodyPr wrap="none" rtlCol="0">
              <a:spAutoFit/>
            </a:bodyPr>
            <a:lstStyle/>
            <a:p>
              <a:r>
                <a:rPr lang="en-US" dirty="0">
                  <a:solidFill>
                    <a:schemeClr val="bg1"/>
                  </a:solidFill>
                </a:rPr>
                <a:t>CA </a:t>
              </a:r>
            </a:p>
            <a:p>
              <a:r>
                <a:rPr lang="en-US" dirty="0">
                  <a:solidFill>
                    <a:schemeClr val="bg1"/>
                  </a:solidFill>
                </a:rPr>
                <a:t>305</a:t>
              </a:r>
            </a:p>
          </p:txBody>
        </p:sp>
        <p:sp>
          <p:nvSpPr>
            <p:cNvPr id="20" name="TextBox 19"/>
            <p:cNvSpPr txBox="1"/>
            <p:nvPr/>
          </p:nvSpPr>
          <p:spPr>
            <a:xfrm>
              <a:off x="9844389" y="1741251"/>
              <a:ext cx="1118681" cy="615553"/>
            </a:xfrm>
            <a:prstGeom prst="rect">
              <a:avLst/>
            </a:prstGeom>
            <a:noFill/>
          </p:spPr>
          <p:txBody>
            <a:bodyPr wrap="square" rtlCol="0">
              <a:spAutoFit/>
            </a:bodyPr>
            <a:lstStyle/>
            <a:p>
              <a:r>
                <a:rPr lang="en-US" dirty="0"/>
                <a:t> NY</a:t>
              </a:r>
            </a:p>
            <a:p>
              <a:r>
                <a:rPr lang="en-US" sz="1600" dirty="0"/>
                <a:t>110</a:t>
              </a:r>
            </a:p>
          </p:txBody>
        </p:sp>
        <p:sp>
          <p:nvSpPr>
            <p:cNvPr id="21" name="TextBox 20"/>
            <p:cNvSpPr txBox="1"/>
            <p:nvPr/>
          </p:nvSpPr>
          <p:spPr>
            <a:xfrm>
              <a:off x="9384759" y="2837365"/>
              <a:ext cx="1016539" cy="369332"/>
            </a:xfrm>
            <a:prstGeom prst="rect">
              <a:avLst/>
            </a:prstGeom>
            <a:noFill/>
          </p:spPr>
          <p:txBody>
            <a:bodyPr wrap="square" rtlCol="0">
              <a:spAutoFit/>
            </a:bodyPr>
            <a:lstStyle/>
            <a:p>
              <a:r>
                <a:rPr lang="en-US" dirty="0"/>
                <a:t>VA </a:t>
              </a:r>
              <a:r>
                <a:rPr lang="en-US" sz="1400" dirty="0"/>
                <a:t>80</a:t>
              </a:r>
            </a:p>
          </p:txBody>
        </p:sp>
      </p:grpSp>
    </p:spTree>
    <p:extLst>
      <p:ext uri="{BB962C8B-B14F-4D97-AF65-F5344CB8AC3E}">
        <p14:creationId xmlns:p14="http://schemas.microsoft.com/office/powerpoint/2010/main" val="254554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 </a:t>
            </a:r>
            <a:br>
              <a:rPr lang="en-US" dirty="0"/>
            </a:br>
            <a:r>
              <a:rPr lang="en-US" dirty="0"/>
              <a:t>The</a:t>
            </a:r>
            <a:br>
              <a:rPr lang="en-US" dirty="0"/>
            </a:br>
            <a:r>
              <a:rPr lang="en-US" dirty="0"/>
              <a:t>Data Scientist </a:t>
            </a:r>
            <a:br>
              <a:rPr lang="en-US" dirty="0"/>
            </a:br>
            <a:r>
              <a:rPr lang="en-US" dirty="0"/>
              <a:t>Job Market</a:t>
            </a:r>
            <a:br>
              <a:rPr lang="en-US" dirty="0"/>
            </a:br>
            <a:br>
              <a:rPr lang="en-US" dirty="0"/>
            </a:br>
            <a:r>
              <a:rPr lang="en-US" dirty="0"/>
              <a:t>- Company</a:t>
            </a:r>
          </a:p>
        </p:txBody>
      </p:sp>
      <p:pic>
        <p:nvPicPr>
          <p:cNvPr id="7" name="Content Placeholder 4"/>
          <p:cNvPicPr>
            <a:picLocks noGrp="1" noChangeAspect="1"/>
          </p:cNvPicPr>
          <p:nvPr>
            <p:ph idx="1"/>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646612" y="851169"/>
            <a:ext cx="6181322" cy="4120881"/>
          </a:xfrm>
        </p:spPr>
      </p:pic>
      <p:sp>
        <p:nvSpPr>
          <p:cNvPr id="6" name="TextBox 5"/>
          <p:cNvSpPr txBox="1"/>
          <p:nvPr/>
        </p:nvSpPr>
        <p:spPr>
          <a:xfrm>
            <a:off x="4509452" y="5063490"/>
            <a:ext cx="5589270" cy="140589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4568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II </a:t>
            </a:r>
            <a:br>
              <a:rPr lang="en-US" dirty="0"/>
            </a:br>
            <a:r>
              <a:rPr lang="en-US" dirty="0"/>
              <a:t> A Snapshot</a:t>
            </a:r>
          </a:p>
          <a:p>
            <a:pPr algn="r"/>
            <a:r>
              <a:rPr lang="en-US" dirty="0"/>
              <a:t>of</a:t>
            </a:r>
          </a:p>
          <a:p>
            <a:pPr algn="r"/>
            <a:r>
              <a:rPr lang="en-US" dirty="0"/>
              <a:t>Data Skillset</a:t>
            </a:r>
            <a:br>
              <a:rPr lang="en-US" dirty="0"/>
            </a:br>
            <a:br>
              <a:rPr lang="en-US" dirty="0"/>
            </a:br>
            <a:r>
              <a:rPr lang="en-US" dirty="0"/>
              <a:t>- Degree</a:t>
            </a:r>
          </a:p>
        </p:txBody>
      </p:sp>
      <p:graphicFrame>
        <p:nvGraphicFramePr>
          <p:cNvPr id="12" name="Chart 11"/>
          <p:cNvGraphicFramePr/>
          <p:nvPr>
            <p:extLst>
              <p:ext uri="{D42A27DB-BD31-4B8C-83A1-F6EECF244321}">
                <p14:modId xmlns:p14="http://schemas.microsoft.com/office/powerpoint/2010/main" val="1281428121"/>
              </p:ext>
            </p:extLst>
          </p:nvPr>
        </p:nvGraphicFramePr>
        <p:xfrm>
          <a:off x="4727643" y="632298"/>
          <a:ext cx="7078276" cy="5494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117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II </a:t>
            </a:r>
            <a:br>
              <a:rPr lang="en-US" dirty="0"/>
            </a:br>
            <a:r>
              <a:rPr lang="en-US" dirty="0"/>
              <a:t> A Snapshot</a:t>
            </a:r>
          </a:p>
          <a:p>
            <a:pPr algn="r"/>
            <a:r>
              <a:rPr lang="en-US" dirty="0"/>
              <a:t>of</a:t>
            </a:r>
          </a:p>
          <a:p>
            <a:pPr algn="r"/>
            <a:r>
              <a:rPr lang="en-US" dirty="0"/>
              <a:t>Data Skillset</a:t>
            </a:r>
          </a:p>
          <a:p>
            <a:pPr algn="r"/>
            <a:br>
              <a:rPr lang="en-US" dirty="0"/>
            </a:br>
            <a:r>
              <a:rPr lang="en-US" dirty="0"/>
              <a:t>- Skills</a:t>
            </a:r>
          </a:p>
        </p:txBody>
      </p:sp>
      <p:graphicFrame>
        <p:nvGraphicFramePr>
          <p:cNvPr id="11" name="Chart 10"/>
          <p:cNvGraphicFramePr/>
          <p:nvPr>
            <p:extLst>
              <p:ext uri="{D42A27DB-BD31-4B8C-83A1-F6EECF244321}">
                <p14:modId xmlns:p14="http://schemas.microsoft.com/office/powerpoint/2010/main" val="2044235762"/>
              </p:ext>
            </p:extLst>
          </p:nvPr>
        </p:nvGraphicFramePr>
        <p:xfrm>
          <a:off x="4445539" y="68093"/>
          <a:ext cx="7242783" cy="67899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2347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1333893"/>
              </p:ext>
            </p:extLst>
          </p:nvPr>
        </p:nvGraphicFramePr>
        <p:xfrm>
          <a:off x="4756826" y="321013"/>
          <a:ext cx="6361889" cy="5875506"/>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II </a:t>
            </a:r>
            <a:br>
              <a:rPr lang="en-US" dirty="0"/>
            </a:br>
            <a:r>
              <a:rPr lang="en-US" dirty="0"/>
              <a:t> A Snapshot</a:t>
            </a:r>
          </a:p>
          <a:p>
            <a:pPr algn="r"/>
            <a:r>
              <a:rPr lang="en-US" dirty="0"/>
              <a:t>of</a:t>
            </a:r>
          </a:p>
          <a:p>
            <a:pPr algn="r"/>
            <a:r>
              <a:rPr lang="en-US" dirty="0"/>
              <a:t>Data Skillset</a:t>
            </a:r>
          </a:p>
          <a:p>
            <a:pPr algn="r"/>
            <a:br>
              <a:rPr lang="en-US" dirty="0"/>
            </a:br>
            <a:r>
              <a:rPr lang="en-US" dirty="0"/>
              <a:t>- ML&amp; Stat</a:t>
            </a:r>
          </a:p>
        </p:txBody>
      </p:sp>
    </p:spTree>
    <p:extLst>
      <p:ext uri="{BB962C8B-B14F-4D97-AF65-F5344CB8AC3E}">
        <p14:creationId xmlns:p14="http://schemas.microsoft.com/office/powerpoint/2010/main" val="114797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III </a:t>
            </a:r>
            <a:br>
              <a:rPr lang="en-US" dirty="0"/>
            </a:br>
            <a:r>
              <a:rPr lang="en-US" dirty="0"/>
              <a:t>The</a:t>
            </a:r>
            <a:br>
              <a:rPr lang="en-US" dirty="0"/>
            </a:br>
            <a:r>
              <a:rPr lang="en-US" dirty="0"/>
              <a:t>Dat</a:t>
            </a:r>
            <a:r>
              <a:rPr lang="en-US" altLang="zh-CN" dirty="0"/>
              <a:t>a</a:t>
            </a:r>
          </a:p>
          <a:p>
            <a:pPr algn="r"/>
            <a:r>
              <a:rPr lang="en-US" dirty="0"/>
              <a:t>People</a:t>
            </a:r>
          </a:p>
          <a:p>
            <a:pPr algn="r"/>
            <a:r>
              <a:rPr lang="en-US" dirty="0"/>
              <a:t>&amp;</a:t>
            </a:r>
          </a:p>
          <a:p>
            <a:pPr algn="r"/>
            <a:r>
              <a:rPr lang="en-US" dirty="0"/>
              <a:t>Their </a:t>
            </a:r>
          </a:p>
          <a:p>
            <a:pPr algn="r"/>
            <a:r>
              <a:rPr lang="en-US" dirty="0"/>
              <a:t>Titles</a:t>
            </a:r>
          </a:p>
        </p:txBody>
      </p:sp>
      <p:pic>
        <p:nvPicPr>
          <p:cNvPr id="5125" name="Picture 5" descr="Image result for symbol work"/>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02027" y="1438177"/>
            <a:ext cx="1513279" cy="123813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7880103" y="1330036"/>
            <a:ext cx="3840842" cy="4998029"/>
          </a:xfrm>
        </p:spPr>
        <p:txBody>
          <a:bodyPr>
            <a:normAutofit/>
          </a:bodyPr>
          <a:lstStyle/>
          <a:p>
            <a:pPr marL="0" indent="0">
              <a:buNone/>
            </a:pPr>
            <a:r>
              <a:rPr lang="en-US" sz="2800" dirty="0"/>
              <a:t>Type I: Data Modeler</a:t>
            </a:r>
            <a:endParaRPr lang="en-US" dirty="0"/>
          </a:p>
          <a:p>
            <a:r>
              <a:rPr lang="en-US" dirty="0"/>
              <a:t>Well-Rounded</a:t>
            </a:r>
          </a:p>
          <a:p>
            <a:r>
              <a:rPr lang="en-US" dirty="0" err="1"/>
              <a:t>Phd</a:t>
            </a:r>
            <a:r>
              <a:rPr lang="en-US" dirty="0"/>
              <a:t>, CS/ Math background</a:t>
            </a:r>
          </a:p>
          <a:p>
            <a:endParaRPr lang="en-US" dirty="0"/>
          </a:p>
          <a:p>
            <a:r>
              <a:rPr lang="en-US" dirty="0"/>
              <a:t>Python, Java, C++</a:t>
            </a:r>
          </a:p>
          <a:p>
            <a:r>
              <a:rPr lang="en-US" dirty="0"/>
              <a:t>NLP , predictive analysis, Deep learning </a:t>
            </a:r>
          </a:p>
          <a:p>
            <a:r>
              <a:rPr lang="en-US" dirty="0"/>
              <a:t>Big data, Cloud Computing</a:t>
            </a:r>
          </a:p>
          <a:p>
            <a:r>
              <a:rPr lang="en-US" dirty="0"/>
              <a:t>Visualization</a:t>
            </a:r>
          </a:p>
        </p:txBody>
      </p:sp>
      <p:sp>
        <p:nvSpPr>
          <p:cNvPr id="10" name="Content Placeholder 2"/>
          <p:cNvSpPr txBox="1">
            <a:spLocks/>
          </p:cNvSpPr>
          <p:nvPr/>
        </p:nvSpPr>
        <p:spPr>
          <a:xfrm>
            <a:off x="3738145" y="3205483"/>
            <a:ext cx="3560288" cy="265499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r">
              <a:buNone/>
            </a:pPr>
            <a:r>
              <a:rPr lang="en-US" sz="2800" dirty="0"/>
              <a:t>80%  </a:t>
            </a:r>
          </a:p>
          <a:p>
            <a:pPr marL="0" indent="0" algn="r">
              <a:buNone/>
            </a:pPr>
            <a:r>
              <a:rPr lang="en-US" dirty="0"/>
              <a:t>Machine Learners</a:t>
            </a:r>
          </a:p>
          <a:p>
            <a:pPr marL="0" indent="0" algn="r">
              <a:buNone/>
            </a:pPr>
            <a:endParaRPr lang="en-US" dirty="0"/>
          </a:p>
          <a:p>
            <a:pPr marL="0" indent="0" algn="r">
              <a:buNone/>
            </a:pPr>
            <a:r>
              <a:rPr lang="en-US" sz="2800" dirty="0"/>
              <a:t>40%      </a:t>
            </a:r>
          </a:p>
          <a:p>
            <a:pPr marL="0" indent="0" algn="r">
              <a:buNone/>
            </a:pPr>
            <a:r>
              <a:rPr lang="en-US" dirty="0"/>
              <a:t>Data Scientists</a:t>
            </a:r>
          </a:p>
        </p:txBody>
      </p:sp>
    </p:spTree>
    <p:extLst>
      <p:ext uri="{BB962C8B-B14F-4D97-AF65-F5344CB8AC3E}">
        <p14:creationId xmlns:p14="http://schemas.microsoft.com/office/powerpoint/2010/main" val="35124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29575" y="851169"/>
            <a:ext cx="2772382" cy="5082703"/>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r"/>
            <a:r>
              <a:rPr lang="en-US" dirty="0"/>
              <a:t>PART III </a:t>
            </a:r>
            <a:br>
              <a:rPr lang="en-US" dirty="0"/>
            </a:br>
            <a:r>
              <a:rPr lang="en-US" dirty="0"/>
              <a:t>The</a:t>
            </a:r>
            <a:br>
              <a:rPr lang="en-US" dirty="0"/>
            </a:br>
            <a:r>
              <a:rPr lang="en-US" dirty="0"/>
              <a:t>Dat</a:t>
            </a:r>
            <a:r>
              <a:rPr lang="en-US" altLang="zh-CN" dirty="0"/>
              <a:t>a</a:t>
            </a:r>
          </a:p>
          <a:p>
            <a:pPr algn="r"/>
            <a:r>
              <a:rPr lang="en-US" dirty="0"/>
              <a:t>People</a:t>
            </a:r>
          </a:p>
          <a:p>
            <a:pPr algn="r"/>
            <a:r>
              <a:rPr lang="en-US" dirty="0"/>
              <a:t>&amp;</a:t>
            </a:r>
          </a:p>
          <a:p>
            <a:pPr algn="r"/>
            <a:r>
              <a:rPr lang="en-US" dirty="0"/>
              <a:t>Their </a:t>
            </a:r>
          </a:p>
          <a:p>
            <a:pPr algn="r"/>
            <a:r>
              <a:rPr lang="en-US" dirty="0"/>
              <a:t>Titles</a:t>
            </a:r>
          </a:p>
        </p:txBody>
      </p:sp>
      <p:pic>
        <p:nvPicPr>
          <p:cNvPr id="5125" name="Picture 5" descr="Image result for symbol work"/>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702027" y="1438177"/>
            <a:ext cx="1513279" cy="123813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7880102" y="1330037"/>
            <a:ext cx="4311898" cy="4977246"/>
          </a:xfrm>
        </p:spPr>
        <p:txBody>
          <a:bodyPr>
            <a:normAutofit/>
          </a:bodyPr>
          <a:lstStyle/>
          <a:p>
            <a:pPr marL="0" indent="0">
              <a:buNone/>
            </a:pPr>
            <a:r>
              <a:rPr lang="en-US" sz="2800" dirty="0"/>
              <a:t>Type II: Big Data Guy</a:t>
            </a:r>
            <a:endParaRPr lang="en-US" dirty="0"/>
          </a:p>
          <a:p>
            <a:r>
              <a:rPr lang="en-US" dirty="0"/>
              <a:t>All about Big Data</a:t>
            </a:r>
          </a:p>
          <a:p>
            <a:r>
              <a:rPr lang="en-US" dirty="0"/>
              <a:t>CS Background</a:t>
            </a:r>
          </a:p>
          <a:p>
            <a:endParaRPr lang="en-US" dirty="0"/>
          </a:p>
          <a:p>
            <a:r>
              <a:rPr lang="en-US" dirty="0"/>
              <a:t>Java</a:t>
            </a:r>
          </a:p>
          <a:p>
            <a:r>
              <a:rPr lang="en-US" dirty="0"/>
              <a:t>Hadoop, spark</a:t>
            </a:r>
          </a:p>
          <a:p>
            <a:r>
              <a:rPr lang="en-US" dirty="0"/>
              <a:t>Database, Data warehouse, </a:t>
            </a:r>
            <a:r>
              <a:rPr lang="en-US" dirty="0" err="1"/>
              <a:t>NoSql</a:t>
            </a:r>
            <a:endParaRPr lang="en-US" dirty="0"/>
          </a:p>
          <a:p>
            <a:r>
              <a:rPr lang="en-US" dirty="0"/>
              <a:t>Data processing  </a:t>
            </a:r>
          </a:p>
          <a:p>
            <a:r>
              <a:rPr lang="en-US" dirty="0"/>
              <a:t>Distributed system, Architecture, Infrastructure</a:t>
            </a:r>
          </a:p>
        </p:txBody>
      </p:sp>
      <p:sp>
        <p:nvSpPr>
          <p:cNvPr id="10" name="Content Placeholder 2"/>
          <p:cNvSpPr txBox="1">
            <a:spLocks/>
          </p:cNvSpPr>
          <p:nvPr/>
        </p:nvSpPr>
        <p:spPr>
          <a:xfrm>
            <a:off x="3702493" y="3205483"/>
            <a:ext cx="3560288" cy="242639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r">
              <a:buNone/>
            </a:pPr>
            <a:r>
              <a:rPr lang="en-US" sz="2800" dirty="0"/>
              <a:t>90%  </a:t>
            </a:r>
          </a:p>
          <a:p>
            <a:pPr marL="0" indent="0" algn="r">
              <a:buNone/>
            </a:pPr>
            <a:r>
              <a:rPr lang="en-US" dirty="0"/>
              <a:t>Data Engineers</a:t>
            </a:r>
          </a:p>
          <a:p>
            <a:pPr marL="0" indent="0" algn="r">
              <a:buNone/>
            </a:pPr>
            <a:endParaRPr lang="en-US" dirty="0"/>
          </a:p>
          <a:p>
            <a:pPr marL="0" indent="0" algn="r">
              <a:buNone/>
            </a:pPr>
            <a:r>
              <a:rPr lang="en-US" sz="2800" dirty="0"/>
              <a:t>10%   </a:t>
            </a:r>
          </a:p>
          <a:p>
            <a:pPr marL="0" indent="0" algn="r">
              <a:buNone/>
            </a:pPr>
            <a:r>
              <a:rPr lang="en-US" dirty="0"/>
              <a:t>Data Scientists</a:t>
            </a:r>
          </a:p>
        </p:txBody>
      </p:sp>
    </p:spTree>
    <p:extLst>
      <p:ext uri="{BB962C8B-B14F-4D97-AF65-F5344CB8AC3E}">
        <p14:creationId xmlns:p14="http://schemas.microsoft.com/office/powerpoint/2010/main" val="8252426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170</TotalTime>
  <Words>650</Words>
  <Application>Microsoft Office PowerPoint</Application>
  <PresentationFormat>Widescreen</PresentationFormat>
  <Paragraphs>124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华文楷体</vt:lpstr>
      <vt:lpstr>Calibri</vt:lpstr>
      <vt:lpstr>Franklin Gothic Book</vt:lpstr>
      <vt:lpstr>Crop</vt:lpstr>
      <vt:lpstr>All about  Data scientist  Jobs</vt:lpstr>
      <vt:lpstr>PART I  The Data Scientist  Job Market  - Overview</vt:lpstr>
      <vt:lpstr>PART I  The Data Scientist  Job Market  - 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about  Data scientist  Jobs</dc:title>
  <dc:creator>Yiyou LIN</dc:creator>
  <cp:lastModifiedBy>Yiyou LIN</cp:lastModifiedBy>
  <cp:revision>54</cp:revision>
  <dcterms:created xsi:type="dcterms:W3CDTF">2016-12-11T03:38:39Z</dcterms:created>
  <dcterms:modified xsi:type="dcterms:W3CDTF">2016-12-11T17:57:52Z</dcterms:modified>
</cp:coreProperties>
</file>