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08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9B1324-F518-4FD3-815D-A05942C98509}" type="datetimeFigureOut">
              <a:rPr lang="fr-FR" smtClean="0"/>
              <a:t>22/07/2008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BB94F4-C0C5-4F80-AA8F-2E9282893E35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t>22/07/2008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t>22/07/2008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t>22/07/2008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t>22/07/2008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t>22/07/2008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t>22/07/2008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t>22/07/2008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t>22/07/2008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t>22/07/2008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t>22/07/2008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t>22/07/2008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0779AE-2378-4425-9896-82D8F85401B9}" type="datetimeFigureOut">
              <a:rPr lang="fr-FR" smtClean="0"/>
              <a:t>22/07/2008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B3099D-AD69-43EA-AB81-BA7CBEA9D479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45"/>
          <p:cNvSpPr>
            <a:spLocks noChangeArrowheads="1"/>
          </p:cNvSpPr>
          <p:nvPr/>
        </p:nvSpPr>
        <p:spPr bwMode="auto">
          <a:xfrm>
            <a:off x="454025" y="0"/>
            <a:ext cx="8928100" cy="6778625"/>
          </a:xfrm>
          <a:prstGeom prst="rect">
            <a:avLst/>
          </a:prstGeom>
          <a:solidFill>
            <a:srgbClr val="E2EFF6"/>
          </a:solidFill>
          <a:ln w="9525">
            <a:solidFill>
              <a:srgbClr val="33CCCC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30" name="Ellipse 29"/>
          <p:cNvSpPr/>
          <p:nvPr/>
        </p:nvSpPr>
        <p:spPr>
          <a:xfrm>
            <a:off x="6656549" y="5442142"/>
            <a:ext cx="2273169" cy="55862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accent5">
                  <a:lumMod val="20000"/>
                  <a:lumOff val="8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20485" name="ZoneTexte 30"/>
          <p:cNvSpPr txBox="1">
            <a:spLocks noChangeArrowheads="1"/>
          </p:cNvSpPr>
          <p:nvPr/>
        </p:nvSpPr>
        <p:spPr bwMode="auto">
          <a:xfrm>
            <a:off x="6643688" y="5487988"/>
            <a:ext cx="2332037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fr-FR" sz="1400" i="1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S.enteritidis, S. typhimurium, P. mirabilis, P. vulgaris</a:t>
            </a:r>
            <a:endParaRPr lang="fr-FR">
              <a:latin typeface="Calibri" pitchFamily="34" charset="0"/>
            </a:endParaRPr>
          </a:p>
        </p:txBody>
      </p:sp>
      <p:pic>
        <p:nvPicPr>
          <p:cNvPr id="20486" name="Image 21" descr="heklnhp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46850" y="3363913"/>
            <a:ext cx="2303463" cy="2071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7" name="Image 17" descr="heklnhn.png"/>
          <p:cNvPicPr>
            <a:picLocks noChangeAspect="1"/>
          </p:cNvPicPr>
          <p:nvPr/>
        </p:nvPicPr>
        <p:blipFill>
          <a:blip r:embed="rId3" cstate="print">
            <a:lum contrast="20000"/>
          </a:blip>
          <a:srcRect/>
          <a:stretch>
            <a:fillRect/>
          </a:stretch>
        </p:blipFill>
        <p:spPr bwMode="auto">
          <a:xfrm>
            <a:off x="6572250" y="1357313"/>
            <a:ext cx="2276475" cy="2500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" name="Ellipse 27"/>
          <p:cNvSpPr/>
          <p:nvPr/>
        </p:nvSpPr>
        <p:spPr>
          <a:xfrm>
            <a:off x="6819347" y="1097304"/>
            <a:ext cx="2487451" cy="42862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accent5">
                  <a:lumMod val="20000"/>
                  <a:lumOff val="8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20491" name="ZoneTexte 28"/>
          <p:cNvSpPr txBox="1">
            <a:spLocks noChangeArrowheads="1"/>
          </p:cNvSpPr>
          <p:nvPr/>
        </p:nvSpPr>
        <p:spPr bwMode="auto">
          <a:xfrm>
            <a:off x="6832600" y="1155700"/>
            <a:ext cx="23876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400" i="1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Shigella spp, S. paratyphi A …</a:t>
            </a:r>
            <a:endParaRPr lang="fr-FR">
              <a:latin typeface="Calibri" pitchFamily="34" charset="0"/>
            </a:endParaRPr>
          </a:p>
        </p:txBody>
      </p:sp>
      <p:pic>
        <p:nvPicPr>
          <p:cNvPr id="20492" name="Image 15" descr="heklp.png"/>
          <p:cNvPicPr>
            <a:picLocks noChangeAspect="1"/>
          </p:cNvPicPr>
          <p:nvPr/>
        </p:nvPicPr>
        <p:blipFill>
          <a:blip r:embed="rId4">
            <a:lum bright="10000" contrast="20000"/>
          </a:blip>
          <a:srcRect/>
          <a:stretch>
            <a:fillRect/>
          </a:stretch>
        </p:blipFill>
        <p:spPr bwMode="auto">
          <a:xfrm rot="-5574208">
            <a:off x="4588669" y="1416844"/>
            <a:ext cx="2282825" cy="2106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Ellipse 22"/>
          <p:cNvSpPr/>
          <p:nvPr/>
        </p:nvSpPr>
        <p:spPr>
          <a:xfrm>
            <a:off x="3914972" y="1097304"/>
            <a:ext cx="2643206" cy="42862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accent5">
                  <a:lumMod val="20000"/>
                  <a:lumOff val="8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20496" name="ZoneTexte 26"/>
          <p:cNvSpPr txBox="1">
            <a:spLocks noChangeArrowheads="1"/>
          </p:cNvSpPr>
          <p:nvPr/>
        </p:nvSpPr>
        <p:spPr bwMode="auto">
          <a:xfrm>
            <a:off x="3902075" y="1155700"/>
            <a:ext cx="272891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400" i="1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E. coli</a:t>
            </a:r>
            <a:r>
              <a:rPr lang="fr-FR" sz="140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fr-FR" sz="1400" i="1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Klebsiella</a:t>
            </a:r>
            <a:r>
              <a:rPr lang="fr-FR" sz="140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fr-FR" sz="1400" i="1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Enterobacter</a:t>
            </a:r>
            <a:r>
              <a:rPr lang="fr-FR" sz="140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 …</a:t>
            </a:r>
            <a:endParaRPr lang="fr-FR">
              <a:latin typeface="Calibri" pitchFamily="34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462211" y="-24"/>
            <a:ext cx="3540114" cy="52322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9FE1FF"/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2800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Gélose </a:t>
            </a:r>
            <a:r>
              <a:rPr lang="fr-FR" sz="2800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Hektoën</a:t>
            </a:r>
            <a:endParaRPr lang="fr-FR" sz="2800" dirty="0">
              <a:solidFill>
                <a:srgbClr val="000066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500" name="ZoneTexte 6"/>
          <p:cNvSpPr txBox="1">
            <a:spLocks noChangeArrowheads="1"/>
          </p:cNvSpPr>
          <p:nvPr/>
        </p:nvSpPr>
        <p:spPr bwMode="auto">
          <a:xfrm>
            <a:off x="457200" y="5934075"/>
            <a:ext cx="3784600" cy="777875"/>
          </a:xfrm>
          <a:prstGeom prst="rect">
            <a:avLst/>
          </a:prstGeom>
          <a:solidFill>
            <a:srgbClr val="F6FAFC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fr-FR" sz="150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- Sucres : lactose, saccharose, salicine</a:t>
            </a:r>
          </a:p>
          <a:p>
            <a:pPr algn="ctr"/>
            <a:r>
              <a:rPr lang="fr-FR" sz="150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- Thiosulfate (production d’H2S qui réduit le citrate de fer en sulfure de fer (précipité noir))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458833" y="5531021"/>
            <a:ext cx="3785890" cy="387642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9FE1FF"/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tIns="1800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2400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Substrats  </a:t>
            </a:r>
          </a:p>
        </p:txBody>
      </p:sp>
      <p:sp>
        <p:nvSpPr>
          <p:cNvPr id="20504" name="ZoneTexte 9"/>
          <p:cNvSpPr txBox="1">
            <a:spLocks noChangeArrowheads="1"/>
          </p:cNvSpPr>
          <p:nvPr/>
        </p:nvSpPr>
        <p:spPr bwMode="auto">
          <a:xfrm>
            <a:off x="457200" y="4878388"/>
            <a:ext cx="3784600" cy="549275"/>
          </a:xfrm>
          <a:prstGeom prst="rect">
            <a:avLst/>
          </a:prstGeom>
          <a:solidFill>
            <a:srgbClr val="F6FAFC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Tx/>
              <a:buChar char="-"/>
            </a:pPr>
            <a:r>
              <a:rPr lang="fr-FR" sz="150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 Bleu de bromothymol (vire du bleu-vert au jaune voire à l’orange)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458833" y="4474573"/>
            <a:ext cx="3785890" cy="388029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9FE1FF"/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tIns="1800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2400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Indicateur  coloré</a:t>
            </a:r>
          </a:p>
        </p:txBody>
      </p:sp>
      <p:sp>
        <p:nvSpPr>
          <p:cNvPr id="20508" name="ZoneTexte 16"/>
          <p:cNvSpPr txBox="1">
            <a:spLocks noChangeArrowheads="1"/>
          </p:cNvSpPr>
          <p:nvPr/>
        </p:nvSpPr>
        <p:spPr bwMode="auto">
          <a:xfrm>
            <a:off x="457200" y="4046538"/>
            <a:ext cx="3784600" cy="322262"/>
          </a:xfrm>
          <a:prstGeom prst="rect">
            <a:avLst/>
          </a:prstGeom>
          <a:solidFill>
            <a:srgbClr val="F6FAFC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Tx/>
              <a:buChar char="-"/>
            </a:pPr>
            <a:r>
              <a:rPr lang="fr-FR" sz="150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 Sélectif des gram négatif (sels biliaires)</a:t>
            </a:r>
          </a:p>
        </p:txBody>
      </p:sp>
      <p:sp>
        <p:nvSpPr>
          <p:cNvPr id="20" name="ZoneTexte 19"/>
          <p:cNvSpPr txBox="1"/>
          <p:nvPr/>
        </p:nvSpPr>
        <p:spPr>
          <a:xfrm>
            <a:off x="458833" y="3643055"/>
            <a:ext cx="3785890" cy="387406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9FE1FF"/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tIns="1800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2400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Sélectivité</a:t>
            </a:r>
          </a:p>
        </p:txBody>
      </p:sp>
      <p:pic>
        <p:nvPicPr>
          <p:cNvPr id="20512" name="Image 13" descr="hek.pn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81063" y="642938"/>
            <a:ext cx="2881312" cy="287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ZoneTexte 14"/>
          <p:cNvSpPr txBox="1"/>
          <p:nvPr/>
        </p:nvSpPr>
        <p:spPr>
          <a:xfrm>
            <a:off x="4116407" y="668676"/>
            <a:ext cx="2214578" cy="534368"/>
          </a:xfrm>
          <a:prstGeom prst="rect">
            <a:avLst/>
          </a:prstGeom>
          <a:solidFill>
            <a:srgbClr val="E8F4F8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36000" tIns="36000" rIns="36000" bIns="3600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500" dirty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Bactéries non exigeantes gram –, lactose + H2S –  </a:t>
            </a:r>
          </a:p>
        </p:txBody>
      </p:sp>
      <p:sp>
        <p:nvSpPr>
          <p:cNvPr id="19" name="ZoneTexte 18"/>
          <p:cNvSpPr txBox="1"/>
          <p:nvPr/>
        </p:nvSpPr>
        <p:spPr>
          <a:xfrm>
            <a:off x="7000860" y="642918"/>
            <a:ext cx="2143140" cy="534368"/>
          </a:xfrm>
          <a:prstGeom prst="rect">
            <a:avLst/>
          </a:prstGeom>
          <a:solidFill>
            <a:srgbClr val="E8F4F8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36000" tIns="36000" rIns="36000" bIns="3600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500" dirty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Bactéries non exigeantes gram –, lactose – H2S –  </a:t>
            </a:r>
          </a:p>
        </p:txBody>
      </p:sp>
      <p:sp>
        <p:nvSpPr>
          <p:cNvPr id="21" name="ZoneTexte 20"/>
          <p:cNvSpPr txBox="1"/>
          <p:nvPr/>
        </p:nvSpPr>
        <p:spPr>
          <a:xfrm>
            <a:off x="6786578" y="5000636"/>
            <a:ext cx="2071670" cy="534368"/>
          </a:xfrm>
          <a:prstGeom prst="rect">
            <a:avLst/>
          </a:prstGeom>
          <a:solidFill>
            <a:srgbClr val="E8F4F8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36000" tIns="36000" rIns="36000" bIns="3600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500" dirty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Bactéries non exigeantes gram –, lactose – H2S +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112</Words>
  <Application>Microsoft Office PowerPoint</Application>
  <PresentationFormat>Affichage à l'écran (4:3)</PresentationFormat>
  <Paragraphs>14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Diapositive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Dumas Karine</dc:creator>
  <cp:lastModifiedBy>Dumas Karine</cp:lastModifiedBy>
  <cp:revision>71</cp:revision>
  <dcterms:created xsi:type="dcterms:W3CDTF">2008-07-22T13:17:44Z</dcterms:created>
  <dcterms:modified xsi:type="dcterms:W3CDTF">2008-07-22T15:36:27Z</dcterms:modified>
</cp:coreProperties>
</file>