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AutoShape 4"/>
          <p:cNvSpPr>
            <a:spLocks noChangeArrowheads="1"/>
          </p:cNvSpPr>
          <p:nvPr/>
        </p:nvSpPr>
        <p:spPr bwMode="auto">
          <a:xfrm rot="10800000">
            <a:off x="2987675" y="180975"/>
            <a:ext cx="2736850" cy="6151563"/>
          </a:xfrm>
          <a:prstGeom prst="flowChartMagneticDisk">
            <a:avLst/>
          </a:prstGeom>
          <a:gradFill flip="none" rotWithShape="1">
            <a:gsLst>
              <a:gs pos="0">
                <a:srgbClr val="FF3737"/>
              </a:gs>
              <a:gs pos="12000">
                <a:srgbClr val="FF7575"/>
              </a:gs>
              <a:gs pos="50000">
                <a:schemeClr val="bg1"/>
              </a:gs>
              <a:gs pos="88000">
                <a:srgbClr val="FF7575"/>
              </a:gs>
              <a:gs pos="100000">
                <a:srgbClr val="FF3737"/>
              </a:gs>
            </a:gsLst>
            <a:lin ang="10800000" scaled="1"/>
            <a:tileRect/>
          </a:gradFill>
          <a:ln w="25400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 rot="5400000">
            <a:off x="111885" y="729460"/>
            <a:ext cx="3373439" cy="3311525"/>
          </a:xfrm>
          <a:prstGeom prst="rtTriangle">
            <a:avLst/>
          </a:prstGeom>
          <a:gradFill>
            <a:gsLst>
              <a:gs pos="0">
                <a:schemeClr val="bg1"/>
              </a:gs>
              <a:gs pos="100000">
                <a:srgbClr val="E2B3FF"/>
              </a:gs>
            </a:gsLst>
            <a:path path="circle">
              <a:fillToRect l="50000" t="50000" r="50000" b="50000"/>
            </a:path>
          </a:gradFill>
          <a:ln w="25400">
            <a:solidFill>
              <a:srgbClr val="9900CC"/>
            </a:solidFill>
            <a:miter lim="800000"/>
            <a:headEnd/>
            <a:tailEnd/>
          </a:ln>
          <a:effectLst>
            <a:outerShdw blurRad="190500" dist="127000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055" name="Cloud"/>
          <p:cNvSpPr>
            <a:spLocks noChangeAspect="1" noEditPoints="1" noChangeArrowheads="1"/>
          </p:cNvSpPr>
          <p:nvPr/>
        </p:nvSpPr>
        <p:spPr bwMode="auto">
          <a:xfrm rot="385879">
            <a:off x="5970547" y="2161712"/>
            <a:ext cx="2959100" cy="135286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>
            <a:gsLst>
              <a:gs pos="0">
                <a:schemeClr val="bg1"/>
              </a:gs>
              <a:gs pos="100000">
                <a:srgbClr val="FFCC99"/>
              </a:gs>
            </a:gsLst>
            <a:path path="circle">
              <a:fillToRect l="50000" t="50000" r="50000" b="50000"/>
            </a:path>
          </a:gradFill>
          <a:ln w="25400">
            <a:solidFill>
              <a:srgbClr val="FF9801"/>
            </a:solidFill>
            <a:miter lim="800000"/>
            <a:headEnd/>
            <a:tailEnd/>
          </a:ln>
          <a:effectLst>
            <a:outerShdw blurRad="190500" dist="127000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endParaRPr lang="fr-FR"/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 rot="2895562">
            <a:off x="6333493" y="3245812"/>
            <a:ext cx="309562" cy="395287"/>
          </a:xfrm>
          <a:custGeom>
            <a:avLst/>
            <a:gdLst>
              <a:gd name="T0" fmla="*/ 154781 w 21600"/>
              <a:gd name="T1" fmla="*/ 0 h 21600"/>
              <a:gd name="T2" fmla="*/ 38695 w 21600"/>
              <a:gd name="T3" fmla="*/ 197644 h 21600"/>
              <a:gd name="T4" fmla="*/ 154781 w 21600"/>
              <a:gd name="T5" fmla="*/ 98822 h 21600"/>
              <a:gd name="T6" fmla="*/ 270867 w 21600"/>
              <a:gd name="T7" fmla="*/ 1976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3095" name="AutoShape 23"/>
          <p:cNvSpPr>
            <a:spLocks noChangeArrowheads="1"/>
          </p:cNvSpPr>
          <p:nvPr/>
        </p:nvSpPr>
        <p:spPr bwMode="auto">
          <a:xfrm rot="-3117306">
            <a:off x="1192942" y="2890044"/>
            <a:ext cx="311150" cy="395288"/>
          </a:xfrm>
          <a:custGeom>
            <a:avLst/>
            <a:gdLst>
              <a:gd name="T0" fmla="*/ 155575 w 21600"/>
              <a:gd name="T1" fmla="*/ 0 h 21600"/>
              <a:gd name="T2" fmla="*/ 38894 w 21600"/>
              <a:gd name="T3" fmla="*/ 197644 h 21600"/>
              <a:gd name="T4" fmla="*/ 155575 w 21600"/>
              <a:gd name="T5" fmla="*/ 98822 h 21600"/>
              <a:gd name="T6" fmla="*/ 272256 w 21600"/>
              <a:gd name="T7" fmla="*/ 1976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CC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3115" name="Text Box 48"/>
          <p:cNvSpPr txBox="1">
            <a:spLocks noChangeArrowheads="1"/>
          </p:cNvSpPr>
          <p:nvPr/>
        </p:nvSpPr>
        <p:spPr bwMode="auto">
          <a:xfrm>
            <a:off x="3787611" y="4100460"/>
            <a:ext cx="11430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 b="1" dirty="0">
                <a:solidFill>
                  <a:srgbClr val="4148D7"/>
                </a:solidFill>
                <a:latin typeface="Times New Roman" pitchFamily="18" charset="0"/>
                <a:cs typeface="Times New Roman" pitchFamily="18" charset="0"/>
              </a:rPr>
              <a:t>glucose</a:t>
            </a:r>
          </a:p>
        </p:txBody>
      </p:sp>
      <p:sp>
        <p:nvSpPr>
          <p:cNvPr id="3117" name="Text Box 50"/>
          <p:cNvSpPr txBox="1">
            <a:spLocks noChangeArrowheads="1"/>
          </p:cNvSpPr>
          <p:nvPr/>
        </p:nvSpPr>
        <p:spPr bwMode="auto">
          <a:xfrm>
            <a:off x="641921" y="2478088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4148D7"/>
                </a:solidFill>
                <a:latin typeface="Times New Roman" pitchFamily="18" charset="0"/>
              </a:rPr>
              <a:t>glucose</a:t>
            </a:r>
          </a:p>
        </p:txBody>
      </p:sp>
      <p:sp>
        <p:nvSpPr>
          <p:cNvPr id="3118" name="Text Box 51"/>
          <p:cNvSpPr txBox="1">
            <a:spLocks noChangeArrowheads="1"/>
          </p:cNvSpPr>
          <p:nvPr/>
        </p:nvSpPr>
        <p:spPr bwMode="auto">
          <a:xfrm>
            <a:off x="-71470" y="3205164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003399"/>
                </a:solidFill>
                <a:latin typeface="Times New Roman" pitchFamily="18" charset="0"/>
              </a:rPr>
              <a:t>glycogène</a:t>
            </a:r>
          </a:p>
        </p:txBody>
      </p:sp>
      <p:sp>
        <p:nvSpPr>
          <p:cNvPr id="3119" name="Text Box 52"/>
          <p:cNvSpPr txBox="1">
            <a:spLocks noChangeArrowheads="1"/>
          </p:cNvSpPr>
          <p:nvPr/>
        </p:nvSpPr>
        <p:spPr bwMode="auto">
          <a:xfrm>
            <a:off x="104713" y="827290"/>
            <a:ext cx="11097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err="1">
                <a:latin typeface="Times New Roman" pitchFamily="18" charset="0"/>
              </a:rPr>
              <a:t>acétylCoA</a:t>
            </a:r>
            <a:endParaRPr lang="fr-FR" sz="1600" dirty="0">
              <a:latin typeface="Times New Roman" pitchFamily="18" charset="0"/>
            </a:endParaRPr>
          </a:p>
        </p:txBody>
      </p:sp>
      <p:sp>
        <p:nvSpPr>
          <p:cNvPr id="3120" name="Text Box 53"/>
          <p:cNvSpPr txBox="1">
            <a:spLocks noChangeArrowheads="1"/>
          </p:cNvSpPr>
          <p:nvPr/>
        </p:nvSpPr>
        <p:spPr bwMode="auto">
          <a:xfrm>
            <a:off x="1643042" y="827290"/>
            <a:ext cx="1431867" cy="33855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CFF99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00863D"/>
            </a:solidFill>
            <a:prstDash val="dash"/>
            <a:miter lim="800000"/>
            <a:headEnd/>
            <a:tailEnd/>
          </a:ln>
        </p:spPr>
        <p:txBody>
          <a:bodyPr wrap="square"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solidFill>
                  <a:srgbClr val="00863D"/>
                </a:solidFill>
                <a:latin typeface="Times New Roman" pitchFamily="18" charset="0"/>
              </a:rPr>
              <a:t>corps cétoniques</a:t>
            </a:r>
          </a:p>
        </p:txBody>
      </p:sp>
      <p:grpSp>
        <p:nvGrpSpPr>
          <p:cNvPr id="2" name="Groupe 236"/>
          <p:cNvGrpSpPr/>
          <p:nvPr/>
        </p:nvGrpSpPr>
        <p:grpSpPr>
          <a:xfrm>
            <a:off x="4071934" y="2500306"/>
            <a:ext cx="576262" cy="547687"/>
            <a:chOff x="4284663" y="2641428"/>
            <a:chExt cx="576262" cy="547687"/>
          </a:xfrm>
        </p:grpSpPr>
        <p:sp>
          <p:nvSpPr>
            <p:cNvPr id="2114" name="Oval 66"/>
            <p:cNvSpPr>
              <a:spLocks noChangeArrowheads="1"/>
            </p:cNvSpPr>
            <p:nvPr/>
          </p:nvSpPr>
          <p:spPr bwMode="auto">
            <a:xfrm>
              <a:off x="4284663" y="2641428"/>
              <a:ext cx="576262" cy="54768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70000">
                  <a:srgbClr val="C4886A"/>
                </a:gs>
                <a:gs pos="100000">
                  <a:srgbClr val="A5624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2122" name="Text Box 74"/>
            <p:cNvSpPr txBox="1">
              <a:spLocks noChangeArrowheads="1"/>
            </p:cNvSpPr>
            <p:nvPr/>
          </p:nvSpPr>
          <p:spPr bwMode="auto">
            <a:xfrm>
              <a:off x="4284663" y="2736744"/>
              <a:ext cx="574675" cy="366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fr-FR" b="1" dirty="0">
                  <a:solidFill>
                    <a:srgbClr val="663300"/>
                  </a:solidFill>
                </a:rPr>
                <a:t>CM</a:t>
              </a:r>
            </a:p>
          </p:txBody>
        </p:sp>
      </p:grpSp>
      <p:grpSp>
        <p:nvGrpSpPr>
          <p:cNvPr id="3" name="Groupe 235"/>
          <p:cNvGrpSpPr/>
          <p:nvPr/>
        </p:nvGrpSpPr>
        <p:grpSpPr>
          <a:xfrm>
            <a:off x="4073520" y="3060693"/>
            <a:ext cx="573090" cy="412750"/>
            <a:chOff x="4431982" y="3258965"/>
            <a:chExt cx="573090" cy="412750"/>
          </a:xfrm>
        </p:grpSpPr>
        <p:sp>
          <p:nvSpPr>
            <p:cNvPr id="3238" name="Oval 65"/>
            <p:cNvSpPr>
              <a:spLocks noChangeArrowheads="1"/>
            </p:cNvSpPr>
            <p:nvPr/>
          </p:nvSpPr>
          <p:spPr bwMode="auto">
            <a:xfrm>
              <a:off x="4498975" y="3258965"/>
              <a:ext cx="431800" cy="41275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70000">
                  <a:srgbClr val="FFCFAF"/>
                </a:gs>
                <a:gs pos="100000">
                  <a:srgbClr val="FF8447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3239" name="Text Box 76"/>
            <p:cNvSpPr txBox="1">
              <a:spLocks noChangeArrowheads="1"/>
            </p:cNvSpPr>
            <p:nvPr/>
          </p:nvSpPr>
          <p:spPr bwMode="auto">
            <a:xfrm>
              <a:off x="4431982" y="3335150"/>
              <a:ext cx="5730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r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200" b="1" dirty="0">
                  <a:solidFill>
                    <a:srgbClr val="CC6600"/>
                  </a:solidFill>
                </a:rPr>
                <a:t>VLDL</a:t>
              </a:r>
            </a:p>
          </p:txBody>
        </p:sp>
      </p:grpSp>
      <p:sp>
        <p:nvSpPr>
          <p:cNvPr id="3137" name="Text Box 77"/>
          <p:cNvSpPr txBox="1">
            <a:spLocks noChangeArrowheads="1"/>
          </p:cNvSpPr>
          <p:nvPr/>
        </p:nvSpPr>
        <p:spPr bwMode="auto">
          <a:xfrm>
            <a:off x="7935278" y="2501726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>
                <a:solidFill>
                  <a:srgbClr val="CC6600"/>
                </a:solidFill>
                <a:latin typeface="Times New Roman" pitchFamily="18" charset="0"/>
              </a:rPr>
              <a:t>TG</a:t>
            </a:r>
          </a:p>
        </p:txBody>
      </p:sp>
      <p:sp>
        <p:nvSpPr>
          <p:cNvPr id="2127" name="Oval 79"/>
          <p:cNvSpPr>
            <a:spLocks noChangeArrowheads="1"/>
          </p:cNvSpPr>
          <p:nvPr/>
        </p:nvSpPr>
        <p:spPr bwMode="auto">
          <a:xfrm>
            <a:off x="468313" y="4092575"/>
            <a:ext cx="1511300" cy="137318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FFFF99"/>
              </a:gs>
            </a:gsLst>
            <a:path path="circle">
              <a:fillToRect l="50000" t="50000" r="50000" b="50000"/>
            </a:path>
          </a:gradFill>
          <a:ln w="25400">
            <a:solidFill>
              <a:srgbClr val="FFCC00"/>
            </a:solidFill>
            <a:round/>
            <a:headEnd/>
            <a:tailEnd/>
          </a:ln>
          <a:effectLst>
            <a:outerShdw blurRad="190500" dist="127000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128" name="AutoShape 80"/>
          <p:cNvSpPr>
            <a:spLocks noChangeArrowheads="1"/>
          </p:cNvSpPr>
          <p:nvPr/>
        </p:nvSpPr>
        <p:spPr bwMode="auto">
          <a:xfrm rot="1902359">
            <a:off x="309312" y="5270671"/>
            <a:ext cx="360362" cy="1279525"/>
          </a:xfrm>
          <a:prstGeom prst="flowChartOffpageConnector">
            <a:avLst/>
          </a:prstGeom>
          <a:gradFill>
            <a:gsLst>
              <a:gs pos="0">
                <a:schemeClr val="bg1"/>
              </a:gs>
              <a:gs pos="100000">
                <a:srgbClr val="FFFF99"/>
              </a:gs>
            </a:gsLst>
            <a:path path="circle">
              <a:fillToRect l="50000" t="50000" r="50000" b="50000"/>
            </a:path>
          </a:gradFill>
          <a:ln w="25400">
            <a:solidFill>
              <a:srgbClr val="FFCC00"/>
            </a:solidFill>
            <a:miter lim="800000"/>
            <a:headEnd/>
            <a:tailEnd/>
          </a:ln>
          <a:effectLst>
            <a:outerShdw blurRad="190500" dist="127000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145" name="Line 84"/>
          <p:cNvSpPr>
            <a:spLocks noChangeShapeType="1"/>
          </p:cNvSpPr>
          <p:nvPr/>
        </p:nvSpPr>
        <p:spPr bwMode="auto">
          <a:xfrm flipV="1">
            <a:off x="4643438" y="2643182"/>
            <a:ext cx="1928826" cy="357190"/>
          </a:xfrm>
          <a:prstGeom prst="line">
            <a:avLst/>
          </a:prstGeom>
          <a:noFill/>
          <a:ln w="38100">
            <a:solidFill>
              <a:srgbClr val="C04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3148" name="Line 87"/>
          <p:cNvSpPr>
            <a:spLocks noChangeShapeType="1"/>
          </p:cNvSpPr>
          <p:nvPr/>
        </p:nvSpPr>
        <p:spPr bwMode="auto">
          <a:xfrm>
            <a:off x="7208862" y="2714620"/>
            <a:ext cx="82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3151" name="Line 90"/>
          <p:cNvSpPr>
            <a:spLocks noChangeShapeType="1"/>
          </p:cNvSpPr>
          <p:nvPr/>
        </p:nvSpPr>
        <p:spPr bwMode="auto">
          <a:xfrm flipH="1">
            <a:off x="7173024" y="2631901"/>
            <a:ext cx="828000" cy="0"/>
          </a:xfrm>
          <a:prstGeom prst="line">
            <a:avLst/>
          </a:prstGeom>
          <a:noFill/>
          <a:ln w="38100">
            <a:solidFill>
              <a:srgbClr val="00863D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3158" name="Line 97"/>
          <p:cNvSpPr>
            <a:spLocks noChangeShapeType="1"/>
          </p:cNvSpPr>
          <p:nvPr/>
        </p:nvSpPr>
        <p:spPr bwMode="auto">
          <a:xfrm>
            <a:off x="1428728" y="2857496"/>
            <a:ext cx="2500329" cy="1357321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3159" name="Line 98"/>
          <p:cNvSpPr>
            <a:spLocks noChangeShapeType="1"/>
          </p:cNvSpPr>
          <p:nvPr/>
        </p:nvSpPr>
        <p:spPr bwMode="auto">
          <a:xfrm>
            <a:off x="1142976" y="996567"/>
            <a:ext cx="504825" cy="0"/>
          </a:xfrm>
          <a:prstGeom prst="line">
            <a:avLst/>
          </a:prstGeom>
          <a:noFill/>
          <a:ln w="38100">
            <a:solidFill>
              <a:srgbClr val="00863D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3160" name="Line 99"/>
          <p:cNvSpPr>
            <a:spLocks noChangeShapeType="1"/>
          </p:cNvSpPr>
          <p:nvPr/>
        </p:nvSpPr>
        <p:spPr bwMode="auto">
          <a:xfrm flipH="1">
            <a:off x="504792" y="2798764"/>
            <a:ext cx="430213" cy="47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3161" name="Line 100"/>
          <p:cNvSpPr>
            <a:spLocks noChangeShapeType="1"/>
          </p:cNvSpPr>
          <p:nvPr/>
        </p:nvSpPr>
        <p:spPr bwMode="auto">
          <a:xfrm flipV="1">
            <a:off x="4880612" y="3511868"/>
            <a:ext cx="1500198" cy="785818"/>
          </a:xfrm>
          <a:prstGeom prst="line">
            <a:avLst/>
          </a:prstGeom>
          <a:noFill/>
          <a:ln w="38100">
            <a:solidFill>
              <a:srgbClr val="4148D7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pPr algn="ctr"/>
            <a:endParaRPr lang="fr-FR">
              <a:solidFill>
                <a:srgbClr val="4148D7"/>
              </a:solidFill>
            </a:endParaRPr>
          </a:p>
        </p:txBody>
      </p:sp>
      <p:sp>
        <p:nvSpPr>
          <p:cNvPr id="3162" name="Line 101"/>
          <p:cNvSpPr>
            <a:spLocks noChangeShapeType="1"/>
          </p:cNvSpPr>
          <p:nvPr/>
        </p:nvSpPr>
        <p:spPr bwMode="auto">
          <a:xfrm rot="180000">
            <a:off x="4865861" y="4506861"/>
            <a:ext cx="1567324" cy="631898"/>
          </a:xfrm>
          <a:prstGeom prst="line">
            <a:avLst/>
          </a:prstGeom>
          <a:noFill/>
          <a:ln w="38100">
            <a:solidFill>
              <a:srgbClr val="4148D7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pPr algn="ctr"/>
            <a:endParaRPr lang="fr-FR">
              <a:solidFill>
                <a:srgbClr val="4148D7"/>
              </a:solidFill>
            </a:endParaRPr>
          </a:p>
        </p:txBody>
      </p:sp>
      <p:sp>
        <p:nvSpPr>
          <p:cNvPr id="3163" name="Line 102"/>
          <p:cNvSpPr>
            <a:spLocks noChangeShapeType="1"/>
          </p:cNvSpPr>
          <p:nvPr/>
        </p:nvSpPr>
        <p:spPr bwMode="auto">
          <a:xfrm flipH="1" flipV="1">
            <a:off x="1357290" y="3071810"/>
            <a:ext cx="2500330" cy="1214446"/>
          </a:xfrm>
          <a:prstGeom prst="line">
            <a:avLst/>
          </a:prstGeom>
          <a:noFill/>
          <a:ln w="38100">
            <a:solidFill>
              <a:srgbClr val="4148D7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pPr algn="ctr"/>
            <a:endParaRPr lang="fr-FR">
              <a:solidFill>
                <a:srgbClr val="4148D7"/>
              </a:solidFill>
            </a:endParaRPr>
          </a:p>
        </p:txBody>
      </p:sp>
      <p:sp>
        <p:nvSpPr>
          <p:cNvPr id="3164" name="Freeform 110"/>
          <p:cNvSpPr>
            <a:spLocks/>
          </p:cNvSpPr>
          <p:nvPr/>
        </p:nvSpPr>
        <p:spPr bwMode="auto">
          <a:xfrm>
            <a:off x="755650" y="4429132"/>
            <a:ext cx="3030532" cy="1173156"/>
          </a:xfrm>
          <a:custGeom>
            <a:avLst/>
            <a:gdLst>
              <a:gd name="T0" fmla="*/ 0 w 1996"/>
              <a:gd name="T1" fmla="*/ 1633 h 1633"/>
              <a:gd name="T2" fmla="*/ 1179 w 1996"/>
              <a:gd name="T3" fmla="*/ 817 h 1633"/>
              <a:gd name="T4" fmla="*/ 1996 w 1996"/>
              <a:gd name="T5" fmla="*/ 0 h 1633"/>
              <a:gd name="T6" fmla="*/ 0 60000 65536"/>
              <a:gd name="T7" fmla="*/ 0 60000 65536"/>
              <a:gd name="T8" fmla="*/ 0 60000 65536"/>
              <a:gd name="T9" fmla="*/ 0 w 1996"/>
              <a:gd name="T10" fmla="*/ 0 h 1633"/>
              <a:gd name="T11" fmla="*/ 1996 w 1996"/>
              <a:gd name="T12" fmla="*/ 1633 h 1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6" h="1633">
                <a:moveTo>
                  <a:pt x="0" y="1633"/>
                </a:moveTo>
                <a:cubicBezTo>
                  <a:pt x="423" y="1361"/>
                  <a:pt x="846" y="1089"/>
                  <a:pt x="1179" y="817"/>
                </a:cubicBezTo>
                <a:cubicBezTo>
                  <a:pt x="1512" y="545"/>
                  <a:pt x="1754" y="272"/>
                  <a:pt x="1996" y="0"/>
                </a:cubicBezTo>
              </a:path>
            </a:pathLst>
          </a:custGeom>
          <a:noFill/>
          <a:ln w="38100">
            <a:solidFill>
              <a:srgbClr val="4148D7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3165" name="Freeform 111"/>
          <p:cNvSpPr>
            <a:spLocks/>
          </p:cNvSpPr>
          <p:nvPr/>
        </p:nvSpPr>
        <p:spPr bwMode="auto">
          <a:xfrm>
            <a:off x="611188" y="4357694"/>
            <a:ext cx="3174993" cy="1244594"/>
          </a:xfrm>
          <a:custGeom>
            <a:avLst/>
            <a:gdLst>
              <a:gd name="T0" fmla="*/ 1995 w 1995"/>
              <a:gd name="T1" fmla="*/ 0 h 1633"/>
              <a:gd name="T2" fmla="*/ 907 w 1995"/>
              <a:gd name="T3" fmla="*/ 499 h 1633"/>
              <a:gd name="T4" fmla="*/ 0 w 1995"/>
              <a:gd name="T5" fmla="*/ 1633 h 1633"/>
              <a:gd name="T6" fmla="*/ 0 60000 65536"/>
              <a:gd name="T7" fmla="*/ 0 60000 65536"/>
              <a:gd name="T8" fmla="*/ 0 60000 65536"/>
              <a:gd name="T9" fmla="*/ 0 w 1995"/>
              <a:gd name="T10" fmla="*/ 0 h 1633"/>
              <a:gd name="T11" fmla="*/ 1995 w 1995"/>
              <a:gd name="T12" fmla="*/ 1633 h 1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5" h="1633">
                <a:moveTo>
                  <a:pt x="1995" y="0"/>
                </a:moveTo>
                <a:cubicBezTo>
                  <a:pt x="1617" y="113"/>
                  <a:pt x="1239" y="227"/>
                  <a:pt x="907" y="499"/>
                </a:cubicBezTo>
                <a:cubicBezTo>
                  <a:pt x="575" y="771"/>
                  <a:pt x="287" y="1202"/>
                  <a:pt x="0" y="1633"/>
                </a:cubicBezTo>
              </a:path>
            </a:pathLst>
          </a:custGeom>
          <a:noFill/>
          <a:ln w="50800">
            <a:solidFill>
              <a:srgbClr val="00863D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/>
            <a:endParaRPr lang="fr-FR">
              <a:solidFill>
                <a:srgbClr val="4148D7"/>
              </a:solidFill>
            </a:endParaRPr>
          </a:p>
        </p:txBody>
      </p:sp>
      <p:sp>
        <p:nvSpPr>
          <p:cNvPr id="3186" name="Text Box 172"/>
          <p:cNvSpPr txBox="1">
            <a:spLocks noChangeArrowheads="1"/>
          </p:cNvSpPr>
          <p:nvPr/>
        </p:nvSpPr>
        <p:spPr bwMode="auto">
          <a:xfrm>
            <a:off x="928662" y="3857628"/>
            <a:ext cx="601662" cy="268288"/>
          </a:xfrm>
          <a:prstGeom prst="rect">
            <a:avLst/>
          </a:prstGeom>
          <a:solidFill>
            <a:srgbClr val="FFF200">
              <a:alpha val="49804"/>
            </a:srgbClr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</a:rPr>
              <a:t>REIN</a:t>
            </a:r>
          </a:p>
        </p:txBody>
      </p:sp>
      <p:sp>
        <p:nvSpPr>
          <p:cNvPr id="3188" name="Text Box 174"/>
          <p:cNvSpPr txBox="1">
            <a:spLocks noChangeArrowheads="1"/>
          </p:cNvSpPr>
          <p:nvPr/>
        </p:nvSpPr>
        <p:spPr bwMode="auto">
          <a:xfrm>
            <a:off x="7643834" y="3286124"/>
            <a:ext cx="1187450" cy="268287"/>
          </a:xfrm>
          <a:prstGeom prst="rect">
            <a:avLst/>
          </a:prstGeom>
          <a:solidFill>
            <a:srgbClr val="E39E73">
              <a:alpha val="58038"/>
            </a:srgbClr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</a:rPr>
              <a:t>T. ADIPEUX</a:t>
            </a:r>
          </a:p>
        </p:txBody>
      </p:sp>
      <p:sp>
        <p:nvSpPr>
          <p:cNvPr id="3189" name="Text Box 175"/>
          <p:cNvSpPr txBox="1">
            <a:spLocks noChangeArrowheads="1"/>
          </p:cNvSpPr>
          <p:nvPr/>
        </p:nvSpPr>
        <p:spPr bwMode="auto">
          <a:xfrm>
            <a:off x="119031" y="422278"/>
            <a:ext cx="606425" cy="268288"/>
          </a:xfrm>
          <a:prstGeom prst="rect">
            <a:avLst/>
          </a:prstGeom>
          <a:solidFill>
            <a:srgbClr val="CC66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latin typeface="Times New Roman" pitchFamily="18" charset="0"/>
              </a:rPr>
              <a:t>FOIE</a:t>
            </a:r>
          </a:p>
        </p:txBody>
      </p:sp>
      <p:sp>
        <p:nvSpPr>
          <p:cNvPr id="3190" name="Line 177"/>
          <p:cNvSpPr>
            <a:spLocks noChangeShapeType="1"/>
          </p:cNvSpPr>
          <p:nvPr/>
        </p:nvSpPr>
        <p:spPr bwMode="auto">
          <a:xfrm flipV="1">
            <a:off x="647667" y="2798764"/>
            <a:ext cx="431800" cy="4730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3191" name="Text Box 178"/>
          <p:cNvSpPr txBox="1">
            <a:spLocks noChangeArrowheads="1"/>
          </p:cNvSpPr>
          <p:nvPr/>
        </p:nvSpPr>
        <p:spPr bwMode="auto">
          <a:xfrm>
            <a:off x="0" y="1928802"/>
            <a:ext cx="8572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dirty="0">
                <a:latin typeface="Times New Roman" pitchFamily="18" charset="0"/>
              </a:rPr>
              <a:t>alanine</a:t>
            </a:r>
          </a:p>
        </p:txBody>
      </p:sp>
      <p:sp>
        <p:nvSpPr>
          <p:cNvPr id="3192" name="Line 179"/>
          <p:cNvSpPr>
            <a:spLocks noChangeShapeType="1"/>
          </p:cNvSpPr>
          <p:nvPr/>
        </p:nvSpPr>
        <p:spPr bwMode="auto">
          <a:xfrm>
            <a:off x="642911" y="2214554"/>
            <a:ext cx="357189" cy="28575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5517875" y="2803238"/>
            <a:ext cx="285752" cy="28575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E1FFE1"/>
              </a:gs>
              <a:gs pos="100000">
                <a:srgbClr val="B9FFB9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92D05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rgbClr val="00CC00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153" name="Ellipse 152"/>
          <p:cNvSpPr/>
          <p:nvPr/>
        </p:nvSpPr>
        <p:spPr>
          <a:xfrm>
            <a:off x="450473" y="2748907"/>
            <a:ext cx="285752" cy="28575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8000">
                <a:srgbClr val="E1FFE1"/>
              </a:gs>
              <a:gs pos="81000">
                <a:srgbClr val="B9FFB9"/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rgbClr val="92D05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rgbClr val="00CC00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158" name="Ellipse 157"/>
          <p:cNvSpPr/>
          <p:nvPr/>
        </p:nvSpPr>
        <p:spPr>
          <a:xfrm>
            <a:off x="7446701" y="2231734"/>
            <a:ext cx="285752" cy="28575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8000">
                <a:srgbClr val="FFFFDD"/>
              </a:gs>
              <a:gs pos="81000">
                <a:srgbClr val="FFCC00"/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rgbClr val="FF000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fr-FR" dirty="0" smtClean="0">
                <a:solidFill>
                  <a:srgbClr val="FF0000"/>
                </a:solidFill>
                <a:latin typeface="Arial Black" pitchFamily="34" charset="0"/>
              </a:rPr>
              <a:t>-</a:t>
            </a:r>
            <a:endParaRPr lang="fr-FR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2056" name="Oval 8"/>
          <p:cNvSpPr>
            <a:spLocks noChangeArrowheads="1"/>
          </p:cNvSpPr>
          <p:nvPr/>
        </p:nvSpPr>
        <p:spPr bwMode="auto">
          <a:xfrm rot="17840567">
            <a:off x="6199867" y="5171040"/>
            <a:ext cx="1342946" cy="7832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190500" dist="127000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122" name="Text Box 57"/>
          <p:cNvSpPr txBox="1">
            <a:spLocks noChangeArrowheads="1"/>
          </p:cNvSpPr>
          <p:nvPr/>
        </p:nvSpPr>
        <p:spPr bwMode="auto">
          <a:xfrm>
            <a:off x="6463316" y="5280277"/>
            <a:ext cx="8947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>
                <a:solidFill>
                  <a:srgbClr val="4148D7"/>
                </a:solidFill>
                <a:latin typeface="Times New Roman" pitchFamily="18" charset="0"/>
              </a:rPr>
              <a:t>glucose</a:t>
            </a:r>
          </a:p>
        </p:txBody>
      </p:sp>
      <p:sp>
        <p:nvSpPr>
          <p:cNvPr id="3187" name="Text Box 173"/>
          <p:cNvSpPr txBox="1">
            <a:spLocks noChangeArrowheads="1"/>
          </p:cNvSpPr>
          <p:nvPr/>
        </p:nvSpPr>
        <p:spPr bwMode="auto">
          <a:xfrm>
            <a:off x="6715140" y="5786454"/>
            <a:ext cx="1000100" cy="268032"/>
          </a:xfrm>
          <a:prstGeom prst="rect">
            <a:avLst/>
          </a:prstGeom>
          <a:solidFill>
            <a:srgbClr val="B4EAE4">
              <a:alpha val="85881"/>
            </a:srgbClr>
          </a:solidFill>
          <a:ln w="9525">
            <a:noFill/>
            <a:miter lim="800000"/>
            <a:headEnd/>
            <a:tailEnd/>
          </a:ln>
        </p:spPr>
        <p:txBody>
          <a:bodyPr wrap="square"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</a:rPr>
              <a:t>MUSCLE</a:t>
            </a:r>
          </a:p>
        </p:txBody>
      </p:sp>
      <p:grpSp>
        <p:nvGrpSpPr>
          <p:cNvPr id="4" name="Groupe 228"/>
          <p:cNvGrpSpPr/>
          <p:nvPr/>
        </p:nvGrpSpPr>
        <p:grpSpPr>
          <a:xfrm>
            <a:off x="6292514" y="5072074"/>
            <a:ext cx="387814" cy="305267"/>
            <a:chOff x="6292514" y="5229865"/>
            <a:chExt cx="187355" cy="147476"/>
          </a:xfrm>
        </p:grpSpPr>
        <p:sp>
          <p:nvSpPr>
            <p:cNvPr id="3087" name="AutoShape 11"/>
            <p:cNvSpPr>
              <a:spLocks noChangeArrowheads="1"/>
            </p:cNvSpPr>
            <p:nvPr/>
          </p:nvSpPr>
          <p:spPr bwMode="auto">
            <a:xfrm rot="7433488">
              <a:off x="6312454" y="5209925"/>
              <a:ext cx="147476" cy="187355"/>
            </a:xfrm>
            <a:custGeom>
              <a:avLst/>
              <a:gdLst>
                <a:gd name="T0" fmla="*/ 155575 w 21600"/>
                <a:gd name="T1" fmla="*/ 0 h 21600"/>
                <a:gd name="T2" fmla="*/ 38894 w 21600"/>
                <a:gd name="T3" fmla="*/ 197644 h 21600"/>
                <a:gd name="T4" fmla="*/ 155575 w 21600"/>
                <a:gd name="T5" fmla="*/ 98822 h 21600"/>
                <a:gd name="T6" fmla="*/ 272256 w 21600"/>
                <a:gd name="T7" fmla="*/ 19764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178" name="Oval 32"/>
            <p:cNvSpPr>
              <a:spLocks noChangeArrowheads="1"/>
            </p:cNvSpPr>
            <p:nvPr/>
          </p:nvSpPr>
          <p:spPr bwMode="auto">
            <a:xfrm>
              <a:off x="6364303" y="5273807"/>
              <a:ext cx="68471" cy="6546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79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endParaRPr lang="fr-FR"/>
            </a:p>
          </p:txBody>
        </p:sp>
      </p:grpSp>
      <p:sp>
        <p:nvSpPr>
          <p:cNvPr id="179" name="Oval 32"/>
          <p:cNvSpPr>
            <a:spLocks noChangeArrowheads="1"/>
          </p:cNvSpPr>
          <p:nvPr/>
        </p:nvSpPr>
        <p:spPr bwMode="auto">
          <a:xfrm rot="21270593">
            <a:off x="6429388" y="3357562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180" name="Oval 32"/>
          <p:cNvSpPr>
            <a:spLocks noChangeArrowheads="1"/>
          </p:cNvSpPr>
          <p:nvPr/>
        </p:nvSpPr>
        <p:spPr bwMode="auto">
          <a:xfrm>
            <a:off x="1225844" y="2988942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132" name="Rectangle 131"/>
          <p:cNvSpPr/>
          <p:nvPr/>
        </p:nvSpPr>
        <p:spPr>
          <a:xfrm rot="18900000">
            <a:off x="7339544" y="2297261"/>
            <a:ext cx="500066" cy="154699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8" name="Oval 72"/>
          <p:cNvSpPr>
            <a:spLocks noChangeArrowheads="1"/>
          </p:cNvSpPr>
          <p:nvPr/>
        </p:nvSpPr>
        <p:spPr bwMode="auto">
          <a:xfrm>
            <a:off x="4375150" y="5245100"/>
            <a:ext cx="114300" cy="119063"/>
          </a:xfrm>
          <a:prstGeom prst="ellipse">
            <a:avLst/>
          </a:prstGeom>
          <a:gradFill rotWithShape="1">
            <a:gsLst>
              <a:gs pos="0">
                <a:srgbClr val="0000FF"/>
              </a:gs>
              <a:gs pos="100000">
                <a:schemeClr val="tx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369" name="Line 199"/>
          <p:cNvSpPr>
            <a:spLocks noChangeShapeType="1"/>
          </p:cNvSpPr>
          <p:nvPr/>
        </p:nvSpPr>
        <p:spPr bwMode="auto">
          <a:xfrm flipH="1">
            <a:off x="202852" y="5632148"/>
            <a:ext cx="431800" cy="720725"/>
          </a:xfrm>
          <a:prstGeom prst="line">
            <a:avLst/>
          </a:prstGeom>
          <a:noFill/>
          <a:ln w="50800">
            <a:solidFill>
              <a:srgbClr val="00863D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370" name="Text Box 203"/>
          <p:cNvSpPr txBox="1">
            <a:spLocks noChangeArrowheads="1"/>
          </p:cNvSpPr>
          <p:nvPr/>
        </p:nvSpPr>
        <p:spPr bwMode="auto">
          <a:xfrm>
            <a:off x="395289" y="6270866"/>
            <a:ext cx="2319323" cy="33855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D9FF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square" lIns="36000" r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Polyurie  déshydratation</a:t>
            </a:r>
            <a:endParaRPr lang="fr-FR" sz="1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3" name="Text Box 210"/>
          <p:cNvSpPr txBox="1">
            <a:spLocks noChangeArrowheads="1"/>
          </p:cNvSpPr>
          <p:nvPr/>
        </p:nvSpPr>
        <p:spPr bwMode="auto">
          <a:xfrm>
            <a:off x="3680454" y="5072074"/>
            <a:ext cx="1357322" cy="33855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CFF99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00863D"/>
            </a:solidFill>
            <a:prstDash val="solid"/>
            <a:miter lim="800000"/>
            <a:headEnd/>
            <a:tailEnd/>
          </a:ln>
          <a:effectLst/>
        </p:spPr>
        <p:txBody>
          <a:bodyPr wrap="square" lIns="36000" r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</a:t>
            </a:r>
            <a:r>
              <a:rPr lang="fr-FR" sz="1600" dirty="0" smtClean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yperglycémie</a:t>
            </a:r>
            <a:endParaRPr lang="fr-FR" sz="1600" dirty="0">
              <a:solidFill>
                <a:srgbClr val="00863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4" name="Freeform 214"/>
          <p:cNvSpPr>
            <a:spLocks/>
          </p:cNvSpPr>
          <p:nvPr/>
        </p:nvSpPr>
        <p:spPr bwMode="auto">
          <a:xfrm rot="791423">
            <a:off x="805898" y="1879846"/>
            <a:ext cx="5889129" cy="491958"/>
          </a:xfrm>
          <a:custGeom>
            <a:avLst/>
            <a:gdLst/>
            <a:ahLst/>
            <a:cxnLst>
              <a:cxn ang="0">
                <a:pos x="2903" y="0"/>
              </a:cxn>
              <a:cxn ang="0">
                <a:pos x="1452" y="454"/>
              </a:cxn>
              <a:cxn ang="0">
                <a:pos x="0" y="227"/>
              </a:cxn>
            </a:cxnLst>
            <a:rect l="0" t="0" r="r" b="b"/>
            <a:pathLst>
              <a:path w="2903" h="492">
                <a:moveTo>
                  <a:pt x="2903" y="0"/>
                </a:moveTo>
                <a:cubicBezTo>
                  <a:pt x="2419" y="208"/>
                  <a:pt x="1936" y="416"/>
                  <a:pt x="1452" y="454"/>
                </a:cubicBezTo>
                <a:cubicBezTo>
                  <a:pt x="968" y="492"/>
                  <a:pt x="242" y="265"/>
                  <a:pt x="0" y="227"/>
                </a:cubicBezTo>
              </a:path>
            </a:pathLst>
          </a:custGeom>
          <a:noFill/>
          <a:ln w="38100">
            <a:solidFill>
              <a:srgbClr val="00863D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378" name="Text Box 219"/>
          <p:cNvSpPr txBox="1">
            <a:spLocks noChangeArrowheads="1"/>
          </p:cNvSpPr>
          <p:nvPr/>
        </p:nvSpPr>
        <p:spPr bwMode="auto">
          <a:xfrm>
            <a:off x="3143240" y="71414"/>
            <a:ext cx="2428892" cy="58477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CFF99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00863D"/>
            </a:solidFill>
            <a:prstDash val="solid"/>
            <a:miter lim="800000"/>
            <a:headEnd/>
            <a:tailEnd/>
          </a:ln>
          <a:effectLst/>
        </p:spPr>
        <p:txBody>
          <a:bodyPr wrap="square" lIns="36000" r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Acidose </a:t>
            </a:r>
            <a:r>
              <a:rPr lang="fr-FR" sz="1600" dirty="0" smtClean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métabolique à trou anionique augmenté</a:t>
            </a:r>
            <a:endParaRPr lang="fr-FR" sz="1600" dirty="0">
              <a:solidFill>
                <a:srgbClr val="00863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9" name="Line 220"/>
          <p:cNvSpPr>
            <a:spLocks noChangeShapeType="1"/>
          </p:cNvSpPr>
          <p:nvPr/>
        </p:nvSpPr>
        <p:spPr bwMode="auto">
          <a:xfrm>
            <a:off x="3080984" y="996567"/>
            <a:ext cx="288000" cy="0"/>
          </a:xfrm>
          <a:prstGeom prst="line">
            <a:avLst/>
          </a:prstGeom>
          <a:noFill/>
          <a:ln w="25400">
            <a:solidFill>
              <a:srgbClr val="00863D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385" name="Line 231"/>
          <p:cNvSpPr>
            <a:spLocks noChangeShapeType="1"/>
          </p:cNvSpPr>
          <p:nvPr/>
        </p:nvSpPr>
        <p:spPr bwMode="auto">
          <a:xfrm>
            <a:off x="4359115" y="4494213"/>
            <a:ext cx="0" cy="576000"/>
          </a:xfrm>
          <a:prstGeom prst="line">
            <a:avLst/>
          </a:prstGeom>
          <a:noFill/>
          <a:ln w="38100">
            <a:solidFill>
              <a:srgbClr val="00863D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389" name="Oval 239"/>
          <p:cNvSpPr>
            <a:spLocks noChangeArrowheads="1"/>
          </p:cNvSpPr>
          <p:nvPr/>
        </p:nvSpPr>
        <p:spPr bwMode="auto">
          <a:xfrm>
            <a:off x="6443663" y="404813"/>
            <a:ext cx="792162" cy="1557337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9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390" name="Oval 240"/>
          <p:cNvSpPr>
            <a:spLocks noChangeArrowheads="1"/>
          </p:cNvSpPr>
          <p:nvPr/>
        </p:nvSpPr>
        <p:spPr bwMode="auto">
          <a:xfrm>
            <a:off x="7235825" y="404813"/>
            <a:ext cx="865188" cy="1557337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9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391" name="Text Box 247"/>
          <p:cNvSpPr txBox="1">
            <a:spLocks noChangeArrowheads="1"/>
          </p:cNvSpPr>
          <p:nvPr/>
        </p:nvSpPr>
        <p:spPr bwMode="auto">
          <a:xfrm>
            <a:off x="7715272" y="1714488"/>
            <a:ext cx="935038" cy="304800"/>
          </a:xfrm>
          <a:prstGeom prst="rect">
            <a:avLst/>
          </a:prstGeom>
          <a:solidFill>
            <a:srgbClr val="9FFFFF">
              <a:alpha val="3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b="1" dirty="0">
                <a:latin typeface="Times New Roman" pitchFamily="18" charset="0"/>
              </a:rPr>
              <a:t>POUMON</a:t>
            </a:r>
          </a:p>
        </p:txBody>
      </p:sp>
      <p:sp>
        <p:nvSpPr>
          <p:cNvPr id="392" name="Line 248"/>
          <p:cNvSpPr>
            <a:spLocks noChangeShapeType="1"/>
          </p:cNvSpPr>
          <p:nvPr/>
        </p:nvSpPr>
        <p:spPr bwMode="auto">
          <a:xfrm>
            <a:off x="5357818" y="1142984"/>
            <a:ext cx="857255" cy="357190"/>
          </a:xfrm>
          <a:prstGeom prst="line">
            <a:avLst/>
          </a:prstGeom>
          <a:noFill/>
          <a:ln w="25400">
            <a:solidFill>
              <a:srgbClr val="00863D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393" name="Text Box 249"/>
          <p:cNvSpPr txBox="1">
            <a:spLocks noChangeArrowheads="1"/>
          </p:cNvSpPr>
          <p:nvPr/>
        </p:nvSpPr>
        <p:spPr bwMode="auto">
          <a:xfrm>
            <a:off x="6153469" y="1330008"/>
            <a:ext cx="10588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fr-FR" sz="1600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fr-FR" sz="1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fr-FR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HCO</a:t>
            </a:r>
            <a:r>
              <a:rPr lang="fr-FR" sz="16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pSp>
        <p:nvGrpSpPr>
          <p:cNvPr id="5" name="Group 252"/>
          <p:cNvGrpSpPr>
            <a:grpSpLocks/>
          </p:cNvGrpSpPr>
          <p:nvPr/>
        </p:nvGrpSpPr>
        <p:grpSpPr bwMode="auto">
          <a:xfrm>
            <a:off x="7152950" y="1510693"/>
            <a:ext cx="288000" cy="45"/>
            <a:chOff x="4467" y="346"/>
            <a:chExt cx="227" cy="45"/>
          </a:xfrm>
        </p:grpSpPr>
        <p:sp>
          <p:nvSpPr>
            <p:cNvPr id="407" name="Line 250"/>
            <p:cNvSpPr>
              <a:spLocks noChangeShapeType="1"/>
            </p:cNvSpPr>
            <p:nvPr/>
          </p:nvSpPr>
          <p:spPr bwMode="auto">
            <a:xfrm>
              <a:off x="4513" y="346"/>
              <a:ext cx="181" cy="0"/>
            </a:xfrm>
            <a:prstGeom prst="line">
              <a:avLst/>
            </a:prstGeom>
            <a:noFill/>
            <a:ln w="25400">
              <a:solidFill>
                <a:srgbClr val="00206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fr-FR" sz="1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8" name="Line 251"/>
            <p:cNvSpPr>
              <a:spLocks noChangeShapeType="1"/>
            </p:cNvSpPr>
            <p:nvPr/>
          </p:nvSpPr>
          <p:spPr bwMode="auto">
            <a:xfrm flipH="1">
              <a:off x="4467" y="391"/>
              <a:ext cx="182" cy="0"/>
            </a:xfrm>
            <a:prstGeom prst="line">
              <a:avLst/>
            </a:prstGeom>
            <a:noFill/>
            <a:ln w="25400">
              <a:solidFill>
                <a:srgbClr val="00206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fr-FR" sz="1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95" name="Text Box 253"/>
          <p:cNvSpPr txBox="1">
            <a:spLocks noChangeArrowheads="1"/>
          </p:cNvSpPr>
          <p:nvPr/>
        </p:nvSpPr>
        <p:spPr bwMode="auto">
          <a:xfrm>
            <a:off x="7417594" y="1341438"/>
            <a:ext cx="6890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fr-FR" sz="16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fr-FR" sz="16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fr-FR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6" name="Line 254"/>
          <p:cNvSpPr>
            <a:spLocks noChangeShapeType="1"/>
          </p:cNvSpPr>
          <p:nvPr/>
        </p:nvSpPr>
        <p:spPr bwMode="auto">
          <a:xfrm flipV="1">
            <a:off x="7761301" y="1125538"/>
            <a:ext cx="1587" cy="287337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/>
            <a:endParaRPr lang="fr-FR" sz="16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7" name="Text Box 255"/>
          <p:cNvSpPr txBox="1">
            <a:spLocks noChangeArrowheads="1"/>
          </p:cNvSpPr>
          <p:nvPr/>
        </p:nvSpPr>
        <p:spPr bwMode="auto">
          <a:xfrm>
            <a:off x="7237412" y="827290"/>
            <a:ext cx="10493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fr-FR" sz="16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 + CO</a:t>
            </a:r>
            <a:r>
              <a:rPr lang="fr-FR" sz="16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98" name="Text Box 256"/>
          <p:cNvSpPr txBox="1">
            <a:spLocks noChangeArrowheads="1"/>
          </p:cNvSpPr>
          <p:nvPr/>
        </p:nvSpPr>
        <p:spPr bwMode="auto">
          <a:xfrm>
            <a:off x="5857884" y="67310"/>
            <a:ext cx="3071834" cy="58477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D9FF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square" lIns="36000" r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</a:t>
            </a:r>
            <a:r>
              <a:rPr lang="fr-FR" sz="16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yperventillation</a:t>
            </a:r>
            <a:r>
              <a:rPr lang="fr-FR" sz="1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fr-FR" sz="1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+  déshydratation + odeur </a:t>
            </a:r>
            <a:r>
              <a:rPr lang="fr-FR" sz="16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acétonique</a:t>
            </a:r>
            <a:r>
              <a:rPr lang="fr-FR" sz="1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de l’haleine</a:t>
            </a:r>
            <a:endParaRPr lang="fr-FR" sz="1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" name="Text Box 257"/>
          <p:cNvSpPr txBox="1">
            <a:spLocks noChangeArrowheads="1"/>
          </p:cNvSpPr>
          <p:nvPr/>
        </p:nvSpPr>
        <p:spPr bwMode="auto">
          <a:xfrm>
            <a:off x="620050" y="5940760"/>
            <a:ext cx="1857388" cy="33855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CFF99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00863D"/>
            </a:solidFill>
            <a:prstDash val="solid"/>
            <a:miter lim="800000"/>
            <a:headEnd/>
            <a:tailEnd/>
          </a:ln>
          <a:effectLst/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dirty="0" smtClean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  <a:t>Glycosurie, cétonurie</a:t>
            </a:r>
            <a:endParaRPr lang="fr-FR" sz="1600" dirty="0">
              <a:solidFill>
                <a:srgbClr val="00863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0" name="Line 263"/>
          <p:cNvSpPr>
            <a:spLocks noChangeShapeType="1"/>
          </p:cNvSpPr>
          <p:nvPr/>
        </p:nvSpPr>
        <p:spPr bwMode="auto">
          <a:xfrm rot="1260000" flipH="1" flipV="1">
            <a:off x="754528" y="2115017"/>
            <a:ext cx="3481496" cy="270509"/>
          </a:xfrm>
          <a:prstGeom prst="line">
            <a:avLst/>
          </a:prstGeom>
          <a:noFill/>
          <a:ln w="38100">
            <a:solidFill>
              <a:srgbClr val="00863D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402" name="Text Box 266"/>
          <p:cNvSpPr txBox="1">
            <a:spLocks noChangeArrowheads="1"/>
          </p:cNvSpPr>
          <p:nvPr/>
        </p:nvSpPr>
        <p:spPr bwMode="auto">
          <a:xfrm>
            <a:off x="3357554" y="842679"/>
            <a:ext cx="2000264" cy="30777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CFF99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00B05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1400" dirty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fr-FR" sz="1400" dirty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  <a:t>OH </a:t>
            </a:r>
            <a:r>
              <a:rPr lang="fr-FR" sz="1400" dirty="0" smtClean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  <a:t>butyrate, </a:t>
            </a:r>
            <a:r>
              <a:rPr lang="fr-FR" sz="1400" dirty="0" err="1" smtClean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  <a:t>acétoacétate</a:t>
            </a:r>
            <a:endParaRPr lang="el-GR" sz="1400" dirty="0">
              <a:solidFill>
                <a:srgbClr val="00863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3" name="Text Box 268"/>
          <p:cNvSpPr txBox="1">
            <a:spLocks noChangeArrowheads="1"/>
          </p:cNvSpPr>
          <p:nvPr/>
        </p:nvSpPr>
        <p:spPr bwMode="auto">
          <a:xfrm>
            <a:off x="6327775" y="855281"/>
            <a:ext cx="773129" cy="28257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CFF99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00863D"/>
            </a:solidFill>
            <a:prstDash val="dash"/>
            <a:miter lim="800000"/>
            <a:headEnd/>
            <a:tailEnd/>
          </a:ln>
          <a:effectLst/>
        </p:spPr>
        <p:txBody>
          <a:bodyPr wrap="square" lIns="18000" tIns="18000" rIns="18000" b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  <a:t>acétone</a:t>
            </a:r>
            <a:endParaRPr lang="el-GR" sz="1600" dirty="0">
              <a:solidFill>
                <a:srgbClr val="00863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4" name="Line 270"/>
          <p:cNvSpPr>
            <a:spLocks noChangeShapeType="1"/>
          </p:cNvSpPr>
          <p:nvPr/>
        </p:nvSpPr>
        <p:spPr bwMode="auto">
          <a:xfrm flipV="1">
            <a:off x="5361380" y="996567"/>
            <a:ext cx="1008000" cy="0"/>
          </a:xfrm>
          <a:prstGeom prst="line">
            <a:avLst/>
          </a:prstGeom>
          <a:noFill/>
          <a:ln w="25400">
            <a:solidFill>
              <a:srgbClr val="00863D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405" name="Line 271"/>
          <p:cNvSpPr>
            <a:spLocks noChangeShapeType="1"/>
          </p:cNvSpPr>
          <p:nvPr/>
        </p:nvSpPr>
        <p:spPr bwMode="auto">
          <a:xfrm flipV="1">
            <a:off x="4429124" y="646430"/>
            <a:ext cx="0" cy="216000"/>
          </a:xfrm>
          <a:prstGeom prst="line">
            <a:avLst/>
          </a:prstGeom>
          <a:noFill/>
          <a:ln w="25400">
            <a:solidFill>
              <a:srgbClr val="00863D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/>
            <a:endParaRPr lang="fr-FR"/>
          </a:p>
        </p:txBody>
      </p:sp>
      <p:grpSp>
        <p:nvGrpSpPr>
          <p:cNvPr id="6" name="Groupe 244"/>
          <p:cNvGrpSpPr/>
          <p:nvPr/>
        </p:nvGrpSpPr>
        <p:grpSpPr>
          <a:xfrm>
            <a:off x="1135868" y="528652"/>
            <a:ext cx="500066" cy="285752"/>
            <a:chOff x="1135868" y="528652"/>
            <a:chExt cx="500066" cy="285752"/>
          </a:xfrm>
        </p:grpSpPr>
        <p:sp>
          <p:nvSpPr>
            <p:cNvPr id="154" name="Ellipse 153"/>
            <p:cNvSpPr/>
            <p:nvPr/>
          </p:nvSpPr>
          <p:spPr>
            <a:xfrm>
              <a:off x="1243025" y="528652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8000">
                  <a:srgbClr val="FFFFDD"/>
                </a:gs>
                <a:gs pos="81000">
                  <a:srgbClr val="FFCC00"/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solidFill>
                <a:srgbClr val="FF0000"/>
              </a:solidFill>
            </a:ln>
            <a:effectLst>
              <a:outerShdw blurRad="139700" dist="63500" dir="2700000" algn="ctr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anchor="ctr"/>
            <a:lstStyle/>
            <a:p>
              <a:pPr algn="ctr">
                <a:defRPr/>
              </a:pPr>
              <a:r>
                <a:rPr lang="fr-FR" dirty="0" smtClean="0">
                  <a:solidFill>
                    <a:srgbClr val="FF0000"/>
                  </a:solidFill>
                  <a:latin typeface="Arial Black" pitchFamily="34" charset="0"/>
                </a:rPr>
                <a:t>-</a:t>
              </a:r>
              <a:endParaRPr lang="fr-FR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442" name="Rectangle 441"/>
            <p:cNvSpPr/>
            <p:nvPr/>
          </p:nvSpPr>
          <p:spPr>
            <a:xfrm rot="18900000">
              <a:off x="1135868" y="594179"/>
              <a:ext cx="500066" cy="154699"/>
            </a:xfrm>
            <a:prstGeom prst="rect">
              <a:avLst/>
            </a:prstGeom>
            <a:solidFill>
              <a:schemeClr val="bg2">
                <a:lumMod val="50000"/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5" name="Rectangle 224"/>
          <p:cNvSpPr/>
          <p:nvPr/>
        </p:nvSpPr>
        <p:spPr>
          <a:xfrm rot="18900000">
            <a:off x="325888" y="2841774"/>
            <a:ext cx="500066" cy="154699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Line 97"/>
          <p:cNvSpPr>
            <a:spLocks noChangeShapeType="1"/>
          </p:cNvSpPr>
          <p:nvPr/>
        </p:nvSpPr>
        <p:spPr bwMode="auto">
          <a:xfrm flipV="1">
            <a:off x="659563" y="1092720"/>
            <a:ext cx="0" cy="216000"/>
          </a:xfrm>
          <a:prstGeom prst="line">
            <a:avLst/>
          </a:prstGeom>
          <a:noFill/>
          <a:ln w="25400">
            <a:solidFill>
              <a:srgbClr val="00863D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234" name="Rectangle 233"/>
          <p:cNvSpPr/>
          <p:nvPr/>
        </p:nvSpPr>
        <p:spPr>
          <a:xfrm rot="18900000">
            <a:off x="5410718" y="2868765"/>
            <a:ext cx="500066" cy="154699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5" name="Text Box 49"/>
          <p:cNvSpPr txBox="1">
            <a:spLocks noChangeArrowheads="1"/>
          </p:cNvSpPr>
          <p:nvPr/>
        </p:nvSpPr>
        <p:spPr bwMode="auto">
          <a:xfrm>
            <a:off x="6643702" y="2428868"/>
            <a:ext cx="500066" cy="33855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CFF99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00863D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solidFill>
                  <a:srgbClr val="00863D"/>
                </a:solidFill>
                <a:latin typeface="Times New Roman" pitchFamily="18" charset="0"/>
              </a:rPr>
              <a:t>AG</a:t>
            </a:r>
          </a:p>
        </p:txBody>
      </p:sp>
      <p:sp>
        <p:nvSpPr>
          <p:cNvPr id="224" name="Text Box 49"/>
          <p:cNvSpPr txBox="1">
            <a:spLocks noChangeArrowheads="1"/>
          </p:cNvSpPr>
          <p:nvPr/>
        </p:nvSpPr>
        <p:spPr bwMode="auto">
          <a:xfrm>
            <a:off x="409530" y="1262821"/>
            <a:ext cx="500066" cy="33855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CFF99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00863D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solidFill>
                  <a:srgbClr val="00863D"/>
                </a:solidFill>
                <a:latin typeface="Times New Roman" pitchFamily="18" charset="0"/>
              </a:rPr>
              <a:t>AG</a:t>
            </a:r>
          </a:p>
        </p:txBody>
      </p:sp>
      <p:grpSp>
        <p:nvGrpSpPr>
          <p:cNvPr id="7" name="Groupe 239"/>
          <p:cNvGrpSpPr/>
          <p:nvPr/>
        </p:nvGrpSpPr>
        <p:grpSpPr>
          <a:xfrm>
            <a:off x="5196403" y="4160560"/>
            <a:ext cx="500066" cy="285752"/>
            <a:chOff x="5196403" y="4160560"/>
            <a:chExt cx="500066" cy="285752"/>
          </a:xfrm>
        </p:grpSpPr>
        <p:sp>
          <p:nvSpPr>
            <p:cNvPr id="238" name="Ellipse 237"/>
            <p:cNvSpPr/>
            <p:nvPr/>
          </p:nvSpPr>
          <p:spPr>
            <a:xfrm>
              <a:off x="5303560" y="4160560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E1FFE1"/>
                </a:gs>
                <a:gs pos="100000">
                  <a:srgbClr val="B9FFB9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92D050"/>
              </a:solidFill>
            </a:ln>
            <a:effectLst>
              <a:outerShdw blurRad="139700" dist="63500" dir="2700000" algn="ctr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>
                  <a:solidFill>
                    <a:srgbClr val="00CC00"/>
                  </a:solidFill>
                  <a:latin typeface="Arial Black" pitchFamily="34" charset="0"/>
                </a:rPr>
                <a:t>+</a:t>
              </a:r>
            </a:p>
          </p:txBody>
        </p:sp>
        <p:sp>
          <p:nvSpPr>
            <p:cNvPr id="239" name="Rectangle 238"/>
            <p:cNvSpPr/>
            <p:nvPr/>
          </p:nvSpPr>
          <p:spPr>
            <a:xfrm rot="18900000">
              <a:off x="5196403" y="4226087"/>
              <a:ext cx="500066" cy="154699"/>
            </a:xfrm>
            <a:prstGeom prst="rect">
              <a:avLst/>
            </a:prstGeom>
            <a:solidFill>
              <a:schemeClr val="bg2">
                <a:lumMod val="50000"/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240"/>
          <p:cNvGrpSpPr/>
          <p:nvPr/>
        </p:nvGrpSpPr>
        <p:grpSpPr>
          <a:xfrm>
            <a:off x="2500298" y="3857628"/>
            <a:ext cx="500066" cy="285752"/>
            <a:chOff x="5196403" y="4160560"/>
            <a:chExt cx="500066" cy="285752"/>
          </a:xfrm>
        </p:grpSpPr>
        <p:sp>
          <p:nvSpPr>
            <p:cNvPr id="242" name="Ellipse 241"/>
            <p:cNvSpPr/>
            <p:nvPr/>
          </p:nvSpPr>
          <p:spPr>
            <a:xfrm>
              <a:off x="5303560" y="4160560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E1FFE1"/>
                </a:gs>
                <a:gs pos="100000">
                  <a:srgbClr val="B9FFB9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92D050"/>
              </a:solidFill>
            </a:ln>
            <a:effectLst>
              <a:outerShdw blurRad="139700" dist="63500" dir="2700000" algn="ctr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>
                  <a:solidFill>
                    <a:srgbClr val="00CC00"/>
                  </a:solidFill>
                  <a:latin typeface="Arial Black" pitchFamily="34" charset="0"/>
                </a:rPr>
                <a:t>+</a:t>
              </a:r>
            </a:p>
          </p:txBody>
        </p:sp>
        <p:sp>
          <p:nvSpPr>
            <p:cNvPr id="243" name="Rectangle 242"/>
            <p:cNvSpPr/>
            <p:nvPr/>
          </p:nvSpPr>
          <p:spPr>
            <a:xfrm rot="18900000">
              <a:off x="5196403" y="4226087"/>
              <a:ext cx="500066" cy="154699"/>
            </a:xfrm>
            <a:prstGeom prst="rect">
              <a:avLst/>
            </a:prstGeom>
            <a:solidFill>
              <a:schemeClr val="bg2">
                <a:lumMod val="50000"/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245"/>
          <p:cNvGrpSpPr/>
          <p:nvPr/>
        </p:nvGrpSpPr>
        <p:grpSpPr>
          <a:xfrm>
            <a:off x="714348" y="2071678"/>
            <a:ext cx="500066" cy="285752"/>
            <a:chOff x="1135868" y="528652"/>
            <a:chExt cx="500066" cy="285752"/>
          </a:xfrm>
        </p:grpSpPr>
        <p:sp>
          <p:nvSpPr>
            <p:cNvPr id="247" name="Ellipse 246"/>
            <p:cNvSpPr/>
            <p:nvPr/>
          </p:nvSpPr>
          <p:spPr>
            <a:xfrm>
              <a:off x="1243025" y="528652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8000">
                  <a:srgbClr val="FFFFDD"/>
                </a:gs>
                <a:gs pos="81000">
                  <a:srgbClr val="FFCC00"/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solidFill>
                <a:srgbClr val="FF0000"/>
              </a:solidFill>
            </a:ln>
            <a:effectLst>
              <a:outerShdw blurRad="139700" dist="63500" dir="2700000" algn="ctr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anchor="ctr"/>
            <a:lstStyle/>
            <a:p>
              <a:pPr algn="ctr">
                <a:defRPr/>
              </a:pPr>
              <a:r>
                <a:rPr lang="fr-FR" dirty="0" smtClean="0">
                  <a:solidFill>
                    <a:srgbClr val="FF0000"/>
                  </a:solidFill>
                  <a:latin typeface="Arial Black" pitchFamily="34" charset="0"/>
                </a:rPr>
                <a:t>-</a:t>
              </a:r>
              <a:endParaRPr lang="fr-FR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 rot="18900000">
              <a:off x="1135868" y="594179"/>
              <a:ext cx="500066" cy="154699"/>
            </a:xfrm>
            <a:prstGeom prst="rect">
              <a:avLst/>
            </a:prstGeom>
            <a:solidFill>
              <a:schemeClr val="bg2">
                <a:lumMod val="50000"/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62</Words>
  <Application>Microsoft Office PowerPoint</Application>
  <PresentationFormat>Affichage à l'écran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38</cp:revision>
  <dcterms:created xsi:type="dcterms:W3CDTF">2008-07-22T13:17:44Z</dcterms:created>
  <dcterms:modified xsi:type="dcterms:W3CDTF">2008-07-22T14:06:08Z</dcterms:modified>
</cp:coreProperties>
</file>