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5944-23AD-45B2-A629-6F8AC378F39D}" type="datetimeFigureOut">
              <a:rPr lang="fr-FR" smtClean="0"/>
              <a:t>31/07/2008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E8B6-F9C0-4567-AB15-EB65A6C0CA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5944-23AD-45B2-A629-6F8AC378F39D}" type="datetimeFigureOut">
              <a:rPr lang="fr-FR" smtClean="0"/>
              <a:t>31/07/2008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E8B6-F9C0-4567-AB15-EB65A6C0CA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5944-23AD-45B2-A629-6F8AC378F39D}" type="datetimeFigureOut">
              <a:rPr lang="fr-FR" smtClean="0"/>
              <a:t>31/07/2008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E8B6-F9C0-4567-AB15-EB65A6C0CA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5944-23AD-45B2-A629-6F8AC378F39D}" type="datetimeFigureOut">
              <a:rPr lang="fr-FR" smtClean="0"/>
              <a:t>31/07/2008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E8B6-F9C0-4567-AB15-EB65A6C0CA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5944-23AD-45B2-A629-6F8AC378F39D}" type="datetimeFigureOut">
              <a:rPr lang="fr-FR" smtClean="0"/>
              <a:t>31/07/2008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E8B6-F9C0-4567-AB15-EB65A6C0CA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5944-23AD-45B2-A629-6F8AC378F39D}" type="datetimeFigureOut">
              <a:rPr lang="fr-FR" smtClean="0"/>
              <a:t>31/07/2008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E8B6-F9C0-4567-AB15-EB65A6C0CA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5944-23AD-45B2-A629-6F8AC378F39D}" type="datetimeFigureOut">
              <a:rPr lang="fr-FR" smtClean="0"/>
              <a:t>31/07/2008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E8B6-F9C0-4567-AB15-EB65A6C0CA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5944-23AD-45B2-A629-6F8AC378F39D}" type="datetimeFigureOut">
              <a:rPr lang="fr-FR" smtClean="0"/>
              <a:t>31/07/2008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E8B6-F9C0-4567-AB15-EB65A6C0CA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5944-23AD-45B2-A629-6F8AC378F39D}" type="datetimeFigureOut">
              <a:rPr lang="fr-FR" smtClean="0"/>
              <a:t>31/07/2008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E8B6-F9C0-4567-AB15-EB65A6C0CA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5944-23AD-45B2-A629-6F8AC378F39D}" type="datetimeFigureOut">
              <a:rPr lang="fr-FR" smtClean="0"/>
              <a:t>31/07/2008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E8B6-F9C0-4567-AB15-EB65A6C0CA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5944-23AD-45B2-A629-6F8AC378F39D}" type="datetimeFigureOut">
              <a:rPr lang="fr-FR" smtClean="0"/>
              <a:t>31/07/2008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E8B6-F9C0-4567-AB15-EB65A6C0CA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C5944-23AD-45B2-A629-6F8AC378F39D}" type="datetimeFigureOut">
              <a:rPr lang="fr-FR" smtClean="0"/>
              <a:t>31/07/2008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7E8B6-F9C0-4567-AB15-EB65A6C0CA4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AutoShape 4"/>
          <p:cNvSpPr>
            <a:spLocks noChangeArrowheads="1"/>
          </p:cNvSpPr>
          <p:nvPr/>
        </p:nvSpPr>
        <p:spPr bwMode="auto">
          <a:xfrm rot="10800000">
            <a:off x="2643174" y="-1"/>
            <a:ext cx="4214842" cy="6858000"/>
          </a:xfrm>
          <a:prstGeom prst="flowChartMagneticDisk">
            <a:avLst/>
          </a:prstGeom>
          <a:gradFill flip="none" rotWithShape="1">
            <a:gsLst>
              <a:gs pos="0">
                <a:srgbClr val="FF4F4F"/>
              </a:gs>
              <a:gs pos="18000">
                <a:srgbClr val="FF8F8F"/>
              </a:gs>
              <a:gs pos="50000">
                <a:schemeClr val="bg1"/>
              </a:gs>
              <a:gs pos="82000">
                <a:srgbClr val="FF8F8F"/>
              </a:gs>
              <a:gs pos="100000">
                <a:srgbClr val="FF8F8F"/>
              </a:gs>
            </a:gsLst>
            <a:lin ang="10800000" scaled="1"/>
            <a:tileRect/>
          </a:gradFill>
          <a:ln w="25400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314" name="Oval 8"/>
          <p:cNvSpPr>
            <a:spLocks noChangeArrowheads="1"/>
          </p:cNvSpPr>
          <p:nvPr/>
        </p:nvSpPr>
        <p:spPr bwMode="auto">
          <a:xfrm rot="-5400000">
            <a:off x="7136620" y="4079090"/>
            <a:ext cx="2157405" cy="157160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190500" dist="127000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3" name="Cloud"/>
          <p:cNvSpPr>
            <a:spLocks noChangeAspect="1" noEditPoints="1" noChangeArrowheads="1"/>
          </p:cNvSpPr>
          <p:nvPr/>
        </p:nvSpPr>
        <p:spPr bwMode="auto">
          <a:xfrm rot="385879">
            <a:off x="7268417" y="2434864"/>
            <a:ext cx="1816301" cy="116052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>
            <a:gsLst>
              <a:gs pos="0">
                <a:schemeClr val="bg1"/>
              </a:gs>
              <a:gs pos="100000">
                <a:srgbClr val="FFCC99"/>
              </a:gs>
            </a:gsLst>
            <a:path path="circle">
              <a:fillToRect l="50000" t="50000" r="50000" b="50000"/>
            </a:path>
          </a:gradFill>
          <a:ln w="25400">
            <a:solidFill>
              <a:srgbClr val="FF9801"/>
            </a:solidFill>
            <a:miter lim="800000"/>
            <a:headEnd/>
            <a:tailEnd/>
          </a:ln>
          <a:effectLst>
            <a:outerShdw blurRad="190500" dist="127000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3" name="Organigramme : Disque magnétique 2238"/>
          <p:cNvSpPr>
            <a:spLocks noChangeArrowheads="1"/>
          </p:cNvSpPr>
          <p:nvPr/>
        </p:nvSpPr>
        <p:spPr bwMode="auto">
          <a:xfrm>
            <a:off x="1743075" y="4711700"/>
            <a:ext cx="865188" cy="2146300"/>
          </a:xfrm>
          <a:prstGeom prst="flowChartMagneticDisk">
            <a:avLst/>
          </a:prstGeom>
          <a:gradFill rotWithShape="1">
            <a:gsLst>
              <a:gs pos="0">
                <a:schemeClr val="bg1"/>
              </a:gs>
              <a:gs pos="100000">
                <a:srgbClr val="FFFFB7"/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" name="Arc plein 306"/>
          <p:cNvSpPr>
            <a:spLocks noChangeArrowheads="1"/>
          </p:cNvSpPr>
          <p:nvPr/>
        </p:nvSpPr>
        <p:spPr bwMode="auto">
          <a:xfrm rot="6709612">
            <a:off x="696913" y="276225"/>
            <a:ext cx="4614862" cy="7532688"/>
          </a:xfrm>
          <a:custGeom>
            <a:avLst/>
            <a:gdLst>
              <a:gd name="T0" fmla="*/ 4614366 w 4614366"/>
              <a:gd name="T1" fmla="*/ 3766619 h 7533237"/>
              <a:gd name="T2" fmla="*/ 2307183 w 4614366"/>
              <a:gd name="T3" fmla="*/ 7533237 h 7533237"/>
              <a:gd name="T4" fmla="*/ 0 w 4614366"/>
              <a:gd name="T5" fmla="*/ 3766619 h 7533237"/>
              <a:gd name="T6" fmla="*/ 2307183 w 4614366"/>
              <a:gd name="T7" fmla="*/ 0 h 7533237"/>
              <a:gd name="T8" fmla="*/ 0 60000 65536"/>
              <a:gd name="T9" fmla="*/ 1 60000 65536"/>
              <a:gd name="T10" fmla="*/ 2 60000 65536"/>
              <a:gd name="T11" fmla="*/ 3 60000 65536"/>
              <a:gd name="T12" fmla="*/ 0 w 4614366"/>
              <a:gd name="T13" fmla="*/ 0 h 7533237"/>
              <a:gd name="T14" fmla="*/ 4614366 w 4614366"/>
              <a:gd name="T15" fmla="*/ 5564245 h 7533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14366" h="7533237">
                <a:moveTo>
                  <a:pt x="279708" y="5564245"/>
                </a:moveTo>
                <a:lnTo>
                  <a:pt x="279707" y="5564245"/>
                </a:lnTo>
                <a:cubicBezTo>
                  <a:pt x="96150" y="5012464"/>
                  <a:pt x="0" y="4394522"/>
                  <a:pt x="0" y="3766619"/>
                </a:cubicBezTo>
                <a:cubicBezTo>
                  <a:pt x="0" y="1686372"/>
                  <a:pt x="1032961" y="0"/>
                  <a:pt x="2307183" y="0"/>
                </a:cubicBezTo>
                <a:cubicBezTo>
                  <a:pt x="3581404" y="0"/>
                  <a:pt x="4614366" y="1686372"/>
                  <a:pt x="4614366" y="3766619"/>
                </a:cubicBezTo>
                <a:cubicBezTo>
                  <a:pt x="4614366" y="3879178"/>
                  <a:pt x="4611275" y="3991682"/>
                  <a:pt x="4605103" y="4103789"/>
                </a:cubicBezTo>
                <a:lnTo>
                  <a:pt x="3972210" y="4010926"/>
                </a:lnTo>
                <a:cubicBezTo>
                  <a:pt x="3975606" y="3929645"/>
                  <a:pt x="3977307" y="3848147"/>
                  <a:pt x="3977307" y="3766618"/>
                </a:cubicBezTo>
                <a:cubicBezTo>
                  <a:pt x="3977307" y="2038210"/>
                  <a:pt x="3229567" y="637059"/>
                  <a:pt x="2307183" y="637059"/>
                </a:cubicBezTo>
                <a:cubicBezTo>
                  <a:pt x="1384798" y="637059"/>
                  <a:pt x="637059" y="2038210"/>
                  <a:pt x="637059" y="3766618"/>
                </a:cubicBezTo>
                <a:cubicBezTo>
                  <a:pt x="637058" y="4229536"/>
                  <a:pt x="691863" y="4686690"/>
                  <a:pt x="797523" y="5105131"/>
                </a:cubicBezTo>
                <a:close/>
              </a:path>
            </a:pathLst>
          </a:custGeom>
          <a:solidFill>
            <a:srgbClr val="77FE34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fr-FR"/>
          </a:p>
        </p:txBody>
      </p:sp>
      <p:sp>
        <p:nvSpPr>
          <p:cNvPr id="2052" name="Ellipse 2514"/>
          <p:cNvSpPr>
            <a:spLocks noChangeArrowheads="1"/>
          </p:cNvSpPr>
          <p:nvPr/>
        </p:nvSpPr>
        <p:spPr bwMode="auto">
          <a:xfrm rot="-5400000">
            <a:off x="7418388" y="1019175"/>
            <a:ext cx="1435100" cy="93662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BCE292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B050"/>
            </a:solidFill>
            <a:round/>
            <a:headEnd/>
            <a:tailEnd/>
          </a:ln>
          <a:effectLst>
            <a:outerShdw blurRad="190500" dist="127000" dir="2700000" algn="tl" rotWithShape="0">
              <a:prstClr val="black">
                <a:alpha val="50000"/>
              </a:prstClr>
            </a:outerShdw>
          </a:effectLst>
        </p:spPr>
        <p:txBody>
          <a:bodyPr vert="eaVert"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4" name="ZoneTexte 2325"/>
          <p:cNvSpPr txBox="1">
            <a:spLocks noChangeArrowheads="1"/>
          </p:cNvSpPr>
          <p:nvPr/>
        </p:nvSpPr>
        <p:spPr bwMode="auto">
          <a:xfrm>
            <a:off x="1738313" y="6508750"/>
            <a:ext cx="863600" cy="304800"/>
          </a:xfrm>
          <a:prstGeom prst="rect">
            <a:avLst/>
          </a:prstGeom>
          <a:solidFill>
            <a:srgbClr val="FFFF99">
              <a:alpha val="69019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LYMPHE</a:t>
            </a:r>
          </a:p>
        </p:txBody>
      </p:sp>
      <p:sp>
        <p:nvSpPr>
          <p:cNvPr id="2055" name="Connecteur droit 2567"/>
          <p:cNvSpPr>
            <a:spLocks noChangeShapeType="1"/>
          </p:cNvSpPr>
          <p:nvPr/>
        </p:nvSpPr>
        <p:spPr bwMode="auto">
          <a:xfrm flipH="1" flipV="1">
            <a:off x="5435600" y="1773238"/>
            <a:ext cx="2520950" cy="14287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6" name="Forme 2607"/>
          <p:cNvSpPr>
            <a:spLocks/>
          </p:cNvSpPr>
          <p:nvPr/>
        </p:nvSpPr>
        <p:spPr bwMode="auto">
          <a:xfrm rot="12140011" flipV="1">
            <a:off x="2914650" y="3074988"/>
            <a:ext cx="2879725" cy="925512"/>
          </a:xfrm>
          <a:custGeom>
            <a:avLst/>
            <a:gdLst>
              <a:gd name="T0" fmla="*/ 0 w 25279"/>
              <a:gd name="T1" fmla="*/ 14225 h 21600"/>
              <a:gd name="T2" fmla="*/ 2844416 w 25279"/>
              <a:gd name="T3" fmla="*/ 840625 h 21600"/>
              <a:gd name="T4" fmla="*/ 424204 w 25279"/>
              <a:gd name="T5" fmla="*/ 925506 h 21600"/>
              <a:gd name="T6" fmla="*/ 0 60000 65536"/>
              <a:gd name="T7" fmla="*/ 0 60000 65536"/>
              <a:gd name="T8" fmla="*/ 0 60000 65536"/>
              <a:gd name="T9" fmla="*/ 0 w 25279"/>
              <a:gd name="T10" fmla="*/ 0 h 21600"/>
              <a:gd name="T11" fmla="*/ 0 w 25279"/>
              <a:gd name="T12" fmla="*/ 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279" h="21600" fill="none" extrusionOk="0">
                <a:moveTo>
                  <a:pt x="-1" y="331"/>
                </a:moveTo>
                <a:cubicBezTo>
                  <a:pt x="1244" y="110"/>
                  <a:pt x="2506" y="-1"/>
                  <a:pt x="3770" y="0"/>
                </a:cubicBezTo>
                <a:cubicBezTo>
                  <a:pt x="14931" y="0"/>
                  <a:pt x="24255" y="8504"/>
                  <a:pt x="25278" y="19619"/>
                </a:cubicBezTo>
              </a:path>
              <a:path w="25279" h="21600" stroke="0" extrusionOk="0">
                <a:moveTo>
                  <a:pt x="-1" y="331"/>
                </a:moveTo>
                <a:cubicBezTo>
                  <a:pt x="1244" y="110"/>
                  <a:pt x="2506" y="-1"/>
                  <a:pt x="3770" y="0"/>
                </a:cubicBezTo>
                <a:cubicBezTo>
                  <a:pt x="14931" y="0"/>
                  <a:pt x="24255" y="8504"/>
                  <a:pt x="25278" y="19619"/>
                </a:cubicBezTo>
                <a:lnTo>
                  <a:pt x="3770" y="21600"/>
                </a:lnTo>
                <a:close/>
              </a:path>
            </a:pathLst>
          </a:custGeom>
          <a:noFill/>
          <a:ln w="38100" algn="ctr">
            <a:gradFill flip="none" rotWithShape="1">
              <a:gsLst>
                <a:gs pos="54000">
                  <a:srgbClr val="00B050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  <a:tileRect/>
            </a:gra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7" name="Forme 2591"/>
          <p:cNvSpPr>
            <a:spLocks/>
          </p:cNvSpPr>
          <p:nvPr/>
        </p:nvSpPr>
        <p:spPr bwMode="auto">
          <a:xfrm rot="13621732" flipV="1">
            <a:off x="3277394" y="3088482"/>
            <a:ext cx="3671887" cy="1276350"/>
          </a:xfrm>
          <a:custGeom>
            <a:avLst/>
            <a:gdLst>
              <a:gd name="T0" fmla="*/ 0 w 39136"/>
              <a:gd name="T1" fmla="*/ 1404989 h 21600"/>
              <a:gd name="T2" fmla="*/ 4850106 w 39136"/>
              <a:gd name="T3" fmla="*/ 773071 h 21600"/>
              <a:gd name="T4" fmla="*/ 2626067 w 39136"/>
              <a:gd name="T5" fmla="*/ 1743223 h 21600"/>
              <a:gd name="T6" fmla="*/ 0 60000 65536"/>
              <a:gd name="T7" fmla="*/ 0 60000 65536"/>
              <a:gd name="T8" fmla="*/ 0 60000 65536"/>
              <a:gd name="T9" fmla="*/ 0 w 39136"/>
              <a:gd name="T10" fmla="*/ 0 h 21600"/>
              <a:gd name="T11" fmla="*/ 0 w 39136"/>
              <a:gd name="T12" fmla="*/ 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136" h="21600" fill="none" extrusionOk="0">
                <a:moveTo>
                  <a:pt x="0" y="17409"/>
                </a:moveTo>
                <a:cubicBezTo>
                  <a:pt x="2001" y="7291"/>
                  <a:pt x="10876" y="-1"/>
                  <a:pt x="21190" y="0"/>
                </a:cubicBezTo>
                <a:cubicBezTo>
                  <a:pt x="28395" y="0"/>
                  <a:pt x="35126" y="3592"/>
                  <a:pt x="39135" y="9579"/>
                </a:cubicBezTo>
              </a:path>
              <a:path w="39136" h="21600" stroke="0" extrusionOk="0">
                <a:moveTo>
                  <a:pt x="0" y="17409"/>
                </a:moveTo>
                <a:cubicBezTo>
                  <a:pt x="2001" y="7291"/>
                  <a:pt x="10876" y="-1"/>
                  <a:pt x="21190" y="0"/>
                </a:cubicBezTo>
                <a:cubicBezTo>
                  <a:pt x="28395" y="0"/>
                  <a:pt x="35126" y="3592"/>
                  <a:pt x="39135" y="9579"/>
                </a:cubicBezTo>
                <a:lnTo>
                  <a:pt x="21190" y="21600"/>
                </a:lnTo>
                <a:close/>
              </a:path>
            </a:pathLst>
          </a:custGeom>
          <a:noFill/>
          <a:ln w="50800" algn="ctr">
            <a:solidFill>
              <a:srgbClr val="2FBB2F"/>
            </a:solidFill>
            <a:round/>
            <a:headEnd/>
            <a:tailEnd type="triangle" w="med" len="med"/>
          </a:ln>
        </p:spPr>
        <p:txBody>
          <a:bodyPr rot="10800000" vert="eaVert"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8" name="Forme 2590"/>
          <p:cNvSpPr>
            <a:spLocks/>
          </p:cNvSpPr>
          <p:nvPr/>
        </p:nvSpPr>
        <p:spPr bwMode="auto">
          <a:xfrm rot="9946486" flipV="1">
            <a:off x="4057650" y="5457825"/>
            <a:ext cx="1857375" cy="706438"/>
          </a:xfrm>
          <a:custGeom>
            <a:avLst/>
            <a:gdLst>
              <a:gd name="T0" fmla="*/ 1857375 w 26858"/>
              <a:gd name="T1" fmla="*/ 575387 h 21600"/>
              <a:gd name="T2" fmla="*/ 0 w 26858"/>
              <a:gd name="T3" fmla="*/ 528684 h 21600"/>
              <a:gd name="T4" fmla="*/ 990720 w 26858"/>
              <a:gd name="T5" fmla="*/ 0 h 21600"/>
              <a:gd name="T6" fmla="*/ 0 60000 65536"/>
              <a:gd name="T7" fmla="*/ 0 60000 65536"/>
              <a:gd name="T8" fmla="*/ 0 60000 65536"/>
              <a:gd name="T9" fmla="*/ 0 w 26858"/>
              <a:gd name="T10" fmla="*/ 0 h 21600"/>
              <a:gd name="T11" fmla="*/ 0 w 26858"/>
              <a:gd name="T12" fmla="*/ 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858" h="21600" fill="none" extrusionOk="0">
                <a:moveTo>
                  <a:pt x="26857" y="17592"/>
                </a:moveTo>
                <a:cubicBezTo>
                  <a:pt x="23198" y="20199"/>
                  <a:pt x="18818" y="21599"/>
                  <a:pt x="14326" y="21600"/>
                </a:cubicBezTo>
                <a:cubicBezTo>
                  <a:pt x="9046" y="21600"/>
                  <a:pt x="3950" y="19666"/>
                  <a:pt x="-1" y="16165"/>
                </a:cubicBezTo>
              </a:path>
              <a:path w="26858" h="21600" stroke="0" extrusionOk="0">
                <a:moveTo>
                  <a:pt x="26857" y="17592"/>
                </a:moveTo>
                <a:cubicBezTo>
                  <a:pt x="23198" y="20199"/>
                  <a:pt x="18818" y="21599"/>
                  <a:pt x="14326" y="21600"/>
                </a:cubicBezTo>
                <a:cubicBezTo>
                  <a:pt x="9046" y="21600"/>
                  <a:pt x="3950" y="19666"/>
                  <a:pt x="-1" y="16165"/>
                </a:cubicBezTo>
                <a:lnTo>
                  <a:pt x="14326" y="0"/>
                </a:lnTo>
                <a:close/>
              </a:path>
            </a:pathLst>
          </a:custGeom>
          <a:noFill/>
          <a:ln w="50800" algn="ctr">
            <a:solidFill>
              <a:srgbClr val="2FBB2F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9" name="Forme 2589"/>
          <p:cNvSpPr>
            <a:spLocks/>
          </p:cNvSpPr>
          <p:nvPr/>
        </p:nvSpPr>
        <p:spPr bwMode="auto">
          <a:xfrm rot="2613772" flipV="1">
            <a:off x="2662238" y="5248275"/>
            <a:ext cx="876300" cy="998538"/>
          </a:xfrm>
          <a:custGeom>
            <a:avLst/>
            <a:gdLst>
              <a:gd name="T0" fmla="*/ 119459 w 16417"/>
              <a:gd name="T1" fmla="*/ 0 h 21484"/>
              <a:gd name="T2" fmla="*/ 876300 w 16417"/>
              <a:gd name="T3" fmla="*/ 346123 h 21484"/>
              <a:gd name="T4" fmla="*/ 0 w 16417"/>
              <a:gd name="T5" fmla="*/ 998538 h 21484"/>
              <a:gd name="T6" fmla="*/ 0 60000 65536"/>
              <a:gd name="T7" fmla="*/ 0 60000 65536"/>
              <a:gd name="T8" fmla="*/ 0 60000 65536"/>
              <a:gd name="T9" fmla="*/ 0 w 16417"/>
              <a:gd name="T10" fmla="*/ 0 h 21484"/>
              <a:gd name="T11" fmla="*/ 0 w 16417"/>
              <a:gd name="T12" fmla="*/ 0 h 214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417" h="21484" fill="none" extrusionOk="0">
                <a:moveTo>
                  <a:pt x="2237" y="0"/>
                </a:moveTo>
                <a:cubicBezTo>
                  <a:pt x="7743" y="573"/>
                  <a:pt x="12819" y="3239"/>
                  <a:pt x="16417" y="7446"/>
                </a:cubicBezTo>
              </a:path>
              <a:path w="16417" h="21484" stroke="0" extrusionOk="0">
                <a:moveTo>
                  <a:pt x="2237" y="0"/>
                </a:moveTo>
                <a:cubicBezTo>
                  <a:pt x="7743" y="573"/>
                  <a:pt x="12819" y="3239"/>
                  <a:pt x="16417" y="7446"/>
                </a:cubicBezTo>
                <a:lnTo>
                  <a:pt x="0" y="21484"/>
                </a:lnTo>
                <a:close/>
              </a:path>
            </a:pathLst>
          </a:custGeom>
          <a:noFill/>
          <a:ln w="50800" algn="ctr">
            <a:solidFill>
              <a:srgbClr val="2FBB2F"/>
            </a:solidFill>
            <a:round/>
            <a:headEnd/>
            <a:tailEnd type="triangle" w="med" len="med"/>
          </a:ln>
        </p:spPr>
        <p:txBody>
          <a:bodyPr rot="10800000"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0" name="Forme 2577"/>
          <p:cNvSpPr>
            <a:spLocks noChangeArrowheads="1"/>
          </p:cNvSpPr>
          <p:nvPr/>
        </p:nvSpPr>
        <p:spPr bwMode="auto">
          <a:xfrm rot="6711845">
            <a:off x="1302544" y="-437357"/>
            <a:ext cx="5151438" cy="5997575"/>
          </a:xfrm>
          <a:custGeom>
            <a:avLst/>
            <a:gdLst>
              <a:gd name="T0" fmla="*/ 2575719 w 21600"/>
              <a:gd name="T1" fmla="*/ 0 h 21600"/>
              <a:gd name="T2" fmla="*/ 1678272 w 21600"/>
              <a:gd name="T3" fmla="*/ 5425029 h 21600"/>
              <a:gd name="T4" fmla="*/ 2575719 w 21600"/>
              <a:gd name="T5" fmla="*/ 714156 h 21600"/>
              <a:gd name="T6" fmla="*/ 3473166 w 21600"/>
              <a:gd name="T7" fmla="*/ 542502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1978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7546" y="18357"/>
                </a:moveTo>
                <a:cubicBezTo>
                  <a:pt x="4527" y="17057"/>
                  <a:pt x="2572" y="14086"/>
                  <a:pt x="2572" y="10800"/>
                </a:cubicBezTo>
                <a:cubicBezTo>
                  <a:pt x="2572" y="6255"/>
                  <a:pt x="6255" y="2572"/>
                  <a:pt x="10800" y="2572"/>
                </a:cubicBezTo>
                <a:cubicBezTo>
                  <a:pt x="15344" y="2572"/>
                  <a:pt x="19028" y="6255"/>
                  <a:pt x="19028" y="10800"/>
                </a:cubicBezTo>
                <a:cubicBezTo>
                  <a:pt x="19028" y="14086"/>
                  <a:pt x="17072" y="17057"/>
                  <a:pt x="14053" y="18357"/>
                </a:cubicBezTo>
                <a:lnTo>
                  <a:pt x="15070" y="20719"/>
                </a:lnTo>
                <a:cubicBezTo>
                  <a:pt x="19032" y="19013"/>
                  <a:pt x="21600" y="15113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5113"/>
                  <a:pt x="2567" y="19013"/>
                  <a:pt x="6529" y="20719"/>
                </a:cubicBezTo>
                <a:close/>
              </a:path>
            </a:pathLst>
          </a:custGeom>
          <a:solidFill>
            <a:srgbClr val="FFFF66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l"/>
            <a:endParaRPr lang="fr-FR">
              <a:solidFill>
                <a:srgbClr val="000000"/>
              </a:solidFill>
            </a:endParaRPr>
          </a:p>
        </p:txBody>
      </p:sp>
      <p:sp>
        <p:nvSpPr>
          <p:cNvPr id="2061" name="Forme 2593"/>
          <p:cNvSpPr>
            <a:spLocks/>
          </p:cNvSpPr>
          <p:nvPr/>
        </p:nvSpPr>
        <p:spPr bwMode="auto">
          <a:xfrm rot="13443642" flipV="1">
            <a:off x="936625" y="3343275"/>
            <a:ext cx="2293938" cy="534988"/>
          </a:xfrm>
          <a:custGeom>
            <a:avLst/>
            <a:gdLst>
              <a:gd name="T0" fmla="*/ 2293938 w 30580"/>
              <a:gd name="T1" fmla="*/ 272274 h 21600"/>
              <a:gd name="T2" fmla="*/ 0 w 30580"/>
              <a:gd name="T3" fmla="*/ 445056 h 21600"/>
              <a:gd name="T4" fmla="*/ 899197 w 30580"/>
              <a:gd name="T5" fmla="*/ 0 h 21600"/>
              <a:gd name="T6" fmla="*/ 0 60000 65536"/>
              <a:gd name="T7" fmla="*/ 0 60000 65536"/>
              <a:gd name="T8" fmla="*/ 0 60000 65536"/>
              <a:gd name="T9" fmla="*/ 0 w 30580"/>
              <a:gd name="T10" fmla="*/ 0 h 21600"/>
              <a:gd name="T11" fmla="*/ 0 w 30580"/>
              <a:gd name="T12" fmla="*/ 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80" h="21600" fill="none" extrusionOk="0">
                <a:moveTo>
                  <a:pt x="30580" y="10993"/>
                </a:moveTo>
                <a:cubicBezTo>
                  <a:pt x="26693" y="17567"/>
                  <a:pt x="19624" y="21599"/>
                  <a:pt x="11987" y="21600"/>
                </a:cubicBezTo>
                <a:cubicBezTo>
                  <a:pt x="7720" y="21600"/>
                  <a:pt x="3549" y="20336"/>
                  <a:pt x="0" y="17968"/>
                </a:cubicBezTo>
              </a:path>
              <a:path w="30580" h="21600" stroke="0" extrusionOk="0">
                <a:moveTo>
                  <a:pt x="30580" y="10993"/>
                </a:moveTo>
                <a:cubicBezTo>
                  <a:pt x="26693" y="17567"/>
                  <a:pt x="19624" y="21599"/>
                  <a:pt x="11987" y="21600"/>
                </a:cubicBezTo>
                <a:cubicBezTo>
                  <a:pt x="7720" y="21600"/>
                  <a:pt x="3549" y="20336"/>
                  <a:pt x="0" y="17968"/>
                </a:cubicBezTo>
                <a:lnTo>
                  <a:pt x="11987" y="0"/>
                </a:lnTo>
                <a:close/>
              </a:path>
            </a:pathLst>
          </a:custGeom>
          <a:noFill/>
          <a:ln w="50800" algn="ctr">
            <a:solidFill>
              <a:srgbClr val="93623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2" name="Forme 2609"/>
          <p:cNvSpPr>
            <a:spLocks/>
          </p:cNvSpPr>
          <p:nvPr/>
        </p:nvSpPr>
        <p:spPr bwMode="auto">
          <a:xfrm rot="1654266" flipH="1" flipV="1">
            <a:off x="5286424" y="661309"/>
            <a:ext cx="1622451" cy="954087"/>
          </a:xfrm>
          <a:custGeom>
            <a:avLst/>
            <a:gdLst>
              <a:gd name="T0" fmla="*/ 1677987 w 26441"/>
              <a:gd name="T1" fmla="*/ 682438 h 21600"/>
              <a:gd name="T2" fmla="*/ 0 w 26441"/>
              <a:gd name="T3" fmla="*/ 811858 h 21600"/>
              <a:gd name="T4" fmla="*/ 720035 w 26441"/>
              <a:gd name="T5" fmla="*/ 0 h 21600"/>
              <a:gd name="T6" fmla="*/ 0 60000 65536"/>
              <a:gd name="T7" fmla="*/ 0 60000 65536"/>
              <a:gd name="T8" fmla="*/ 0 60000 65536"/>
              <a:gd name="T9" fmla="*/ 0 w 26441"/>
              <a:gd name="T10" fmla="*/ 0 h 21600"/>
              <a:gd name="T11" fmla="*/ 0 w 26441"/>
              <a:gd name="T12" fmla="*/ 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41" h="21600" fill="none" extrusionOk="0">
                <a:moveTo>
                  <a:pt x="26440" y="15449"/>
                </a:moveTo>
                <a:cubicBezTo>
                  <a:pt x="22405" y="19392"/>
                  <a:pt x="16987" y="21599"/>
                  <a:pt x="11346" y="21600"/>
                </a:cubicBezTo>
                <a:cubicBezTo>
                  <a:pt x="7338" y="21600"/>
                  <a:pt x="3410" y="20485"/>
                  <a:pt x="-1" y="18380"/>
                </a:cubicBezTo>
              </a:path>
              <a:path w="26441" h="21600" stroke="0" extrusionOk="0">
                <a:moveTo>
                  <a:pt x="26440" y="15449"/>
                </a:moveTo>
                <a:cubicBezTo>
                  <a:pt x="22405" y="19392"/>
                  <a:pt x="16987" y="21599"/>
                  <a:pt x="11346" y="21600"/>
                </a:cubicBezTo>
                <a:cubicBezTo>
                  <a:pt x="7338" y="21600"/>
                  <a:pt x="3410" y="20485"/>
                  <a:pt x="-1" y="18380"/>
                </a:cubicBezTo>
                <a:lnTo>
                  <a:pt x="11346" y="0"/>
                </a:lnTo>
                <a:close/>
              </a:path>
            </a:pathLst>
          </a:custGeom>
          <a:noFill/>
          <a:ln w="25400" algn="ctr">
            <a:solidFill>
              <a:srgbClr val="800080"/>
            </a:solidFill>
            <a:round/>
            <a:headEnd/>
            <a:tailEnd type="triangle" w="med" len="med"/>
          </a:ln>
        </p:spPr>
        <p:txBody>
          <a:bodyPr rot="10800000"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3" name="Forme 2641"/>
          <p:cNvSpPr>
            <a:spLocks/>
          </p:cNvSpPr>
          <p:nvPr/>
        </p:nvSpPr>
        <p:spPr bwMode="auto">
          <a:xfrm rot="11517702" flipV="1">
            <a:off x="2822575" y="492125"/>
            <a:ext cx="3341688" cy="1573213"/>
          </a:xfrm>
          <a:custGeom>
            <a:avLst/>
            <a:gdLst>
              <a:gd name="T0" fmla="*/ 0 w 31316"/>
              <a:gd name="T1" fmla="*/ 963666 h 21600"/>
              <a:gd name="T2" fmla="*/ 3341688 w 31316"/>
              <a:gd name="T3" fmla="*/ 237074 h 21600"/>
              <a:gd name="T4" fmla="*/ 2124889 w 31316"/>
              <a:gd name="T5" fmla="*/ 1573213 h 21600"/>
              <a:gd name="T6" fmla="*/ 0 60000 65536"/>
              <a:gd name="T7" fmla="*/ 0 60000 65536"/>
              <a:gd name="T8" fmla="*/ 0 60000 65536"/>
              <a:gd name="T9" fmla="*/ 0 w 31316"/>
              <a:gd name="T10" fmla="*/ 0 h 21600"/>
              <a:gd name="T11" fmla="*/ 0 w 31316"/>
              <a:gd name="T12" fmla="*/ 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316" h="21600" fill="none" extrusionOk="0">
                <a:moveTo>
                  <a:pt x="0" y="13231"/>
                </a:moveTo>
                <a:cubicBezTo>
                  <a:pt x="3369" y="5214"/>
                  <a:pt x="11217" y="-1"/>
                  <a:pt x="19913" y="0"/>
                </a:cubicBezTo>
                <a:cubicBezTo>
                  <a:pt x="23943" y="0"/>
                  <a:pt x="27893" y="1127"/>
                  <a:pt x="31315" y="3255"/>
                </a:cubicBezTo>
              </a:path>
              <a:path w="31316" h="21600" stroke="0" extrusionOk="0">
                <a:moveTo>
                  <a:pt x="0" y="13231"/>
                </a:moveTo>
                <a:cubicBezTo>
                  <a:pt x="3369" y="5214"/>
                  <a:pt x="11217" y="-1"/>
                  <a:pt x="19913" y="0"/>
                </a:cubicBezTo>
                <a:cubicBezTo>
                  <a:pt x="23943" y="0"/>
                  <a:pt x="27893" y="1127"/>
                  <a:pt x="31315" y="3255"/>
                </a:cubicBezTo>
                <a:lnTo>
                  <a:pt x="19913" y="21600"/>
                </a:lnTo>
                <a:close/>
              </a:path>
            </a:pathLst>
          </a:custGeom>
          <a:noFill/>
          <a:ln w="63500" algn="ctr">
            <a:solidFill>
              <a:srgbClr val="93623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4" name="Forme 2606"/>
          <p:cNvSpPr>
            <a:spLocks/>
          </p:cNvSpPr>
          <p:nvPr/>
        </p:nvSpPr>
        <p:spPr bwMode="auto">
          <a:xfrm rot="11089882" flipV="1">
            <a:off x="2827338" y="2419350"/>
            <a:ext cx="3675062" cy="992188"/>
          </a:xfrm>
          <a:custGeom>
            <a:avLst/>
            <a:gdLst>
              <a:gd name="T0" fmla="*/ 0 w 34326"/>
              <a:gd name="T1" fmla="*/ 288922 h 21600"/>
              <a:gd name="T2" fmla="*/ 3527425 w 34326"/>
              <a:gd name="T3" fmla="*/ 1376981 h 21600"/>
              <a:gd name="T4" fmla="*/ 1314024 w 34326"/>
              <a:gd name="T5" fmla="*/ 1489075 h 21600"/>
              <a:gd name="T6" fmla="*/ 0 60000 65536"/>
              <a:gd name="T7" fmla="*/ 0 60000 65536"/>
              <a:gd name="T8" fmla="*/ 0 60000 65536"/>
              <a:gd name="T9" fmla="*/ 0 w 34326"/>
              <a:gd name="T10" fmla="*/ 0 h 21600"/>
              <a:gd name="T11" fmla="*/ 0 w 34326"/>
              <a:gd name="T12" fmla="*/ 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326" h="21600" fill="none" extrusionOk="0">
                <a:moveTo>
                  <a:pt x="0" y="4191"/>
                </a:moveTo>
                <a:cubicBezTo>
                  <a:pt x="3707" y="1468"/>
                  <a:pt x="8187" y="-1"/>
                  <a:pt x="12787" y="0"/>
                </a:cubicBezTo>
                <a:cubicBezTo>
                  <a:pt x="24085" y="0"/>
                  <a:pt x="33475" y="8707"/>
                  <a:pt x="34325" y="19974"/>
                </a:cubicBezTo>
              </a:path>
              <a:path w="34326" h="21600" stroke="0" extrusionOk="0">
                <a:moveTo>
                  <a:pt x="0" y="4191"/>
                </a:moveTo>
                <a:cubicBezTo>
                  <a:pt x="3707" y="1468"/>
                  <a:pt x="8187" y="-1"/>
                  <a:pt x="12787" y="0"/>
                </a:cubicBezTo>
                <a:cubicBezTo>
                  <a:pt x="24085" y="0"/>
                  <a:pt x="33475" y="8707"/>
                  <a:pt x="34325" y="19974"/>
                </a:cubicBezTo>
                <a:lnTo>
                  <a:pt x="12787" y="21600"/>
                </a:lnTo>
                <a:close/>
              </a:path>
            </a:pathLst>
          </a:custGeom>
          <a:noFill/>
          <a:ln w="38100" algn="ctr">
            <a:gradFill flip="none" rotWithShape="1">
              <a:gsLst>
                <a:gs pos="0">
                  <a:srgbClr val="660066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  <a:tileRect/>
            </a:gra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5" name="Forme 2578"/>
          <p:cNvSpPr>
            <a:spLocks noChangeArrowheads="1"/>
          </p:cNvSpPr>
          <p:nvPr/>
        </p:nvSpPr>
        <p:spPr bwMode="auto">
          <a:xfrm rot="7562572">
            <a:off x="1789112" y="317501"/>
            <a:ext cx="3586163" cy="4176712"/>
          </a:xfrm>
          <a:custGeom>
            <a:avLst/>
            <a:gdLst>
              <a:gd name="T0" fmla="*/ 1793082 w 21600"/>
              <a:gd name="T1" fmla="*/ 0 h 21600"/>
              <a:gd name="T2" fmla="*/ 1296332 w 21600"/>
              <a:gd name="T3" fmla="*/ 3829426 h 21600"/>
              <a:gd name="T4" fmla="*/ 1793082 w 21600"/>
              <a:gd name="T5" fmla="*/ 507393 h 21600"/>
              <a:gd name="T6" fmla="*/ 2289831 w 21600"/>
              <a:gd name="T7" fmla="*/ 382942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030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8222" y="18558"/>
                </a:moveTo>
                <a:cubicBezTo>
                  <a:pt x="4879" y="17448"/>
                  <a:pt x="2624" y="14322"/>
                  <a:pt x="2624" y="10800"/>
                </a:cubicBezTo>
                <a:cubicBezTo>
                  <a:pt x="2624" y="6284"/>
                  <a:pt x="6284" y="2624"/>
                  <a:pt x="10800" y="2624"/>
                </a:cubicBezTo>
                <a:cubicBezTo>
                  <a:pt x="15315" y="2624"/>
                  <a:pt x="18976" y="6284"/>
                  <a:pt x="18976" y="10800"/>
                </a:cubicBezTo>
                <a:cubicBezTo>
                  <a:pt x="18976" y="14322"/>
                  <a:pt x="16720" y="17448"/>
                  <a:pt x="13377" y="18558"/>
                </a:cubicBezTo>
                <a:lnTo>
                  <a:pt x="14205" y="21049"/>
                </a:lnTo>
                <a:cubicBezTo>
                  <a:pt x="18620" y="19582"/>
                  <a:pt x="21600" y="15452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5452"/>
                  <a:pt x="2979" y="19582"/>
                  <a:pt x="7394" y="21049"/>
                </a:cubicBezTo>
                <a:close/>
              </a:path>
            </a:pathLst>
          </a:custGeom>
          <a:solidFill>
            <a:srgbClr val="33CCCC">
              <a:alpha val="80000"/>
            </a:srgbClr>
          </a:soli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l"/>
            <a:endParaRPr lang="fr-FR">
              <a:solidFill>
                <a:srgbClr val="000000"/>
              </a:solidFill>
            </a:endParaRPr>
          </a:p>
        </p:txBody>
      </p:sp>
      <p:sp>
        <p:nvSpPr>
          <p:cNvPr id="2066" name="Forme 2608"/>
          <p:cNvSpPr>
            <a:spLocks/>
          </p:cNvSpPr>
          <p:nvPr/>
        </p:nvSpPr>
        <p:spPr bwMode="auto">
          <a:xfrm rot="3764238" flipV="1">
            <a:off x="2041525" y="1657350"/>
            <a:ext cx="1527175" cy="1749425"/>
          </a:xfrm>
          <a:custGeom>
            <a:avLst/>
            <a:gdLst>
              <a:gd name="T0" fmla="*/ 0 w 14876"/>
              <a:gd name="T1" fmla="*/ 55155 h 21600"/>
              <a:gd name="T2" fmla="*/ 1527175 w 14876"/>
              <a:gd name="T3" fmla="*/ 178182 h 21600"/>
              <a:gd name="T4" fmla="*/ 552210 w 14876"/>
              <a:gd name="T5" fmla="*/ 1749425 h 21600"/>
              <a:gd name="T6" fmla="*/ 0 60000 65536"/>
              <a:gd name="T7" fmla="*/ 0 60000 65536"/>
              <a:gd name="T8" fmla="*/ 0 60000 65536"/>
              <a:gd name="T9" fmla="*/ 0 w 14876"/>
              <a:gd name="T10" fmla="*/ 0 h 21600"/>
              <a:gd name="T11" fmla="*/ 0 w 14876"/>
              <a:gd name="T12" fmla="*/ 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76" h="21600" fill="none" extrusionOk="0">
                <a:moveTo>
                  <a:pt x="-1" y="680"/>
                </a:moveTo>
                <a:cubicBezTo>
                  <a:pt x="1757" y="228"/>
                  <a:pt x="3564" y="-1"/>
                  <a:pt x="5379" y="0"/>
                </a:cubicBezTo>
                <a:cubicBezTo>
                  <a:pt x="8670" y="0"/>
                  <a:pt x="11919" y="752"/>
                  <a:pt x="14876" y="2199"/>
                </a:cubicBezTo>
              </a:path>
              <a:path w="14876" h="21600" stroke="0" extrusionOk="0">
                <a:moveTo>
                  <a:pt x="-1" y="680"/>
                </a:moveTo>
                <a:cubicBezTo>
                  <a:pt x="1757" y="228"/>
                  <a:pt x="3564" y="-1"/>
                  <a:pt x="5379" y="0"/>
                </a:cubicBezTo>
                <a:cubicBezTo>
                  <a:pt x="8670" y="0"/>
                  <a:pt x="11919" y="752"/>
                  <a:pt x="14876" y="2199"/>
                </a:cubicBezTo>
                <a:lnTo>
                  <a:pt x="5379" y="21600"/>
                </a:lnTo>
                <a:close/>
              </a:path>
            </a:pathLst>
          </a:custGeom>
          <a:noFill/>
          <a:ln w="50800" algn="ctr">
            <a:solidFill>
              <a:srgbClr val="008080"/>
            </a:solidFill>
            <a:round/>
            <a:headEnd/>
            <a:tailEnd type="triangle" w="med" len="med"/>
          </a:ln>
        </p:spPr>
        <p:txBody>
          <a:bodyPr vert="eaVert"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6" name="AutoShape 10"/>
          <p:cNvSpPr>
            <a:spLocks noChangeArrowheads="1"/>
          </p:cNvSpPr>
          <p:nvPr/>
        </p:nvSpPr>
        <p:spPr bwMode="auto">
          <a:xfrm rot="5400000">
            <a:off x="295715" y="545627"/>
            <a:ext cx="3123275" cy="3429028"/>
          </a:xfrm>
          <a:prstGeom prst="rtTriangle">
            <a:avLst/>
          </a:prstGeom>
          <a:gradFill>
            <a:gsLst>
              <a:gs pos="0">
                <a:schemeClr val="bg1"/>
              </a:gs>
              <a:gs pos="100000">
                <a:srgbClr val="E2B3FF"/>
              </a:gs>
            </a:gsLst>
            <a:path path="circle">
              <a:fillToRect l="50000" t="50000" r="50000" b="50000"/>
            </a:path>
          </a:gradFill>
          <a:ln w="25400">
            <a:solidFill>
              <a:srgbClr val="9900CC"/>
            </a:solidFill>
            <a:miter lim="800000"/>
            <a:headEnd/>
            <a:tailEnd/>
          </a:ln>
          <a:effectLst>
            <a:outerShdw blurRad="190500" dist="127000" dir="2700000" algn="ctr" rotWithShape="0">
              <a:srgbClr val="000000">
                <a:alpha val="3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7" name="Forme 2597"/>
          <p:cNvSpPr>
            <a:spLocks/>
          </p:cNvSpPr>
          <p:nvPr/>
        </p:nvSpPr>
        <p:spPr bwMode="auto">
          <a:xfrm rot="13640845" flipV="1">
            <a:off x="5148263" y="1089025"/>
            <a:ext cx="1366838" cy="369887"/>
          </a:xfrm>
          <a:custGeom>
            <a:avLst/>
            <a:gdLst>
              <a:gd name="T0" fmla="*/ 0 w 30541"/>
              <a:gd name="T1" fmla="*/ 123724 h 21600"/>
              <a:gd name="T2" fmla="*/ 1139825 w 30541"/>
              <a:gd name="T3" fmla="*/ 94475 h 21600"/>
              <a:gd name="T4" fmla="*/ 601691 w 30541"/>
              <a:gd name="T5" fmla="*/ 369887 h 21600"/>
              <a:gd name="T6" fmla="*/ 0 60000 65536"/>
              <a:gd name="T7" fmla="*/ 0 60000 65536"/>
              <a:gd name="T8" fmla="*/ 0 60000 65536"/>
              <a:gd name="T9" fmla="*/ 0 w 30541"/>
              <a:gd name="T10" fmla="*/ 0 h 21600"/>
              <a:gd name="T11" fmla="*/ 0 w 30541"/>
              <a:gd name="T12" fmla="*/ 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41" h="21600" fill="none" extrusionOk="0">
                <a:moveTo>
                  <a:pt x="-1" y="7224"/>
                </a:moveTo>
                <a:cubicBezTo>
                  <a:pt x="4098" y="2628"/>
                  <a:pt x="9963" y="-1"/>
                  <a:pt x="16122" y="0"/>
                </a:cubicBezTo>
                <a:cubicBezTo>
                  <a:pt x="21443" y="0"/>
                  <a:pt x="26578" y="1964"/>
                  <a:pt x="30540" y="5517"/>
                </a:cubicBezTo>
              </a:path>
              <a:path w="30541" h="21600" stroke="0" extrusionOk="0">
                <a:moveTo>
                  <a:pt x="-1" y="7224"/>
                </a:moveTo>
                <a:cubicBezTo>
                  <a:pt x="4098" y="2628"/>
                  <a:pt x="9963" y="-1"/>
                  <a:pt x="16122" y="0"/>
                </a:cubicBezTo>
                <a:cubicBezTo>
                  <a:pt x="21443" y="0"/>
                  <a:pt x="26578" y="1964"/>
                  <a:pt x="30540" y="5517"/>
                </a:cubicBezTo>
                <a:lnTo>
                  <a:pt x="16122" y="21600"/>
                </a:lnTo>
                <a:close/>
              </a:path>
            </a:pathLst>
          </a:custGeom>
          <a:noFill/>
          <a:ln w="25400" algn="ctr">
            <a:solidFill>
              <a:srgbClr val="936231"/>
            </a:solidFill>
            <a:round/>
            <a:headEnd/>
            <a:tailEnd type="triangle" w="med" len="med"/>
          </a:ln>
        </p:spPr>
        <p:txBody>
          <a:bodyPr rot="10800000" vert="eaVert"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8" name="Forme 2595"/>
          <p:cNvSpPr>
            <a:spLocks/>
          </p:cNvSpPr>
          <p:nvPr/>
        </p:nvSpPr>
        <p:spPr bwMode="auto">
          <a:xfrm rot="15440407" flipV="1">
            <a:off x="6038851" y="2460625"/>
            <a:ext cx="596900" cy="371475"/>
          </a:xfrm>
          <a:custGeom>
            <a:avLst/>
            <a:gdLst>
              <a:gd name="T0" fmla="*/ 0 w 18183"/>
              <a:gd name="T1" fmla="*/ 99202 h 21600"/>
              <a:gd name="T2" fmla="*/ 679450 w 18183"/>
              <a:gd name="T3" fmla="*/ 4778 h 21600"/>
              <a:gd name="T4" fmla="*/ 550084 w 18183"/>
              <a:gd name="T5" fmla="*/ 369888 h 21600"/>
              <a:gd name="T6" fmla="*/ 0 60000 65536"/>
              <a:gd name="T7" fmla="*/ 0 60000 65536"/>
              <a:gd name="T8" fmla="*/ 0 60000 65536"/>
              <a:gd name="T9" fmla="*/ 0 w 18183"/>
              <a:gd name="T10" fmla="*/ 0 h 21600"/>
              <a:gd name="T11" fmla="*/ 0 w 18183"/>
              <a:gd name="T12" fmla="*/ 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83" h="21600" fill="none" extrusionOk="0">
                <a:moveTo>
                  <a:pt x="0" y="5793"/>
                </a:moveTo>
                <a:cubicBezTo>
                  <a:pt x="3997" y="2070"/>
                  <a:pt x="9258" y="-1"/>
                  <a:pt x="14721" y="0"/>
                </a:cubicBezTo>
                <a:cubicBezTo>
                  <a:pt x="15880" y="0"/>
                  <a:pt x="17038" y="93"/>
                  <a:pt x="18182" y="279"/>
                </a:cubicBezTo>
              </a:path>
              <a:path w="18183" h="21600" stroke="0" extrusionOk="0">
                <a:moveTo>
                  <a:pt x="0" y="5793"/>
                </a:moveTo>
                <a:cubicBezTo>
                  <a:pt x="3997" y="2070"/>
                  <a:pt x="9258" y="-1"/>
                  <a:pt x="14721" y="0"/>
                </a:cubicBezTo>
                <a:cubicBezTo>
                  <a:pt x="15880" y="0"/>
                  <a:pt x="17038" y="93"/>
                  <a:pt x="18182" y="279"/>
                </a:cubicBezTo>
                <a:lnTo>
                  <a:pt x="14721" y="21600"/>
                </a:lnTo>
                <a:close/>
              </a:path>
            </a:pathLst>
          </a:custGeom>
          <a:noFill/>
          <a:ln w="50800" algn="ctr">
            <a:solidFill>
              <a:srgbClr val="936231"/>
            </a:solidFill>
            <a:round/>
            <a:headEnd/>
            <a:tailEnd type="triangle" w="med" len="med"/>
          </a:ln>
        </p:spPr>
        <p:txBody>
          <a:bodyPr rot="10800000" vert="eaVert"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9" name="Forme 2594"/>
          <p:cNvSpPr>
            <a:spLocks/>
          </p:cNvSpPr>
          <p:nvPr/>
        </p:nvSpPr>
        <p:spPr bwMode="auto">
          <a:xfrm rot="20086009" flipV="1">
            <a:off x="3425825" y="3844925"/>
            <a:ext cx="2959100" cy="900113"/>
          </a:xfrm>
          <a:custGeom>
            <a:avLst/>
            <a:gdLst>
              <a:gd name="T0" fmla="*/ 0 w 37869"/>
              <a:gd name="T1" fmla="*/ 560945 h 21600"/>
              <a:gd name="T2" fmla="*/ 2959100 w 37869"/>
              <a:gd name="T3" fmla="*/ 393924 h 21600"/>
              <a:gd name="T4" fmla="*/ 1563434 w 37869"/>
              <a:gd name="T5" fmla="*/ 900113 h 21600"/>
              <a:gd name="T6" fmla="*/ 0 60000 65536"/>
              <a:gd name="T7" fmla="*/ 0 60000 65536"/>
              <a:gd name="T8" fmla="*/ 0 60000 65536"/>
              <a:gd name="T9" fmla="*/ 0 w 37869"/>
              <a:gd name="T10" fmla="*/ 0 h 21600"/>
              <a:gd name="T11" fmla="*/ 0 w 37869"/>
              <a:gd name="T12" fmla="*/ 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869" h="21600" fill="none" extrusionOk="0">
                <a:moveTo>
                  <a:pt x="0" y="13461"/>
                </a:moveTo>
                <a:cubicBezTo>
                  <a:pt x="3310" y="5322"/>
                  <a:pt x="11221" y="-1"/>
                  <a:pt x="20008" y="0"/>
                </a:cubicBezTo>
                <a:cubicBezTo>
                  <a:pt x="27159" y="0"/>
                  <a:pt x="33847" y="3539"/>
                  <a:pt x="37868" y="9453"/>
                </a:cubicBezTo>
              </a:path>
              <a:path w="37869" h="21600" stroke="0" extrusionOk="0">
                <a:moveTo>
                  <a:pt x="0" y="13461"/>
                </a:moveTo>
                <a:cubicBezTo>
                  <a:pt x="3310" y="5322"/>
                  <a:pt x="11221" y="-1"/>
                  <a:pt x="20008" y="0"/>
                </a:cubicBezTo>
                <a:cubicBezTo>
                  <a:pt x="27159" y="0"/>
                  <a:pt x="33847" y="3539"/>
                  <a:pt x="37868" y="9453"/>
                </a:cubicBezTo>
                <a:lnTo>
                  <a:pt x="20008" y="21600"/>
                </a:lnTo>
                <a:close/>
              </a:path>
            </a:pathLst>
          </a:custGeom>
          <a:noFill/>
          <a:ln w="50800" algn="ctr">
            <a:solidFill>
              <a:srgbClr val="936231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0" name="ZoneTexte 2123"/>
          <p:cNvSpPr txBox="1">
            <a:spLocks noChangeArrowheads="1"/>
          </p:cNvSpPr>
          <p:nvPr/>
        </p:nvSpPr>
        <p:spPr bwMode="auto">
          <a:xfrm>
            <a:off x="3714744" y="5008124"/>
            <a:ext cx="727069" cy="349702"/>
          </a:xfrm>
          <a:prstGeom prst="rect">
            <a:avLst/>
          </a:prstGeom>
          <a:gradFill>
            <a:gsLst>
              <a:gs pos="0">
                <a:srgbClr val="EAA0FE"/>
              </a:gs>
              <a:gs pos="48000">
                <a:schemeClr val="bg1"/>
              </a:gs>
              <a:gs pos="100000">
                <a:srgbClr val="EAA0FE"/>
              </a:gs>
            </a:gsLst>
            <a:lin ang="0" scaled="1"/>
          </a:gradFill>
          <a:ln w="19050" algn="ctr">
            <a:solidFill>
              <a:srgbClr val="9F02CA"/>
            </a:solidFill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>
                <a:solidFill>
                  <a:srgbClr val="9F02CA"/>
                </a:solidFill>
                <a:latin typeface="Times New Roman" pitchFamily="18" charset="0"/>
                <a:cs typeface="Times New Roman" pitchFamily="18" charset="0"/>
              </a:rPr>
              <a:t>VLDL</a:t>
            </a:r>
          </a:p>
        </p:txBody>
      </p:sp>
      <p:sp>
        <p:nvSpPr>
          <p:cNvPr id="2071" name="ZoneTexte 2222"/>
          <p:cNvSpPr txBox="1">
            <a:spLocks noChangeArrowheads="1"/>
          </p:cNvSpPr>
          <p:nvPr/>
        </p:nvSpPr>
        <p:spPr bwMode="auto">
          <a:xfrm>
            <a:off x="141288" y="413364"/>
            <a:ext cx="534960" cy="288147"/>
          </a:xfrm>
          <a:prstGeom prst="rect">
            <a:avLst/>
          </a:prstGeom>
          <a:solidFill>
            <a:srgbClr val="CC66FF">
              <a:alpha val="50195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FOIE</a:t>
            </a:r>
          </a:p>
        </p:txBody>
      </p:sp>
      <p:sp>
        <p:nvSpPr>
          <p:cNvPr id="2074" name="ZoneTexte 2096"/>
          <p:cNvSpPr txBox="1">
            <a:spLocks noChangeArrowheads="1"/>
          </p:cNvSpPr>
          <p:nvPr/>
        </p:nvSpPr>
        <p:spPr bwMode="auto">
          <a:xfrm>
            <a:off x="7570788" y="2822575"/>
            <a:ext cx="53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AG</a:t>
            </a:r>
          </a:p>
        </p:txBody>
      </p:sp>
      <p:sp>
        <p:nvSpPr>
          <p:cNvPr id="2075" name="ZoneTexte 2104"/>
          <p:cNvSpPr txBox="1">
            <a:spLocks noChangeArrowheads="1"/>
          </p:cNvSpPr>
          <p:nvPr/>
        </p:nvSpPr>
        <p:spPr bwMode="auto">
          <a:xfrm>
            <a:off x="7908946" y="3933825"/>
            <a:ext cx="53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AG</a:t>
            </a:r>
          </a:p>
        </p:txBody>
      </p:sp>
      <p:sp>
        <p:nvSpPr>
          <p:cNvPr id="2076" name="ZoneTexte 2124"/>
          <p:cNvSpPr txBox="1">
            <a:spLocks noChangeArrowheads="1"/>
          </p:cNvSpPr>
          <p:nvPr/>
        </p:nvSpPr>
        <p:spPr bwMode="auto">
          <a:xfrm>
            <a:off x="8483600" y="2816225"/>
            <a:ext cx="531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TG</a:t>
            </a:r>
          </a:p>
        </p:txBody>
      </p:sp>
      <p:sp>
        <p:nvSpPr>
          <p:cNvPr id="2077" name="ZoneTexte 2125"/>
          <p:cNvSpPr txBox="1">
            <a:spLocks noChangeArrowheads="1"/>
          </p:cNvSpPr>
          <p:nvPr/>
        </p:nvSpPr>
        <p:spPr bwMode="auto">
          <a:xfrm>
            <a:off x="7643834" y="5248275"/>
            <a:ext cx="1262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b="1" dirty="0" err="1">
                <a:latin typeface="Times New Roman" pitchFamily="18" charset="0"/>
                <a:cs typeface="Times New Roman" pitchFamily="18" charset="0"/>
              </a:rPr>
              <a:t>AcétylCoA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8" name="Connecteur droit 2134"/>
          <p:cNvSpPr>
            <a:spLocks noChangeShapeType="1"/>
          </p:cNvSpPr>
          <p:nvPr/>
        </p:nvSpPr>
        <p:spPr bwMode="auto">
          <a:xfrm flipV="1">
            <a:off x="8027988" y="2990850"/>
            <a:ext cx="454025" cy="6350"/>
          </a:xfrm>
          <a:prstGeom prst="line">
            <a:avLst/>
          </a:prstGeom>
          <a:noFill/>
          <a:ln w="9525" algn="ctr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9" name="ZoneTexte 2220"/>
          <p:cNvSpPr txBox="1">
            <a:spLocks noChangeArrowheads="1"/>
          </p:cNvSpPr>
          <p:nvPr/>
        </p:nvSpPr>
        <p:spPr bwMode="auto">
          <a:xfrm>
            <a:off x="7893071" y="5583238"/>
            <a:ext cx="841405" cy="274654"/>
          </a:xfrm>
          <a:prstGeom prst="rect">
            <a:avLst/>
          </a:prstGeom>
          <a:solidFill>
            <a:schemeClr val="accent1">
              <a:lumMod val="75000"/>
              <a:alpha val="47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rIns="18000"/>
          <a:lstStyle/>
          <a:p>
            <a:pPr algn="l">
              <a:spcBef>
                <a:spcPct val="50000"/>
              </a:spcBef>
            </a:pP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MUSCLE</a:t>
            </a:r>
          </a:p>
        </p:txBody>
      </p:sp>
      <p:sp>
        <p:nvSpPr>
          <p:cNvPr id="2080" name="ZoneTexte 2221"/>
          <p:cNvSpPr txBox="1">
            <a:spLocks noChangeArrowheads="1"/>
          </p:cNvSpPr>
          <p:nvPr/>
        </p:nvSpPr>
        <p:spPr bwMode="auto">
          <a:xfrm>
            <a:off x="8072462" y="3178175"/>
            <a:ext cx="1036613" cy="307777"/>
          </a:xfrm>
          <a:prstGeom prst="rect">
            <a:avLst/>
          </a:prstGeom>
          <a:solidFill>
            <a:srgbClr val="E39E73">
              <a:alpha val="58038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T. ADIPEUX</a:t>
            </a:r>
          </a:p>
        </p:txBody>
      </p:sp>
      <p:grpSp>
        <p:nvGrpSpPr>
          <p:cNvPr id="2" name="Group 197"/>
          <p:cNvGrpSpPr>
            <a:grpSpLocks/>
          </p:cNvGrpSpPr>
          <p:nvPr/>
        </p:nvGrpSpPr>
        <p:grpSpPr bwMode="auto">
          <a:xfrm>
            <a:off x="7908946" y="4278313"/>
            <a:ext cx="596900" cy="1039812"/>
            <a:chOff x="4604" y="2931"/>
            <a:chExt cx="407" cy="681"/>
          </a:xfrm>
        </p:grpSpPr>
        <p:sp>
          <p:nvSpPr>
            <p:cNvPr id="2340" name="Flèche courbée vers la droite 2243"/>
            <p:cNvSpPr>
              <a:spLocks noChangeArrowheads="1"/>
            </p:cNvSpPr>
            <p:nvPr/>
          </p:nvSpPr>
          <p:spPr bwMode="auto">
            <a:xfrm>
              <a:off x="4604" y="3249"/>
              <a:ext cx="181" cy="363"/>
            </a:xfrm>
            <a:prstGeom prst="curvedRightArrow">
              <a:avLst>
                <a:gd name="adj1" fmla="val 16239"/>
                <a:gd name="adj2" fmla="val 56350"/>
                <a:gd name="adj3" fmla="val 33333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fr-FR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41" name="Flèche courbée vers la droite 2241"/>
            <p:cNvSpPr>
              <a:spLocks noChangeArrowheads="1"/>
            </p:cNvSpPr>
            <p:nvPr/>
          </p:nvSpPr>
          <p:spPr bwMode="auto">
            <a:xfrm>
              <a:off x="4604" y="3085"/>
              <a:ext cx="181" cy="363"/>
            </a:xfrm>
            <a:prstGeom prst="curvedRightArrow">
              <a:avLst>
                <a:gd name="adj1" fmla="val 16239"/>
                <a:gd name="adj2" fmla="val 56350"/>
                <a:gd name="adj3" fmla="val 33333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fr-FR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42" name="Flèche courbée vers la droite 2239"/>
            <p:cNvSpPr>
              <a:spLocks noChangeArrowheads="1"/>
            </p:cNvSpPr>
            <p:nvPr/>
          </p:nvSpPr>
          <p:spPr bwMode="auto">
            <a:xfrm>
              <a:off x="4604" y="2931"/>
              <a:ext cx="181" cy="363"/>
            </a:xfrm>
            <a:prstGeom prst="curvedRightArrow">
              <a:avLst>
                <a:gd name="adj1" fmla="val 16239"/>
                <a:gd name="adj2" fmla="val 56350"/>
                <a:gd name="adj3" fmla="val 33333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fr-FR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43" name="Flèche courbée vers la droite 2242"/>
            <p:cNvSpPr>
              <a:spLocks noChangeArrowheads="1"/>
            </p:cNvSpPr>
            <p:nvPr/>
          </p:nvSpPr>
          <p:spPr bwMode="auto">
            <a:xfrm flipH="1" flipV="1">
              <a:off x="4785" y="3230"/>
              <a:ext cx="226" cy="200"/>
            </a:xfrm>
            <a:prstGeom prst="curvedRightArrow">
              <a:avLst>
                <a:gd name="adj1" fmla="val 20000"/>
                <a:gd name="adj2" fmla="val 40000"/>
                <a:gd name="adj3" fmla="val 37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l"/>
              <a:endParaRPr lang="fr-FR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44" name="Flèche courbée vers la droite 2240"/>
            <p:cNvSpPr>
              <a:spLocks noChangeArrowheads="1"/>
            </p:cNvSpPr>
            <p:nvPr/>
          </p:nvSpPr>
          <p:spPr bwMode="auto">
            <a:xfrm flipH="1" flipV="1">
              <a:off x="4785" y="3067"/>
              <a:ext cx="226" cy="200"/>
            </a:xfrm>
            <a:prstGeom prst="curvedRightArrow">
              <a:avLst>
                <a:gd name="adj1" fmla="val 20000"/>
                <a:gd name="adj2" fmla="val 40000"/>
                <a:gd name="adj3" fmla="val 37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l"/>
              <a:endParaRPr lang="fr-FR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089" name="ZoneTexte 2255"/>
          <p:cNvSpPr txBox="1">
            <a:spLocks noChangeArrowheads="1"/>
          </p:cNvSpPr>
          <p:nvPr/>
        </p:nvSpPr>
        <p:spPr bwMode="auto">
          <a:xfrm>
            <a:off x="3924300" y="6078538"/>
            <a:ext cx="6477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200" b="1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1200" b="1" baseline="-2500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097" name="Organigramme : Stockage à accès séquentiel 2295"/>
          <p:cNvSpPr>
            <a:spLocks noChangeArrowheads="1"/>
          </p:cNvSpPr>
          <p:nvPr/>
        </p:nvSpPr>
        <p:spPr bwMode="auto">
          <a:xfrm rot="9777165">
            <a:off x="1752600" y="5445125"/>
            <a:ext cx="803275" cy="690563"/>
          </a:xfrm>
          <a:prstGeom prst="flowChartMagneticTape">
            <a:avLst/>
          </a:prstGeom>
          <a:gradFill rotWithShape="1">
            <a:gsLst>
              <a:gs pos="0">
                <a:srgbClr val="FF9966"/>
              </a:gs>
              <a:gs pos="100000">
                <a:srgbClr val="984C00"/>
              </a:gs>
            </a:gsLst>
            <a:path path="rect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98" name="Double vague 2277"/>
          <p:cNvSpPr>
            <a:spLocks noChangeArrowheads="1"/>
          </p:cNvSpPr>
          <p:nvPr/>
        </p:nvSpPr>
        <p:spPr bwMode="auto">
          <a:xfrm rot="5400000">
            <a:off x="-296873" y="4833951"/>
            <a:ext cx="2500333" cy="1547812"/>
          </a:xfrm>
          <a:prstGeom prst="doubleWave">
            <a:avLst>
              <a:gd name="adj1" fmla="val 6500"/>
              <a:gd name="adj2" fmla="val 0"/>
            </a:avLst>
          </a:prstGeom>
          <a:solidFill>
            <a:srgbClr val="CEB660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10800000" vert="eaVert"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99" name="Double vague 2237"/>
          <p:cNvSpPr>
            <a:spLocks noChangeArrowheads="1"/>
          </p:cNvSpPr>
          <p:nvPr/>
        </p:nvSpPr>
        <p:spPr bwMode="auto">
          <a:xfrm rot="5400000">
            <a:off x="-584211" y="4941897"/>
            <a:ext cx="2500331" cy="1331913"/>
          </a:xfrm>
          <a:prstGeom prst="doubleWave">
            <a:avLst>
              <a:gd name="adj1" fmla="val 6500"/>
              <a:gd name="adj2" fmla="val 0"/>
            </a:avLst>
          </a:prstGeom>
          <a:gradFill rotWithShape="1">
            <a:gsLst>
              <a:gs pos="0">
                <a:srgbClr val="936231"/>
              </a:gs>
              <a:gs pos="50000">
                <a:srgbClr val="FFFF99"/>
              </a:gs>
              <a:gs pos="100000">
                <a:srgbClr val="6633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10800000" vert="eaVert"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00" name="ZoneTexte 2219"/>
          <p:cNvSpPr txBox="1">
            <a:spLocks noChangeArrowheads="1"/>
          </p:cNvSpPr>
          <p:nvPr/>
        </p:nvSpPr>
        <p:spPr bwMode="auto">
          <a:xfrm>
            <a:off x="360364" y="6492872"/>
            <a:ext cx="963588" cy="288147"/>
          </a:xfrm>
          <a:prstGeom prst="rect">
            <a:avLst/>
          </a:prstGeom>
          <a:solidFill>
            <a:srgbClr val="CEB660">
              <a:alpha val="5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INTESTIN</a:t>
            </a:r>
          </a:p>
        </p:txBody>
      </p:sp>
      <p:sp>
        <p:nvSpPr>
          <p:cNvPr id="2101" name="ZoneTexte 2250"/>
          <p:cNvSpPr txBox="1">
            <a:spLocks noChangeArrowheads="1"/>
          </p:cNvSpPr>
          <p:nvPr/>
        </p:nvSpPr>
        <p:spPr bwMode="auto">
          <a:xfrm>
            <a:off x="4143372" y="6429396"/>
            <a:ext cx="500066" cy="285728"/>
          </a:xfrm>
          <a:prstGeom prst="rect">
            <a:avLst/>
          </a:prstGeom>
          <a:gradFill>
            <a:gsLst>
              <a:gs pos="0">
                <a:srgbClr val="C0FF81"/>
              </a:gs>
              <a:gs pos="48000">
                <a:schemeClr val="bg1"/>
              </a:gs>
              <a:gs pos="100000">
                <a:srgbClr val="C7FF8F"/>
              </a:gs>
            </a:gsLst>
            <a:lin ang="0" scaled="1"/>
          </a:gradFill>
          <a:ln w="19050" algn="ctr">
            <a:solidFill>
              <a:srgbClr val="2FBB2F"/>
            </a:solidFill>
            <a:miter lim="800000"/>
            <a:headEnd/>
            <a:tailEnd/>
          </a:ln>
        </p:spPr>
        <p:txBody>
          <a:bodyPr lIns="36000" tIns="0" rIns="36000" bIns="36000"/>
          <a:lstStyle/>
          <a:p>
            <a:pPr>
              <a:spcBef>
                <a:spcPct val="50000"/>
              </a:spcBef>
            </a:pPr>
            <a:r>
              <a:rPr lang="fr-FR" b="1" dirty="0">
                <a:solidFill>
                  <a:srgbClr val="296165"/>
                </a:solidFill>
                <a:latin typeface="Times New Roman" pitchFamily="18" charset="0"/>
                <a:cs typeface="Times New Roman" pitchFamily="18" charset="0"/>
              </a:rPr>
              <a:t>CM</a:t>
            </a:r>
          </a:p>
        </p:txBody>
      </p:sp>
      <p:sp>
        <p:nvSpPr>
          <p:cNvPr id="2102" name="ZoneTexte 2271"/>
          <p:cNvSpPr txBox="1">
            <a:spLocks noChangeArrowheads="1"/>
          </p:cNvSpPr>
          <p:nvPr/>
        </p:nvSpPr>
        <p:spPr bwMode="auto">
          <a:xfrm>
            <a:off x="179388" y="4430709"/>
            <a:ext cx="1008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>
                <a:latin typeface="Times New Roman" pitchFamily="18" charset="0"/>
                <a:cs typeface="Times New Roman" pitchFamily="18" charset="0"/>
              </a:rPr>
              <a:t>Lipides </a:t>
            </a:r>
          </a:p>
        </p:txBody>
      </p:sp>
      <p:sp>
        <p:nvSpPr>
          <p:cNvPr id="2103" name="Connecteur droit 2272"/>
          <p:cNvSpPr>
            <a:spLocks noChangeShapeType="1"/>
          </p:cNvSpPr>
          <p:nvPr/>
        </p:nvSpPr>
        <p:spPr bwMode="auto">
          <a:xfrm>
            <a:off x="611188" y="4740272"/>
            <a:ext cx="0" cy="7429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04" name="ZoneTexte 2273"/>
          <p:cNvSpPr txBox="1">
            <a:spLocks noChangeArrowheads="1"/>
          </p:cNvSpPr>
          <p:nvPr/>
        </p:nvSpPr>
        <p:spPr bwMode="auto">
          <a:xfrm>
            <a:off x="323850" y="5483222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AG</a:t>
            </a:r>
          </a:p>
        </p:txBody>
      </p:sp>
      <p:sp>
        <p:nvSpPr>
          <p:cNvPr id="2105" name="ZoneTexte 2274"/>
          <p:cNvSpPr txBox="1">
            <a:spLocks noChangeArrowheads="1"/>
          </p:cNvSpPr>
          <p:nvPr/>
        </p:nvSpPr>
        <p:spPr bwMode="auto">
          <a:xfrm>
            <a:off x="323850" y="5670547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600"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MG</a:t>
            </a:r>
          </a:p>
        </p:txBody>
      </p:sp>
      <p:sp>
        <p:nvSpPr>
          <p:cNvPr id="2106" name="ZoneTexte 2275"/>
          <p:cNvSpPr txBox="1">
            <a:spLocks noChangeArrowheads="1"/>
          </p:cNvSpPr>
          <p:nvPr/>
        </p:nvSpPr>
        <p:spPr bwMode="auto">
          <a:xfrm>
            <a:off x="336550" y="5915022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1600" b="1" baseline="-250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108" name="ZoneTexte 2278"/>
          <p:cNvSpPr txBox="1">
            <a:spLocks noChangeArrowheads="1"/>
          </p:cNvSpPr>
          <p:nvPr/>
        </p:nvSpPr>
        <p:spPr bwMode="auto">
          <a:xfrm>
            <a:off x="6350" y="4779959"/>
            <a:ext cx="172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r-FR" sz="1200" b="1" dirty="0">
                <a:solidFill>
                  <a:srgbClr val="AC0046"/>
                </a:solidFill>
                <a:latin typeface="Times New Roman" pitchFamily="18" charset="0"/>
                <a:cs typeface="Times New Roman" pitchFamily="18" charset="0"/>
              </a:rPr>
              <a:t>Acides biliaires </a:t>
            </a:r>
          </a:p>
          <a:p>
            <a:pPr algn="l"/>
            <a:r>
              <a:rPr lang="fr-FR" sz="1200" b="1" dirty="0">
                <a:solidFill>
                  <a:srgbClr val="AC0046"/>
                </a:solidFill>
                <a:latin typeface="Times New Roman" pitchFamily="18" charset="0"/>
                <a:cs typeface="Times New Roman" pitchFamily="18" charset="0"/>
              </a:rPr>
              <a:t>Lipase pancréatique</a:t>
            </a:r>
          </a:p>
        </p:txBody>
      </p:sp>
      <p:sp>
        <p:nvSpPr>
          <p:cNvPr id="2109" name="ZoneTexte 2282"/>
          <p:cNvSpPr txBox="1">
            <a:spLocks noChangeArrowheads="1"/>
          </p:cNvSpPr>
          <p:nvPr/>
        </p:nvSpPr>
        <p:spPr bwMode="auto">
          <a:xfrm>
            <a:off x="1403350" y="5670547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400"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TG</a:t>
            </a:r>
          </a:p>
        </p:txBody>
      </p:sp>
      <p:sp>
        <p:nvSpPr>
          <p:cNvPr id="2110" name="ZoneTexte 2283"/>
          <p:cNvSpPr txBox="1">
            <a:spLocks noChangeArrowheads="1"/>
          </p:cNvSpPr>
          <p:nvPr/>
        </p:nvSpPr>
        <p:spPr bwMode="auto">
          <a:xfrm>
            <a:off x="1403350" y="5838822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600" b="1" dirty="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1600" b="1" baseline="-25000" dirty="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111" name="ZoneTexte 2284"/>
          <p:cNvSpPr txBox="1">
            <a:spLocks noChangeArrowheads="1"/>
          </p:cNvSpPr>
          <p:nvPr/>
        </p:nvSpPr>
        <p:spPr bwMode="auto">
          <a:xfrm>
            <a:off x="900113" y="5794372"/>
            <a:ext cx="6477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+ AG</a:t>
            </a:r>
          </a:p>
        </p:txBody>
      </p:sp>
      <p:sp>
        <p:nvSpPr>
          <p:cNvPr id="2112" name="Connecteur droit 2285"/>
          <p:cNvSpPr>
            <a:spLocks noChangeShapeType="1"/>
          </p:cNvSpPr>
          <p:nvPr/>
        </p:nvSpPr>
        <p:spPr bwMode="auto">
          <a:xfrm>
            <a:off x="1268413" y="4430709"/>
            <a:ext cx="3889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13" name="Connecteur droit 2287"/>
          <p:cNvSpPr>
            <a:spLocks noChangeShapeType="1"/>
          </p:cNvSpPr>
          <p:nvPr/>
        </p:nvSpPr>
        <p:spPr bwMode="auto">
          <a:xfrm>
            <a:off x="1319213" y="4676772"/>
            <a:ext cx="3603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14" name="Connecteur droit 2288"/>
          <p:cNvSpPr>
            <a:spLocks noChangeShapeType="1"/>
          </p:cNvSpPr>
          <p:nvPr/>
        </p:nvSpPr>
        <p:spPr bwMode="auto">
          <a:xfrm>
            <a:off x="1258888" y="4914897"/>
            <a:ext cx="3603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15" name="Connecteur droit 2289"/>
          <p:cNvSpPr>
            <a:spLocks noChangeShapeType="1"/>
          </p:cNvSpPr>
          <p:nvPr/>
        </p:nvSpPr>
        <p:spPr bwMode="auto">
          <a:xfrm>
            <a:off x="1187450" y="5173659"/>
            <a:ext cx="3603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16" name="Connecteur droit 2290"/>
          <p:cNvSpPr>
            <a:spLocks noChangeShapeType="1"/>
          </p:cNvSpPr>
          <p:nvPr/>
        </p:nvSpPr>
        <p:spPr bwMode="auto">
          <a:xfrm flipV="1">
            <a:off x="1174750" y="5421309"/>
            <a:ext cx="360363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17" name="Ellipse 2291"/>
          <p:cNvSpPr>
            <a:spLocks noChangeArrowheads="1"/>
          </p:cNvSpPr>
          <p:nvPr/>
        </p:nvSpPr>
        <p:spPr bwMode="auto">
          <a:xfrm>
            <a:off x="1493838" y="4524372"/>
            <a:ext cx="53975" cy="460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19" name="Ellipse 2293"/>
          <p:cNvSpPr>
            <a:spLocks noChangeArrowheads="1"/>
          </p:cNvSpPr>
          <p:nvPr/>
        </p:nvSpPr>
        <p:spPr bwMode="auto">
          <a:xfrm>
            <a:off x="1457325" y="4779959"/>
            <a:ext cx="53975" cy="460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20" name="Ellipse 2294"/>
          <p:cNvSpPr>
            <a:spLocks noChangeArrowheads="1"/>
          </p:cNvSpPr>
          <p:nvPr/>
        </p:nvSpPr>
        <p:spPr bwMode="auto">
          <a:xfrm>
            <a:off x="1323975" y="5262559"/>
            <a:ext cx="53975" cy="460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21" name="Ellipse 2296"/>
          <p:cNvSpPr>
            <a:spLocks noChangeArrowheads="1"/>
          </p:cNvSpPr>
          <p:nvPr/>
        </p:nvSpPr>
        <p:spPr bwMode="auto">
          <a:xfrm>
            <a:off x="1735138" y="5383213"/>
            <a:ext cx="871563" cy="831869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64000">
                <a:srgbClr val="D5FFB9"/>
              </a:gs>
              <a:gs pos="100000">
                <a:srgbClr val="93FF71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2FBB2F"/>
            </a:solidFill>
            <a:round/>
            <a:headEnd/>
            <a:tailEnd/>
          </a:ln>
          <a:effectLst>
            <a:outerShdw blurRad="190500" dist="127000" dir="270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22" name="Connecteur droit 2297"/>
          <p:cNvSpPr>
            <a:spLocks noChangeShapeType="1"/>
          </p:cNvSpPr>
          <p:nvPr/>
        </p:nvSpPr>
        <p:spPr bwMode="auto">
          <a:xfrm flipV="1">
            <a:off x="1692275" y="5781994"/>
            <a:ext cx="379395" cy="4571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23" name="Connecteur droit 2298"/>
          <p:cNvSpPr>
            <a:spLocks noChangeShapeType="1"/>
          </p:cNvSpPr>
          <p:nvPr/>
        </p:nvSpPr>
        <p:spPr bwMode="auto">
          <a:xfrm flipV="1">
            <a:off x="1643042" y="5857892"/>
            <a:ext cx="428628" cy="14287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31" name="Connecteur droit 2322"/>
          <p:cNvSpPr>
            <a:spLocks noChangeShapeType="1"/>
          </p:cNvSpPr>
          <p:nvPr/>
        </p:nvSpPr>
        <p:spPr bwMode="auto">
          <a:xfrm>
            <a:off x="2339975" y="5208588"/>
            <a:ext cx="0" cy="2476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32" name="Connecteur droit 2323"/>
          <p:cNvSpPr>
            <a:spLocks noChangeShapeType="1"/>
          </p:cNvSpPr>
          <p:nvPr/>
        </p:nvSpPr>
        <p:spPr bwMode="auto">
          <a:xfrm>
            <a:off x="2051050" y="5083175"/>
            <a:ext cx="0" cy="3730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17" name="Ellipse 2328"/>
          <p:cNvSpPr>
            <a:spLocks noChangeArrowheads="1"/>
          </p:cNvSpPr>
          <p:nvPr/>
        </p:nvSpPr>
        <p:spPr bwMode="auto">
          <a:xfrm>
            <a:off x="5724525" y="5073650"/>
            <a:ext cx="792163" cy="7921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64000">
                <a:srgbClr val="D5FFB9"/>
              </a:gs>
              <a:gs pos="100000">
                <a:srgbClr val="93FF71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2FBB2F"/>
            </a:solidFill>
            <a:round/>
            <a:headEnd/>
            <a:tailEnd/>
          </a:ln>
          <a:effectLst>
            <a:outerShdw blurRad="190500" dist="127000" dir="270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32" name="Ellipse 2330"/>
          <p:cNvSpPr>
            <a:spLocks noChangeArrowheads="1"/>
          </p:cNvSpPr>
          <p:nvPr/>
        </p:nvSpPr>
        <p:spPr bwMode="auto">
          <a:xfrm>
            <a:off x="5903922" y="5761054"/>
            <a:ext cx="392232" cy="266718"/>
          </a:xfrm>
          <a:prstGeom prst="ellipse">
            <a:avLst/>
          </a:prstGeom>
          <a:gradFill rotWithShape="1">
            <a:gsLst>
              <a:gs pos="0">
                <a:srgbClr val="C9EDFF"/>
              </a:gs>
              <a:gs pos="60000">
                <a:srgbClr val="66CCFF"/>
              </a:gs>
              <a:gs pos="100000">
                <a:srgbClr val="0000FF"/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33" name="ZoneTexte 2331"/>
          <p:cNvSpPr txBox="1">
            <a:spLocks noChangeArrowheads="1"/>
          </p:cNvSpPr>
          <p:nvPr/>
        </p:nvSpPr>
        <p:spPr bwMode="auto">
          <a:xfrm>
            <a:off x="5970606" y="5807092"/>
            <a:ext cx="2857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200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B48</a:t>
            </a:r>
          </a:p>
        </p:txBody>
      </p:sp>
      <p:sp>
        <p:nvSpPr>
          <p:cNvPr id="2319" name="ZoneTexte 2332"/>
          <p:cNvSpPr txBox="1">
            <a:spLocks noChangeArrowheads="1"/>
          </p:cNvSpPr>
          <p:nvPr/>
        </p:nvSpPr>
        <p:spPr bwMode="auto">
          <a:xfrm>
            <a:off x="5867400" y="5224463"/>
            <a:ext cx="576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2000"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TG</a:t>
            </a:r>
          </a:p>
        </p:txBody>
      </p:sp>
      <p:sp>
        <p:nvSpPr>
          <p:cNvPr id="2320" name="ZoneTexte 2333"/>
          <p:cNvSpPr txBox="1">
            <a:spLocks noChangeArrowheads="1"/>
          </p:cNvSpPr>
          <p:nvPr/>
        </p:nvSpPr>
        <p:spPr bwMode="auto">
          <a:xfrm>
            <a:off x="6300788" y="5345113"/>
            <a:ext cx="6477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1400" b="1" baseline="-250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321" name="ZoneTexte 2334"/>
          <p:cNvSpPr txBox="1">
            <a:spLocks noChangeArrowheads="1"/>
          </p:cNvSpPr>
          <p:nvPr/>
        </p:nvSpPr>
        <p:spPr bwMode="auto">
          <a:xfrm>
            <a:off x="5949950" y="5476875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400" b="1" dirty="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1400" b="1" baseline="-25000" dirty="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134" name="Connecteur droit 2345"/>
          <p:cNvSpPr>
            <a:spLocks noChangeShapeType="1"/>
          </p:cNvSpPr>
          <p:nvPr/>
        </p:nvSpPr>
        <p:spPr bwMode="auto">
          <a:xfrm>
            <a:off x="7500959" y="3857628"/>
            <a:ext cx="500065" cy="214314"/>
          </a:xfrm>
          <a:prstGeom prst="line">
            <a:avLst/>
          </a:prstGeom>
          <a:noFill/>
          <a:ln w="25400" algn="ctr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35" name="Connecteur droit 2346"/>
          <p:cNvSpPr>
            <a:spLocks noChangeShapeType="1"/>
          </p:cNvSpPr>
          <p:nvPr/>
        </p:nvSpPr>
        <p:spPr bwMode="auto">
          <a:xfrm flipV="1">
            <a:off x="7500957" y="3143247"/>
            <a:ext cx="285753" cy="571503"/>
          </a:xfrm>
          <a:prstGeom prst="line">
            <a:avLst/>
          </a:prstGeom>
          <a:noFill/>
          <a:ln w="25400" algn="ctr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36" name="ZoneTexte 2371"/>
          <p:cNvSpPr txBox="1">
            <a:spLocks noChangeArrowheads="1"/>
          </p:cNvSpPr>
          <p:nvPr/>
        </p:nvSpPr>
        <p:spPr bwMode="auto">
          <a:xfrm>
            <a:off x="2562225" y="2276475"/>
            <a:ext cx="857250" cy="184666"/>
          </a:xfrm>
          <a:prstGeom prst="rect">
            <a:avLst/>
          </a:prstGeom>
          <a:gradFill>
            <a:gsLst>
              <a:gs pos="0">
                <a:srgbClr val="C7FF8F"/>
              </a:gs>
              <a:gs pos="48000">
                <a:schemeClr val="bg1"/>
              </a:gs>
              <a:gs pos="100000">
                <a:srgbClr val="C7FF8F"/>
              </a:gs>
            </a:gsLst>
            <a:lin ang="0" scaled="1"/>
          </a:gradFill>
          <a:ln w="9525" algn="ctr">
            <a:solidFill>
              <a:srgbClr val="2FBB2F"/>
            </a:solidFill>
            <a:miter lim="800000"/>
            <a:headEnd/>
            <a:tailEnd/>
          </a:ln>
        </p:spPr>
        <p:txBody>
          <a:bodyPr lIns="1800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200" b="1" dirty="0">
                <a:solidFill>
                  <a:srgbClr val="296165"/>
                </a:solidFill>
                <a:latin typeface="Times New Roman" pitchFamily="18" charset="0"/>
                <a:cs typeface="Times New Roman" pitchFamily="18" charset="0"/>
              </a:rPr>
              <a:t>REMNANT</a:t>
            </a:r>
          </a:p>
        </p:txBody>
      </p:sp>
      <p:sp>
        <p:nvSpPr>
          <p:cNvPr id="2139" name="Connecteur droit 2380"/>
          <p:cNvSpPr>
            <a:spLocks noChangeShapeType="1"/>
          </p:cNvSpPr>
          <p:nvPr/>
        </p:nvSpPr>
        <p:spPr bwMode="auto">
          <a:xfrm flipV="1">
            <a:off x="6300788" y="3857628"/>
            <a:ext cx="771542" cy="1084260"/>
          </a:xfrm>
          <a:prstGeom prst="line">
            <a:avLst/>
          </a:prstGeom>
          <a:noFill/>
          <a:ln w="25400" algn="ctr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0" name="Connecteur droit 2382"/>
          <p:cNvSpPr>
            <a:spLocks noChangeShapeType="1"/>
          </p:cNvSpPr>
          <p:nvPr/>
        </p:nvSpPr>
        <p:spPr bwMode="auto">
          <a:xfrm flipV="1">
            <a:off x="6300788" y="3857627"/>
            <a:ext cx="914418" cy="1443035"/>
          </a:xfrm>
          <a:prstGeom prst="line">
            <a:avLst/>
          </a:prstGeom>
          <a:noFill/>
          <a:ln w="25400" algn="ctr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" name="Forme 2411"/>
          <p:cNvSpPr>
            <a:spLocks noChangeArrowheads="1"/>
          </p:cNvSpPr>
          <p:nvPr/>
        </p:nvSpPr>
        <p:spPr bwMode="auto">
          <a:xfrm rot="16409762">
            <a:off x="1949450" y="1706563"/>
            <a:ext cx="436563" cy="395287"/>
          </a:xfrm>
          <a:custGeom>
            <a:avLst/>
            <a:gdLst>
              <a:gd name="T0" fmla="*/ 218282 w 21600"/>
              <a:gd name="T1" fmla="*/ 0 h 21600"/>
              <a:gd name="T2" fmla="*/ 54570 w 21600"/>
              <a:gd name="T3" fmla="*/ 197644 h 21600"/>
              <a:gd name="T4" fmla="*/ 218282 w 21600"/>
              <a:gd name="T5" fmla="*/ 98822 h 21600"/>
              <a:gd name="T6" fmla="*/ 381993 w 21600"/>
              <a:gd name="T7" fmla="*/ 1976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>
            <a:gsLst>
              <a:gs pos="60000">
                <a:srgbClr val="CCFFCC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eaVert"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" name="Ellipse 2354"/>
          <p:cNvSpPr>
            <a:spLocks noChangeArrowheads="1"/>
          </p:cNvSpPr>
          <p:nvPr/>
        </p:nvSpPr>
        <p:spPr bwMode="auto">
          <a:xfrm>
            <a:off x="2168525" y="1655763"/>
            <a:ext cx="590550" cy="5461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64000">
                <a:srgbClr val="D5FFB9"/>
              </a:gs>
              <a:gs pos="100000">
                <a:srgbClr val="93FF71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2FBB2F"/>
            </a:solidFill>
            <a:round/>
            <a:headEnd/>
            <a:tailEnd/>
          </a:ln>
          <a:effectLst>
            <a:outerShdw blurRad="190500" dist="127000" dir="270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3" name="ZoneTexte 2358"/>
          <p:cNvSpPr txBox="1">
            <a:spLocks noChangeArrowheads="1"/>
          </p:cNvSpPr>
          <p:nvPr/>
        </p:nvSpPr>
        <p:spPr bwMode="auto">
          <a:xfrm>
            <a:off x="2357422" y="1735138"/>
            <a:ext cx="428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200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TG</a:t>
            </a:r>
          </a:p>
        </p:txBody>
      </p:sp>
      <p:sp>
        <p:nvSpPr>
          <p:cNvPr id="2154" name="ZoneTexte 2360"/>
          <p:cNvSpPr txBox="1">
            <a:spLocks noChangeArrowheads="1"/>
          </p:cNvSpPr>
          <p:nvPr/>
        </p:nvSpPr>
        <p:spPr bwMode="auto">
          <a:xfrm>
            <a:off x="2336800" y="1839902"/>
            <a:ext cx="3222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" rIns="1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400" b="1" dirty="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1400" b="1" baseline="-25000" dirty="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299" name="Ellipse 2115"/>
          <p:cNvSpPr>
            <a:spLocks noChangeArrowheads="1"/>
          </p:cNvSpPr>
          <p:nvPr/>
        </p:nvSpPr>
        <p:spPr bwMode="auto">
          <a:xfrm>
            <a:off x="2903538" y="4367213"/>
            <a:ext cx="719137" cy="7191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8000">
                <a:srgbClr val="FFFF99"/>
              </a:gs>
              <a:gs pos="100000">
                <a:srgbClr val="D6D1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9E9A00"/>
            </a:solidFill>
            <a:round/>
            <a:headEnd/>
            <a:tailEnd/>
          </a:ln>
          <a:effectLst>
            <a:outerShdw blurRad="190500" dist="127000" dir="2700000" algn="tl" rotWithShape="0">
              <a:prstClr val="black">
                <a:alpha val="50000"/>
              </a:prstClr>
            </a:outerShdw>
          </a:effectLst>
        </p:spPr>
        <p:txBody>
          <a:bodyPr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04" name="ZoneTexte 2439"/>
          <p:cNvSpPr txBox="1">
            <a:spLocks noChangeArrowheads="1"/>
          </p:cNvSpPr>
          <p:nvPr/>
        </p:nvSpPr>
        <p:spPr bwMode="auto">
          <a:xfrm>
            <a:off x="3036888" y="4438650"/>
            <a:ext cx="576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600"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TG</a:t>
            </a:r>
          </a:p>
        </p:txBody>
      </p:sp>
      <p:sp>
        <p:nvSpPr>
          <p:cNvPr id="2305" name="ZoneTexte 2441"/>
          <p:cNvSpPr txBox="1">
            <a:spLocks noChangeArrowheads="1"/>
          </p:cNvSpPr>
          <p:nvPr/>
        </p:nvSpPr>
        <p:spPr bwMode="auto">
          <a:xfrm>
            <a:off x="3117850" y="4641850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400" b="1" dirty="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1400" b="1" baseline="-25000" dirty="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159" name="Ellipse 2445"/>
          <p:cNvSpPr>
            <a:spLocks noChangeArrowheads="1"/>
          </p:cNvSpPr>
          <p:nvPr/>
        </p:nvSpPr>
        <p:spPr bwMode="auto">
          <a:xfrm>
            <a:off x="5999163" y="2998788"/>
            <a:ext cx="719137" cy="7191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8000">
                <a:srgbClr val="FFFF99"/>
              </a:gs>
              <a:gs pos="100000">
                <a:srgbClr val="D6D1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9E9A00"/>
            </a:solidFill>
            <a:round/>
            <a:headEnd/>
            <a:tailEnd/>
          </a:ln>
          <a:effectLst>
            <a:outerShdw blurRad="190500" dist="127000" dir="2700000" algn="tl" rotWithShape="0">
              <a:prstClr val="black">
                <a:alpha val="50000"/>
              </a:prstClr>
            </a:outerShdw>
          </a:effectLst>
        </p:spPr>
        <p:txBody>
          <a:bodyPr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3" name="ZoneTexte 2454"/>
          <p:cNvSpPr txBox="1">
            <a:spLocks noChangeArrowheads="1"/>
          </p:cNvSpPr>
          <p:nvPr/>
        </p:nvSpPr>
        <p:spPr bwMode="auto">
          <a:xfrm>
            <a:off x="6208713" y="3136900"/>
            <a:ext cx="576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600"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TG</a:t>
            </a:r>
          </a:p>
        </p:txBody>
      </p:sp>
      <p:sp>
        <p:nvSpPr>
          <p:cNvPr id="2164" name="ZoneTexte 2455"/>
          <p:cNvSpPr txBox="1">
            <a:spLocks noChangeArrowheads="1"/>
          </p:cNvSpPr>
          <p:nvPr/>
        </p:nvSpPr>
        <p:spPr bwMode="auto">
          <a:xfrm>
            <a:off x="6118225" y="3286125"/>
            <a:ext cx="4940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400" b="1" dirty="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1400" b="1" baseline="-25000" dirty="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166" name="ZoneTexte 2467"/>
          <p:cNvSpPr txBox="1">
            <a:spLocks noChangeArrowheads="1"/>
          </p:cNvSpPr>
          <p:nvPr/>
        </p:nvSpPr>
        <p:spPr bwMode="auto">
          <a:xfrm>
            <a:off x="5868988" y="3357563"/>
            <a:ext cx="7410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400" b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1400" b="1" baseline="-2500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167" name="Connecteur droit 2468"/>
          <p:cNvSpPr>
            <a:spLocks noChangeShapeType="1"/>
          </p:cNvSpPr>
          <p:nvPr/>
        </p:nvSpPr>
        <p:spPr bwMode="auto">
          <a:xfrm>
            <a:off x="6659563" y="3357563"/>
            <a:ext cx="484205" cy="357189"/>
          </a:xfrm>
          <a:prstGeom prst="line">
            <a:avLst/>
          </a:prstGeom>
          <a:noFill/>
          <a:ln w="25400" algn="ctr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fr-FR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82" name="Ellipse 2480"/>
          <p:cNvSpPr>
            <a:spLocks noChangeArrowheads="1"/>
          </p:cNvSpPr>
          <p:nvPr/>
        </p:nvSpPr>
        <p:spPr bwMode="auto">
          <a:xfrm>
            <a:off x="5994400" y="1643050"/>
            <a:ext cx="686800" cy="6413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8000">
                <a:srgbClr val="FFFF99"/>
              </a:gs>
              <a:gs pos="100000">
                <a:srgbClr val="D6D1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9E9A00"/>
            </a:solidFill>
            <a:round/>
            <a:headEnd/>
            <a:tailEnd/>
          </a:ln>
          <a:effectLst>
            <a:outerShdw blurRad="190500" dist="127000" dir="2700000" algn="tl" rotWithShape="0">
              <a:prstClr val="black">
                <a:alpha val="50000"/>
              </a:prstClr>
            </a:outerShdw>
          </a:effectLst>
        </p:spPr>
        <p:txBody>
          <a:bodyPr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85" name="ZoneTexte 2489"/>
          <p:cNvSpPr txBox="1">
            <a:spLocks noChangeArrowheads="1"/>
          </p:cNvSpPr>
          <p:nvPr/>
        </p:nvSpPr>
        <p:spPr bwMode="auto">
          <a:xfrm>
            <a:off x="6226175" y="1787525"/>
            <a:ext cx="5000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200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TG</a:t>
            </a:r>
          </a:p>
        </p:txBody>
      </p:sp>
      <p:sp>
        <p:nvSpPr>
          <p:cNvPr id="2286" name="ZoneTexte 2490"/>
          <p:cNvSpPr txBox="1">
            <a:spLocks noChangeArrowheads="1"/>
          </p:cNvSpPr>
          <p:nvPr/>
        </p:nvSpPr>
        <p:spPr bwMode="auto">
          <a:xfrm>
            <a:off x="6013460" y="1806564"/>
            <a:ext cx="428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400" b="1" dirty="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1400" b="1" baseline="-25000" dirty="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169" name="Forme 2497"/>
          <p:cNvSpPr>
            <a:spLocks noChangeArrowheads="1"/>
          </p:cNvSpPr>
          <p:nvPr/>
        </p:nvSpPr>
        <p:spPr bwMode="auto">
          <a:xfrm rot="10800000">
            <a:off x="1454128" y="395266"/>
            <a:ext cx="642942" cy="395287"/>
          </a:xfrm>
          <a:custGeom>
            <a:avLst/>
            <a:gdLst>
              <a:gd name="T0" fmla="*/ 218281 w 21600"/>
              <a:gd name="T1" fmla="*/ 0 h 21600"/>
              <a:gd name="T2" fmla="*/ 54570 w 21600"/>
              <a:gd name="T3" fmla="*/ 197644 h 21600"/>
              <a:gd name="T4" fmla="*/ 218281 w 21600"/>
              <a:gd name="T5" fmla="*/ 98822 h 21600"/>
              <a:gd name="T6" fmla="*/ 381992 w 21600"/>
              <a:gd name="T7" fmla="*/ 1976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00B0F0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10800000"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70" name="ZoneTexte 2498"/>
          <p:cNvSpPr txBox="1">
            <a:spLocks noChangeArrowheads="1"/>
          </p:cNvSpPr>
          <p:nvPr/>
        </p:nvSpPr>
        <p:spPr bwMode="auto">
          <a:xfrm>
            <a:off x="1512866" y="1755765"/>
            <a:ext cx="474663" cy="24447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 b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R-E</a:t>
            </a:r>
          </a:p>
        </p:txBody>
      </p:sp>
      <p:sp>
        <p:nvSpPr>
          <p:cNvPr id="2171" name="Ellipse 2513"/>
          <p:cNvSpPr>
            <a:spLocks noChangeArrowheads="1"/>
          </p:cNvSpPr>
          <p:nvPr/>
        </p:nvSpPr>
        <p:spPr bwMode="auto">
          <a:xfrm rot="-5400000">
            <a:off x="7815263" y="1343025"/>
            <a:ext cx="571500" cy="288925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72" name="ZoneTexte 2515"/>
          <p:cNvSpPr txBox="1">
            <a:spLocks noChangeArrowheads="1"/>
          </p:cNvSpPr>
          <p:nvPr/>
        </p:nvSpPr>
        <p:spPr bwMode="auto">
          <a:xfrm>
            <a:off x="8286776" y="1704975"/>
            <a:ext cx="822299" cy="523220"/>
          </a:xfrm>
          <a:prstGeom prst="rect">
            <a:avLst/>
          </a:prstGeom>
          <a:solidFill>
            <a:srgbClr val="92D050">
              <a:alpha val="58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T. PERIPH.</a:t>
            </a:r>
          </a:p>
        </p:txBody>
      </p:sp>
      <p:sp>
        <p:nvSpPr>
          <p:cNvPr id="2174" name="ZoneTexte 2544"/>
          <p:cNvSpPr txBox="1">
            <a:spLocks noChangeArrowheads="1"/>
          </p:cNvSpPr>
          <p:nvPr/>
        </p:nvSpPr>
        <p:spPr bwMode="auto">
          <a:xfrm>
            <a:off x="3492500" y="3357563"/>
            <a:ext cx="1008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600" b="1">
                <a:latin typeface="Times New Roman" pitchFamily="18" charset="0"/>
                <a:cs typeface="Times New Roman" pitchFamily="18" charset="0"/>
              </a:rPr>
              <a:t>LCAT</a:t>
            </a:r>
          </a:p>
        </p:txBody>
      </p:sp>
      <p:sp>
        <p:nvSpPr>
          <p:cNvPr id="2175" name="ZoneTexte 2569"/>
          <p:cNvSpPr txBox="1">
            <a:spLocks noChangeArrowheads="1"/>
          </p:cNvSpPr>
          <p:nvPr/>
        </p:nvSpPr>
        <p:spPr bwMode="auto">
          <a:xfrm>
            <a:off x="5300663" y="1908175"/>
            <a:ext cx="576262" cy="254000"/>
          </a:xfrm>
          <a:prstGeom prst="rect">
            <a:avLst/>
          </a:prstGeom>
          <a:gradFill>
            <a:gsLst>
              <a:gs pos="0">
                <a:schemeClr val="accent1"/>
              </a:gs>
              <a:gs pos="4800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lIns="1800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HDL2</a:t>
            </a:r>
          </a:p>
        </p:txBody>
      </p:sp>
      <p:sp>
        <p:nvSpPr>
          <p:cNvPr id="2176" name="ZoneTexte 2570"/>
          <p:cNvSpPr txBox="1">
            <a:spLocks noChangeArrowheads="1"/>
          </p:cNvSpPr>
          <p:nvPr/>
        </p:nvSpPr>
        <p:spPr bwMode="auto">
          <a:xfrm>
            <a:off x="4929190" y="3929066"/>
            <a:ext cx="576262" cy="254000"/>
          </a:xfrm>
          <a:prstGeom prst="rect">
            <a:avLst/>
          </a:prstGeom>
          <a:gradFill>
            <a:gsLst>
              <a:gs pos="0">
                <a:schemeClr val="accent1"/>
              </a:gs>
              <a:gs pos="4800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lIns="1800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HDL3</a:t>
            </a:r>
          </a:p>
        </p:txBody>
      </p:sp>
      <p:sp>
        <p:nvSpPr>
          <p:cNvPr id="2177" name="Forme 2571"/>
          <p:cNvSpPr>
            <a:spLocks noChangeArrowheads="1"/>
          </p:cNvSpPr>
          <p:nvPr/>
        </p:nvSpPr>
        <p:spPr bwMode="auto">
          <a:xfrm rot="-5190238">
            <a:off x="3267075" y="569913"/>
            <a:ext cx="436563" cy="395287"/>
          </a:xfrm>
          <a:custGeom>
            <a:avLst/>
            <a:gdLst>
              <a:gd name="T0" fmla="*/ 218282 w 21600"/>
              <a:gd name="T1" fmla="*/ 0 h 21600"/>
              <a:gd name="T2" fmla="*/ 54570 w 21600"/>
              <a:gd name="T3" fmla="*/ 197644 h 21600"/>
              <a:gd name="T4" fmla="*/ 218282 w 21600"/>
              <a:gd name="T5" fmla="*/ 98822 h 21600"/>
              <a:gd name="T6" fmla="*/ 381993 w 21600"/>
              <a:gd name="T7" fmla="*/ 1976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rgbClr val="7030A0"/>
              </a:gs>
              <a:gs pos="49000">
                <a:srgbClr val="FFCCFF"/>
              </a:gs>
              <a:gs pos="100000">
                <a:srgbClr val="7030A0"/>
              </a:gs>
            </a:gsLst>
            <a:path path="rect">
              <a:fillToRect t="100000" r="100000"/>
            </a:path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eaVert"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78" name="Connecteur droit 2457"/>
          <p:cNvSpPr>
            <a:spLocks noChangeShapeType="1"/>
          </p:cNvSpPr>
          <p:nvPr/>
        </p:nvSpPr>
        <p:spPr bwMode="auto">
          <a:xfrm rot="4680000" flipV="1">
            <a:off x="6677832" y="3538170"/>
            <a:ext cx="214768" cy="541406"/>
          </a:xfrm>
          <a:prstGeom prst="line">
            <a:avLst/>
          </a:prstGeom>
          <a:noFill/>
          <a:ln w="25400" algn="ctr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79" name="Forme 2598"/>
          <p:cNvSpPr>
            <a:spLocks/>
          </p:cNvSpPr>
          <p:nvPr/>
        </p:nvSpPr>
        <p:spPr bwMode="auto">
          <a:xfrm rot="11206555" flipV="1">
            <a:off x="2090738" y="60325"/>
            <a:ext cx="2995612" cy="935038"/>
          </a:xfrm>
          <a:custGeom>
            <a:avLst/>
            <a:gdLst>
              <a:gd name="T0" fmla="*/ 0 w 31897"/>
              <a:gd name="T1" fmla="*/ 205102 h 21600"/>
              <a:gd name="T2" fmla="*/ 2995612 w 31897"/>
              <a:gd name="T3" fmla="*/ 445139 h 21600"/>
              <a:gd name="T4" fmla="*/ 1267761 w 31897"/>
              <a:gd name="T5" fmla="*/ 935038 h 21600"/>
              <a:gd name="T6" fmla="*/ 0 60000 65536"/>
              <a:gd name="T7" fmla="*/ 0 60000 65536"/>
              <a:gd name="T8" fmla="*/ 0 60000 65536"/>
              <a:gd name="T9" fmla="*/ 0 w 31897"/>
              <a:gd name="T10" fmla="*/ 0 h 21600"/>
              <a:gd name="T11" fmla="*/ 0 w 31897"/>
              <a:gd name="T12" fmla="*/ 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897" h="21600" fill="none" extrusionOk="0">
                <a:moveTo>
                  <a:pt x="-1" y="4737"/>
                </a:moveTo>
                <a:cubicBezTo>
                  <a:pt x="3830" y="1670"/>
                  <a:pt x="8591" y="-1"/>
                  <a:pt x="13499" y="0"/>
                </a:cubicBezTo>
                <a:cubicBezTo>
                  <a:pt x="21001" y="0"/>
                  <a:pt x="27966" y="3892"/>
                  <a:pt x="31896" y="10283"/>
                </a:cubicBezTo>
              </a:path>
              <a:path w="31897" h="21600" stroke="0" extrusionOk="0">
                <a:moveTo>
                  <a:pt x="-1" y="4737"/>
                </a:moveTo>
                <a:cubicBezTo>
                  <a:pt x="3830" y="1670"/>
                  <a:pt x="8591" y="-1"/>
                  <a:pt x="13499" y="0"/>
                </a:cubicBezTo>
                <a:cubicBezTo>
                  <a:pt x="21001" y="0"/>
                  <a:pt x="27966" y="3892"/>
                  <a:pt x="31896" y="10283"/>
                </a:cubicBezTo>
                <a:lnTo>
                  <a:pt x="13499" y="21600"/>
                </a:lnTo>
                <a:close/>
              </a:path>
            </a:pathLst>
          </a:custGeom>
          <a:noFill/>
          <a:ln w="25400" algn="ctr">
            <a:solidFill>
              <a:srgbClr val="93623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6" name="Ellipse 2600"/>
          <p:cNvSpPr>
            <a:spLocks noChangeArrowheads="1"/>
          </p:cNvSpPr>
          <p:nvPr/>
        </p:nvSpPr>
        <p:spPr bwMode="auto">
          <a:xfrm rot="855871">
            <a:off x="1563688" y="107950"/>
            <a:ext cx="547687" cy="5175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8000">
                <a:srgbClr val="FFFF99"/>
              </a:gs>
              <a:gs pos="100000">
                <a:srgbClr val="D6D1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9E9A00"/>
            </a:solidFill>
            <a:round/>
            <a:headEnd/>
            <a:tailEnd/>
          </a:ln>
          <a:effectLst>
            <a:outerShdw blurRad="190500" dist="127000" dir="2700000" algn="tl" rotWithShape="0">
              <a:prstClr val="black">
                <a:alpha val="50000"/>
              </a:prstClr>
            </a:outerShdw>
          </a:effectLst>
        </p:spPr>
        <p:txBody>
          <a:bodyPr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8" name="ZoneTexte 2604"/>
          <p:cNvSpPr txBox="1">
            <a:spLocks noChangeArrowheads="1"/>
          </p:cNvSpPr>
          <p:nvPr/>
        </p:nvSpPr>
        <p:spPr bwMode="auto">
          <a:xfrm>
            <a:off x="1766888" y="187732"/>
            <a:ext cx="4381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200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TG</a:t>
            </a:r>
          </a:p>
        </p:txBody>
      </p:sp>
      <p:sp>
        <p:nvSpPr>
          <p:cNvPr id="2279" name="ZoneTexte 2605"/>
          <p:cNvSpPr txBox="1">
            <a:spLocks noChangeArrowheads="1"/>
          </p:cNvSpPr>
          <p:nvPr/>
        </p:nvSpPr>
        <p:spPr bwMode="auto">
          <a:xfrm>
            <a:off x="1604942" y="123804"/>
            <a:ext cx="33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400" b="1" dirty="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1400" b="1" baseline="-25000" dirty="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181" name="Ellipse 2611"/>
          <p:cNvSpPr>
            <a:spLocks noChangeArrowheads="1"/>
          </p:cNvSpPr>
          <p:nvPr/>
        </p:nvSpPr>
        <p:spPr bwMode="auto">
          <a:xfrm rot="-5042410">
            <a:off x="6869970" y="1151731"/>
            <a:ext cx="547688" cy="5175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69000">
                <a:srgbClr val="EFBAFE"/>
              </a:gs>
              <a:gs pos="100000">
                <a:srgbClr val="EAA0FE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9F02CA"/>
            </a:solidFill>
            <a:round/>
            <a:headEnd/>
            <a:tailEnd/>
          </a:ln>
          <a:effectLst>
            <a:outerShdw blurRad="190500" dist="127000" dir="2700000" algn="tl" rotWithShape="0">
              <a:prstClr val="black">
                <a:alpha val="50000"/>
              </a:prstClr>
            </a:outerShdw>
          </a:effectLst>
        </p:spPr>
        <p:txBody>
          <a:bodyPr vert="eaVert"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82" name="ZoneTexte 2615"/>
          <p:cNvSpPr txBox="1">
            <a:spLocks noChangeArrowheads="1"/>
          </p:cNvSpPr>
          <p:nvPr/>
        </p:nvSpPr>
        <p:spPr bwMode="auto">
          <a:xfrm>
            <a:off x="6919932" y="1163638"/>
            <a:ext cx="4381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TG</a:t>
            </a:r>
          </a:p>
        </p:txBody>
      </p:sp>
      <p:sp>
        <p:nvSpPr>
          <p:cNvPr id="2183" name="ZoneTexte 2616"/>
          <p:cNvSpPr txBox="1">
            <a:spLocks noChangeArrowheads="1"/>
          </p:cNvSpPr>
          <p:nvPr/>
        </p:nvSpPr>
        <p:spPr bwMode="auto">
          <a:xfrm>
            <a:off x="6948570" y="1338250"/>
            <a:ext cx="3302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500" b="1" dirty="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1500" b="1" baseline="-25000" dirty="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185" name="ZoneTexte 2618"/>
          <p:cNvSpPr txBox="1">
            <a:spLocks noChangeArrowheads="1"/>
          </p:cNvSpPr>
          <p:nvPr/>
        </p:nvSpPr>
        <p:spPr bwMode="auto">
          <a:xfrm>
            <a:off x="6657975" y="1997845"/>
            <a:ext cx="414355" cy="288147"/>
          </a:xfrm>
          <a:prstGeom prst="rect">
            <a:avLst/>
          </a:prstGeom>
          <a:gradFill>
            <a:gsLst>
              <a:gs pos="0">
                <a:srgbClr val="EAA0FE"/>
              </a:gs>
              <a:gs pos="48000">
                <a:schemeClr val="bg1"/>
              </a:gs>
              <a:gs pos="100000">
                <a:srgbClr val="EAA0FE"/>
              </a:gs>
            </a:gsLst>
            <a:lin ang="0" scaled="1"/>
          </a:gradFill>
          <a:ln w="9525" algn="ctr">
            <a:solidFill>
              <a:srgbClr val="9F02CA"/>
            </a:solidFill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400" b="1">
                <a:solidFill>
                  <a:srgbClr val="9F02CA"/>
                </a:solidFill>
                <a:latin typeface="Times New Roman" pitchFamily="18" charset="0"/>
                <a:cs typeface="Times New Roman" pitchFamily="18" charset="0"/>
              </a:rPr>
              <a:t>IDL</a:t>
            </a:r>
          </a:p>
        </p:txBody>
      </p:sp>
      <p:sp>
        <p:nvSpPr>
          <p:cNvPr id="2187" name="Forme 2625"/>
          <p:cNvSpPr>
            <a:spLocks/>
          </p:cNvSpPr>
          <p:nvPr/>
        </p:nvSpPr>
        <p:spPr bwMode="auto">
          <a:xfrm rot="4692264" flipV="1">
            <a:off x="3987800" y="2241551"/>
            <a:ext cx="1806575" cy="1016000"/>
          </a:xfrm>
          <a:custGeom>
            <a:avLst/>
            <a:gdLst>
              <a:gd name="T0" fmla="*/ 1497012 w 27223"/>
              <a:gd name="T1" fmla="*/ 329589 h 21600"/>
              <a:gd name="T2" fmla="*/ 0 w 27223"/>
              <a:gd name="T3" fmla="*/ 964494 h 21600"/>
              <a:gd name="T4" fmla="*/ 373442 w 27223"/>
              <a:gd name="T5" fmla="*/ 0 h 21600"/>
              <a:gd name="T6" fmla="*/ 0 60000 65536"/>
              <a:gd name="T7" fmla="*/ 0 60000 65536"/>
              <a:gd name="T8" fmla="*/ 0 60000 65536"/>
              <a:gd name="T9" fmla="*/ 0 w 27223"/>
              <a:gd name="T10" fmla="*/ 0 h 21600"/>
              <a:gd name="T11" fmla="*/ 0 w 27223"/>
              <a:gd name="T12" fmla="*/ 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223" h="21600" fill="none" extrusionOk="0">
                <a:moveTo>
                  <a:pt x="27222" y="7006"/>
                </a:moveTo>
                <a:cubicBezTo>
                  <a:pt x="24229" y="15736"/>
                  <a:pt x="16019" y="21599"/>
                  <a:pt x="6791" y="21600"/>
                </a:cubicBezTo>
                <a:cubicBezTo>
                  <a:pt x="4483" y="21600"/>
                  <a:pt x="2190" y="21230"/>
                  <a:pt x="0" y="20504"/>
                </a:cubicBezTo>
              </a:path>
              <a:path w="27223" h="21600" stroke="0" extrusionOk="0">
                <a:moveTo>
                  <a:pt x="27222" y="7006"/>
                </a:moveTo>
                <a:cubicBezTo>
                  <a:pt x="24229" y="15736"/>
                  <a:pt x="16019" y="21599"/>
                  <a:pt x="6791" y="21600"/>
                </a:cubicBezTo>
                <a:cubicBezTo>
                  <a:pt x="4483" y="21600"/>
                  <a:pt x="2190" y="21230"/>
                  <a:pt x="0" y="20504"/>
                </a:cubicBezTo>
                <a:lnTo>
                  <a:pt x="6791" y="0"/>
                </a:lnTo>
                <a:close/>
              </a:path>
            </a:pathLst>
          </a:custGeom>
          <a:noFill/>
          <a:ln w="50800" algn="ctr">
            <a:solidFill>
              <a:srgbClr val="008080"/>
            </a:solidFill>
            <a:round/>
            <a:headEnd/>
            <a:tailEnd type="triangle" w="med" len="med"/>
          </a:ln>
        </p:spPr>
        <p:txBody>
          <a:bodyPr vert="eaVert"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88" name="ZoneTexte 2626"/>
          <p:cNvSpPr txBox="1">
            <a:spLocks noChangeArrowheads="1"/>
          </p:cNvSpPr>
          <p:nvPr/>
        </p:nvSpPr>
        <p:spPr bwMode="auto">
          <a:xfrm>
            <a:off x="2786051" y="752456"/>
            <a:ext cx="490550" cy="246221"/>
          </a:xfrm>
          <a:prstGeom prst="rect">
            <a:avLst/>
          </a:prstGeom>
          <a:noFill/>
          <a:ln w="9525">
            <a:solidFill>
              <a:srgbClr val="7030A0"/>
            </a:solidFill>
            <a:prstDash val="solid"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6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R-A</a:t>
            </a:r>
            <a:r>
              <a:rPr lang="fr-FR" sz="1600" b="1" baseline="-25000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189" name="Ellipse 2629"/>
          <p:cNvSpPr>
            <a:spLocks noChangeArrowheads="1"/>
          </p:cNvSpPr>
          <p:nvPr/>
        </p:nvSpPr>
        <p:spPr bwMode="auto">
          <a:xfrm>
            <a:off x="3478213" y="493713"/>
            <a:ext cx="527050" cy="5302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6000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190500" dist="127000" dir="2700000" algn="tl" rotWithShape="0">
              <a:prstClr val="black">
                <a:alpha val="50000"/>
              </a:prstClr>
            </a:outerShdw>
          </a:effectLst>
        </p:spPr>
        <p:txBody>
          <a:bodyPr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90" name="ZoneTexte 2630"/>
          <p:cNvSpPr txBox="1">
            <a:spLocks noChangeArrowheads="1"/>
          </p:cNvSpPr>
          <p:nvPr/>
        </p:nvSpPr>
        <p:spPr bwMode="auto">
          <a:xfrm>
            <a:off x="3560763" y="614363"/>
            <a:ext cx="5191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200" b="1" dirty="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1200" b="1" baseline="-25000" dirty="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196" name="ZoneTexte 2638"/>
          <p:cNvSpPr txBox="1">
            <a:spLocks noChangeArrowheads="1"/>
          </p:cNvSpPr>
          <p:nvPr/>
        </p:nvSpPr>
        <p:spPr bwMode="auto">
          <a:xfrm>
            <a:off x="3625850" y="349250"/>
            <a:ext cx="647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200" b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1200" b="1" baseline="-2500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197" name="Forme 2642"/>
          <p:cNvSpPr>
            <a:spLocks noChangeArrowheads="1"/>
          </p:cNvSpPr>
          <p:nvPr/>
        </p:nvSpPr>
        <p:spPr bwMode="auto">
          <a:xfrm rot="10634224">
            <a:off x="2164950" y="402385"/>
            <a:ext cx="662681" cy="395287"/>
          </a:xfrm>
          <a:custGeom>
            <a:avLst/>
            <a:gdLst>
              <a:gd name="T0" fmla="*/ 218281 w 21600"/>
              <a:gd name="T1" fmla="*/ 0 h 21600"/>
              <a:gd name="T2" fmla="*/ 54570 w 21600"/>
              <a:gd name="T3" fmla="*/ 197644 h 21600"/>
              <a:gd name="T4" fmla="*/ 218281 w 21600"/>
              <a:gd name="T5" fmla="*/ 98822 h 21600"/>
              <a:gd name="T6" fmla="*/ 381992 w 21600"/>
              <a:gd name="T7" fmla="*/ 1976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FF00"/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10800000"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65" name="Ellipse 2644"/>
          <p:cNvSpPr>
            <a:spLocks noChangeArrowheads="1"/>
          </p:cNvSpPr>
          <p:nvPr/>
        </p:nvSpPr>
        <p:spPr bwMode="auto">
          <a:xfrm rot="1124052">
            <a:off x="2291581" y="3836"/>
            <a:ext cx="623887" cy="5826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8000">
                <a:srgbClr val="FFFF99"/>
              </a:gs>
              <a:gs pos="100000">
                <a:srgbClr val="D6D1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9E9A00"/>
            </a:solidFill>
            <a:round/>
            <a:headEnd/>
            <a:tailEnd/>
          </a:ln>
          <a:effectLst>
            <a:outerShdw blurRad="190500" dist="127000" dir="2700000" algn="tl" rotWithShape="0">
              <a:prstClr val="black">
                <a:alpha val="50000"/>
              </a:prstClr>
            </a:outerShdw>
          </a:effectLst>
        </p:spPr>
        <p:txBody>
          <a:bodyPr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68" name="ZoneTexte 2651"/>
          <p:cNvSpPr txBox="1">
            <a:spLocks noChangeArrowheads="1"/>
          </p:cNvSpPr>
          <p:nvPr/>
        </p:nvSpPr>
        <p:spPr bwMode="auto">
          <a:xfrm>
            <a:off x="2500302" y="163488"/>
            <a:ext cx="5000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200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TG</a:t>
            </a:r>
          </a:p>
        </p:txBody>
      </p:sp>
      <p:sp>
        <p:nvSpPr>
          <p:cNvPr id="2269" name="ZoneTexte 2652"/>
          <p:cNvSpPr txBox="1">
            <a:spLocks noChangeArrowheads="1"/>
          </p:cNvSpPr>
          <p:nvPr/>
        </p:nvSpPr>
        <p:spPr bwMode="auto">
          <a:xfrm>
            <a:off x="2285984" y="71414"/>
            <a:ext cx="4946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400" b="1" dirty="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1400" b="1" baseline="-25000" dirty="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199" name="ZoneTexte 2653"/>
          <p:cNvSpPr txBox="1">
            <a:spLocks noChangeArrowheads="1"/>
          </p:cNvSpPr>
          <p:nvPr/>
        </p:nvSpPr>
        <p:spPr bwMode="auto">
          <a:xfrm>
            <a:off x="7904163" y="1730375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400" b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1400" b="1" baseline="-2500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200" name="Connecteur droit 2654"/>
          <p:cNvSpPr>
            <a:spLocks noChangeShapeType="1"/>
          </p:cNvSpPr>
          <p:nvPr/>
        </p:nvSpPr>
        <p:spPr bwMode="auto">
          <a:xfrm flipV="1">
            <a:off x="7143768" y="1417636"/>
            <a:ext cx="831856" cy="45719"/>
          </a:xfrm>
          <a:prstGeom prst="line">
            <a:avLst/>
          </a:prstGeom>
          <a:noFill/>
          <a:ln w="31750" algn="ctr">
            <a:solidFill>
              <a:srgbClr val="603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01" name="ZoneTexte 2655"/>
          <p:cNvSpPr txBox="1">
            <a:spLocks noChangeArrowheads="1"/>
          </p:cNvSpPr>
          <p:nvPr/>
        </p:nvSpPr>
        <p:spPr bwMode="auto">
          <a:xfrm>
            <a:off x="7996238" y="1273175"/>
            <a:ext cx="33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400" b="1" dirty="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1400" b="1" baseline="-25000" dirty="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202" name="Connecteur droit 2656"/>
          <p:cNvSpPr>
            <a:spLocks noChangeShapeType="1"/>
          </p:cNvSpPr>
          <p:nvPr/>
        </p:nvSpPr>
        <p:spPr bwMode="auto">
          <a:xfrm>
            <a:off x="8072438" y="1562100"/>
            <a:ext cx="0" cy="215900"/>
          </a:xfrm>
          <a:prstGeom prst="line">
            <a:avLst/>
          </a:prstGeom>
          <a:noFill/>
          <a:ln w="31750" algn="ctr">
            <a:solidFill>
              <a:srgbClr val="603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04" name="Connecteur droit 2659"/>
          <p:cNvSpPr>
            <a:spLocks noChangeShapeType="1"/>
          </p:cNvSpPr>
          <p:nvPr/>
        </p:nvSpPr>
        <p:spPr bwMode="auto">
          <a:xfrm flipV="1">
            <a:off x="684213" y="6048372"/>
            <a:ext cx="71913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05" name="Connecteur droit 2660"/>
          <p:cNvSpPr>
            <a:spLocks noChangeShapeType="1"/>
          </p:cNvSpPr>
          <p:nvPr/>
        </p:nvSpPr>
        <p:spPr bwMode="auto">
          <a:xfrm flipV="1">
            <a:off x="746125" y="5835647"/>
            <a:ext cx="684213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06" name="Forme 2516"/>
          <p:cNvSpPr>
            <a:spLocks noChangeArrowheads="1"/>
          </p:cNvSpPr>
          <p:nvPr/>
        </p:nvSpPr>
        <p:spPr bwMode="auto">
          <a:xfrm rot="5400000">
            <a:off x="7408883" y="1235059"/>
            <a:ext cx="436562" cy="395288"/>
          </a:xfrm>
          <a:custGeom>
            <a:avLst/>
            <a:gdLst>
              <a:gd name="T0" fmla="*/ 218282 w 21600"/>
              <a:gd name="T1" fmla="*/ 0 h 21600"/>
              <a:gd name="T2" fmla="*/ 54570 w 21600"/>
              <a:gd name="T3" fmla="*/ 197644 h 21600"/>
              <a:gd name="T4" fmla="*/ 218282 w 21600"/>
              <a:gd name="T5" fmla="*/ 98822 h 21600"/>
              <a:gd name="T6" fmla="*/ 381993 w 21600"/>
              <a:gd name="T7" fmla="*/ 1976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00B0F0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10800000" vert="eaVert"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08" name="Forme 2619"/>
          <p:cNvSpPr>
            <a:spLocks/>
          </p:cNvSpPr>
          <p:nvPr/>
        </p:nvSpPr>
        <p:spPr bwMode="auto">
          <a:xfrm rot="1581255" flipV="1">
            <a:off x="3014663" y="3049588"/>
            <a:ext cx="1539875" cy="1095375"/>
          </a:xfrm>
          <a:custGeom>
            <a:avLst/>
            <a:gdLst>
              <a:gd name="T0" fmla="*/ 0 w 21692"/>
              <a:gd name="T1" fmla="*/ 6745 h 21600"/>
              <a:gd name="T2" fmla="*/ 1539875 w 21692"/>
              <a:gd name="T3" fmla="*/ 603420 h 21600"/>
              <a:gd name="T4" fmla="*/ 169875 w 21692"/>
              <a:gd name="T5" fmla="*/ 1095375 h 21600"/>
              <a:gd name="T6" fmla="*/ 0 60000 65536"/>
              <a:gd name="T7" fmla="*/ 0 60000 65536"/>
              <a:gd name="T8" fmla="*/ 0 60000 65536"/>
              <a:gd name="T9" fmla="*/ 0 w 21692"/>
              <a:gd name="T10" fmla="*/ 0 h 21600"/>
              <a:gd name="T11" fmla="*/ 0 w 21692"/>
              <a:gd name="T12" fmla="*/ 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92" h="21600" fill="none" extrusionOk="0">
                <a:moveTo>
                  <a:pt x="-1" y="132"/>
                </a:moveTo>
                <a:cubicBezTo>
                  <a:pt x="794" y="44"/>
                  <a:pt x="1593" y="-1"/>
                  <a:pt x="2393" y="0"/>
                </a:cubicBezTo>
                <a:cubicBezTo>
                  <a:pt x="10557" y="0"/>
                  <a:pt x="18024" y="4603"/>
                  <a:pt x="21691" y="11899"/>
                </a:cubicBezTo>
              </a:path>
              <a:path w="21692" h="21600" stroke="0" extrusionOk="0">
                <a:moveTo>
                  <a:pt x="-1" y="132"/>
                </a:moveTo>
                <a:cubicBezTo>
                  <a:pt x="794" y="44"/>
                  <a:pt x="1593" y="-1"/>
                  <a:pt x="2393" y="0"/>
                </a:cubicBezTo>
                <a:cubicBezTo>
                  <a:pt x="10557" y="0"/>
                  <a:pt x="18024" y="4603"/>
                  <a:pt x="21691" y="11899"/>
                </a:cubicBezTo>
                <a:lnTo>
                  <a:pt x="2393" y="21600"/>
                </a:lnTo>
                <a:close/>
              </a:path>
            </a:pathLst>
          </a:custGeom>
          <a:noFill/>
          <a:ln w="50800" algn="ctr">
            <a:solidFill>
              <a:srgbClr val="008080"/>
            </a:solidFill>
            <a:round/>
            <a:headEnd/>
            <a:tailEnd type="triangle" w="med" len="med"/>
          </a:ln>
        </p:spPr>
        <p:txBody>
          <a:bodyPr rot="10800000"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09" name="Ellipse 2535"/>
          <p:cNvSpPr>
            <a:spLocks noChangeArrowheads="1"/>
          </p:cNvSpPr>
          <p:nvPr/>
        </p:nvSpPr>
        <p:spPr bwMode="auto">
          <a:xfrm>
            <a:off x="4471988" y="3516313"/>
            <a:ext cx="460375" cy="4556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6000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190500" dist="127000" dir="2700000" algn="tl" rotWithShape="0">
              <a:prstClr val="black">
                <a:alpha val="50000"/>
              </a:prstClr>
            </a:outerShdw>
          </a:effectLst>
        </p:spPr>
        <p:txBody>
          <a:bodyPr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" name="ZoneTexte 2536"/>
          <p:cNvSpPr txBox="1">
            <a:spLocks noChangeArrowheads="1"/>
          </p:cNvSpPr>
          <p:nvPr/>
        </p:nvSpPr>
        <p:spPr bwMode="auto">
          <a:xfrm>
            <a:off x="4530725" y="3613150"/>
            <a:ext cx="4540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200" b="1" dirty="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1200" b="1" baseline="-25000" dirty="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211" name="Forme 2624"/>
          <p:cNvSpPr>
            <a:spLocks/>
          </p:cNvSpPr>
          <p:nvPr/>
        </p:nvSpPr>
        <p:spPr bwMode="auto">
          <a:xfrm rot="1087361" flipV="1">
            <a:off x="3070225" y="2954338"/>
            <a:ext cx="1620838" cy="1042987"/>
          </a:xfrm>
          <a:custGeom>
            <a:avLst/>
            <a:gdLst>
              <a:gd name="T0" fmla="*/ 99392 w 17873"/>
              <a:gd name="T1" fmla="*/ 0 h 21572"/>
              <a:gd name="T2" fmla="*/ 1620838 w 17873"/>
              <a:gd name="T3" fmla="*/ 456512 h 21572"/>
              <a:gd name="T4" fmla="*/ 0 w 17873"/>
              <a:gd name="T5" fmla="*/ 1042987 h 21572"/>
              <a:gd name="T6" fmla="*/ 0 60000 65536"/>
              <a:gd name="T7" fmla="*/ 0 60000 65536"/>
              <a:gd name="T8" fmla="*/ 0 60000 65536"/>
              <a:gd name="T9" fmla="*/ 0 w 17873"/>
              <a:gd name="T10" fmla="*/ 0 h 21572"/>
              <a:gd name="T11" fmla="*/ 0 w 17873"/>
              <a:gd name="T12" fmla="*/ 0 h 215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873" h="21572" fill="none" extrusionOk="0">
                <a:moveTo>
                  <a:pt x="1096" y="-1"/>
                </a:moveTo>
                <a:cubicBezTo>
                  <a:pt x="7859" y="343"/>
                  <a:pt x="14069" y="3838"/>
                  <a:pt x="17872" y="9442"/>
                </a:cubicBezTo>
              </a:path>
              <a:path w="17873" h="21572" stroke="0" extrusionOk="0">
                <a:moveTo>
                  <a:pt x="1096" y="-1"/>
                </a:moveTo>
                <a:cubicBezTo>
                  <a:pt x="7859" y="343"/>
                  <a:pt x="14069" y="3838"/>
                  <a:pt x="17872" y="9442"/>
                </a:cubicBezTo>
                <a:lnTo>
                  <a:pt x="0" y="21572"/>
                </a:lnTo>
                <a:close/>
              </a:path>
            </a:pathLst>
          </a:custGeom>
          <a:noFill/>
          <a:ln w="222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rot="10800000" wrap="none" anchor="ctr"/>
          <a:lstStyle/>
          <a:p>
            <a:pPr algn="l"/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12" name="Forme 2627"/>
          <p:cNvSpPr>
            <a:spLocks/>
          </p:cNvSpPr>
          <p:nvPr/>
        </p:nvSpPr>
        <p:spPr bwMode="auto">
          <a:xfrm rot="1890593" flipV="1">
            <a:off x="3721100" y="1030288"/>
            <a:ext cx="1200150" cy="1016000"/>
          </a:xfrm>
          <a:custGeom>
            <a:avLst/>
            <a:gdLst>
              <a:gd name="T0" fmla="*/ 1200150 w 16183"/>
              <a:gd name="T1" fmla="*/ 852593 h 21600"/>
              <a:gd name="T2" fmla="*/ 0 w 16183"/>
              <a:gd name="T3" fmla="*/ 994363 h 21600"/>
              <a:gd name="T4" fmla="*/ 328905 w 16183"/>
              <a:gd name="T5" fmla="*/ 0 h 21600"/>
              <a:gd name="T6" fmla="*/ 0 60000 65536"/>
              <a:gd name="T7" fmla="*/ 0 60000 65536"/>
              <a:gd name="T8" fmla="*/ 0 60000 65536"/>
              <a:gd name="T9" fmla="*/ 0 w 16183"/>
              <a:gd name="T10" fmla="*/ 0 h 21600"/>
              <a:gd name="T11" fmla="*/ 0 w 16183"/>
              <a:gd name="T12" fmla="*/ 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83" h="21600" fill="none" extrusionOk="0">
                <a:moveTo>
                  <a:pt x="16182" y="18125"/>
                </a:moveTo>
                <a:cubicBezTo>
                  <a:pt x="12684" y="20393"/>
                  <a:pt x="8604" y="21599"/>
                  <a:pt x="4435" y="21600"/>
                </a:cubicBezTo>
                <a:cubicBezTo>
                  <a:pt x="2944" y="21600"/>
                  <a:pt x="1458" y="21445"/>
                  <a:pt x="0" y="21139"/>
                </a:cubicBezTo>
              </a:path>
              <a:path w="16183" h="21600" stroke="0" extrusionOk="0">
                <a:moveTo>
                  <a:pt x="16182" y="18125"/>
                </a:moveTo>
                <a:cubicBezTo>
                  <a:pt x="12684" y="20393"/>
                  <a:pt x="8604" y="21599"/>
                  <a:pt x="4435" y="21600"/>
                </a:cubicBezTo>
                <a:cubicBezTo>
                  <a:pt x="2944" y="21600"/>
                  <a:pt x="1458" y="21445"/>
                  <a:pt x="0" y="21139"/>
                </a:cubicBezTo>
                <a:lnTo>
                  <a:pt x="4435" y="0"/>
                </a:lnTo>
                <a:close/>
              </a:path>
            </a:pathLst>
          </a:custGeom>
          <a:noFill/>
          <a:ln w="50800" algn="ctr">
            <a:solidFill>
              <a:srgbClr val="008080"/>
            </a:solidFill>
            <a:round/>
            <a:headEnd/>
            <a:tailEnd type="triangle" w="med" len="med"/>
          </a:ln>
        </p:spPr>
        <p:txBody>
          <a:bodyPr rot="10800000"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13" name="Ellipse 2547"/>
          <p:cNvSpPr>
            <a:spLocks noChangeArrowheads="1"/>
          </p:cNvSpPr>
          <p:nvPr/>
        </p:nvSpPr>
        <p:spPr bwMode="auto">
          <a:xfrm>
            <a:off x="4832350" y="1566863"/>
            <a:ext cx="527050" cy="5302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6000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190500" dist="127000" dir="2700000" algn="tl" rotWithShape="0">
              <a:prstClr val="black">
                <a:alpha val="50000"/>
              </a:prstClr>
            </a:outerShdw>
          </a:effectLst>
        </p:spPr>
        <p:txBody>
          <a:bodyPr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14" name="ZoneTexte 2548"/>
          <p:cNvSpPr txBox="1">
            <a:spLocks noChangeArrowheads="1"/>
          </p:cNvSpPr>
          <p:nvPr/>
        </p:nvSpPr>
        <p:spPr bwMode="auto">
          <a:xfrm>
            <a:off x="4900613" y="1679575"/>
            <a:ext cx="5191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200" b="1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1200" b="1" baseline="-25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220" name="ZoneTexte 2566"/>
          <p:cNvSpPr txBox="1">
            <a:spLocks noChangeArrowheads="1"/>
          </p:cNvSpPr>
          <p:nvPr/>
        </p:nvSpPr>
        <p:spPr bwMode="auto">
          <a:xfrm>
            <a:off x="5219700" y="1638300"/>
            <a:ext cx="647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2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1200" b="1" baseline="-250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222" name="Connecteur droit 2665"/>
          <p:cNvSpPr>
            <a:spLocks noChangeShapeType="1"/>
          </p:cNvSpPr>
          <p:nvPr/>
        </p:nvSpPr>
        <p:spPr bwMode="auto">
          <a:xfrm>
            <a:off x="7451725" y="3716338"/>
            <a:ext cx="144463" cy="73025"/>
          </a:xfrm>
          <a:prstGeom prst="line">
            <a:avLst/>
          </a:prstGeom>
          <a:noFill/>
          <a:ln w="25400" algn="ctr">
            <a:solidFill>
              <a:srgbClr val="5F5F5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25" name="ZoneTexte 2426"/>
          <p:cNvSpPr txBox="1">
            <a:spLocks noChangeArrowheads="1"/>
          </p:cNvSpPr>
          <p:nvPr/>
        </p:nvSpPr>
        <p:spPr bwMode="auto">
          <a:xfrm>
            <a:off x="2967026" y="3996557"/>
            <a:ext cx="571504" cy="276999"/>
          </a:xfrm>
          <a:prstGeom prst="rect">
            <a:avLst/>
          </a:prstGeom>
          <a:gradFill>
            <a:gsLst>
              <a:gs pos="0">
                <a:schemeClr val="accent1"/>
              </a:gs>
              <a:gs pos="48000">
                <a:schemeClr val="bg1"/>
              </a:gs>
              <a:gs pos="100000">
                <a:schemeClr val="accent1"/>
              </a:gs>
            </a:gsLst>
            <a:lin ang="0" scaled="1"/>
          </a:gradFill>
          <a:ln w="19050" algn="ctr">
            <a:solidFill>
              <a:srgbClr val="00B0F0"/>
            </a:solidFill>
            <a:miter lim="800000"/>
            <a:headEnd/>
            <a:tailEnd/>
          </a:ln>
        </p:spPr>
        <p:txBody>
          <a:bodyPr wrap="square" lIns="1800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HDL</a:t>
            </a:r>
          </a:p>
        </p:txBody>
      </p:sp>
      <p:sp>
        <p:nvSpPr>
          <p:cNvPr id="2238" name="Ellipse 2392"/>
          <p:cNvSpPr>
            <a:spLocks noChangeArrowheads="1"/>
          </p:cNvSpPr>
          <p:nvPr/>
        </p:nvSpPr>
        <p:spPr bwMode="auto">
          <a:xfrm>
            <a:off x="2635250" y="3371851"/>
            <a:ext cx="266700" cy="5461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6000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190500" dist="127000" dir="2700000" algn="tl" rotWithShape="0">
              <a:prstClr val="black">
                <a:alpha val="50000"/>
              </a:prstClr>
            </a:outerShdw>
          </a:effectLst>
        </p:spPr>
        <p:txBody>
          <a:bodyPr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39" name="ZoneTexte 2397"/>
          <p:cNvSpPr txBox="1">
            <a:spLocks noChangeArrowheads="1"/>
          </p:cNvSpPr>
          <p:nvPr/>
        </p:nvSpPr>
        <p:spPr bwMode="auto">
          <a:xfrm>
            <a:off x="2749550" y="3516313"/>
            <a:ext cx="4540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200" b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1200" b="1" baseline="-2500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227" name="ZoneTexte 2667"/>
          <p:cNvSpPr txBox="1">
            <a:spLocks noChangeArrowheads="1"/>
          </p:cNvSpPr>
          <p:nvPr/>
        </p:nvSpPr>
        <p:spPr bwMode="auto">
          <a:xfrm>
            <a:off x="107950" y="908050"/>
            <a:ext cx="1150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400" b="1" dirty="0" err="1">
                <a:latin typeface="Times New Roman" pitchFamily="18" charset="0"/>
                <a:cs typeface="Times New Roman" pitchFamily="18" charset="0"/>
              </a:rPr>
              <a:t>cholesterol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28" name="ZoneTexte 2669"/>
          <p:cNvSpPr txBox="1">
            <a:spLocks noChangeArrowheads="1"/>
          </p:cNvSpPr>
          <p:nvPr/>
        </p:nvSpPr>
        <p:spPr bwMode="auto">
          <a:xfrm>
            <a:off x="539750" y="1700213"/>
            <a:ext cx="7191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400" b="1" dirty="0" err="1">
                <a:solidFill>
                  <a:srgbClr val="AC0046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fr-FR" sz="1400" b="1" dirty="0">
                <a:solidFill>
                  <a:srgbClr val="AC0046"/>
                </a:solidFill>
                <a:latin typeface="Times New Roman" pitchFamily="18" charset="0"/>
                <a:cs typeface="Times New Roman" pitchFamily="18" charset="0"/>
              </a:rPr>
              <a:t>. biliaires</a:t>
            </a:r>
          </a:p>
        </p:txBody>
      </p:sp>
      <p:sp>
        <p:nvSpPr>
          <p:cNvPr id="2231" name="Connecteur droit 2672"/>
          <p:cNvSpPr>
            <a:spLocks noChangeShapeType="1"/>
          </p:cNvSpPr>
          <p:nvPr/>
        </p:nvSpPr>
        <p:spPr bwMode="auto">
          <a:xfrm>
            <a:off x="539750" y="1268413"/>
            <a:ext cx="0" cy="16557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32" name="Connecteur droit 2673"/>
          <p:cNvSpPr>
            <a:spLocks noChangeShapeType="1"/>
          </p:cNvSpPr>
          <p:nvPr/>
        </p:nvSpPr>
        <p:spPr bwMode="auto">
          <a:xfrm>
            <a:off x="755650" y="1268413"/>
            <a:ext cx="71438" cy="3603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33" name="Connecteur droit 2674"/>
          <p:cNvSpPr>
            <a:spLocks noChangeShapeType="1"/>
          </p:cNvSpPr>
          <p:nvPr/>
        </p:nvSpPr>
        <p:spPr bwMode="auto">
          <a:xfrm flipH="1">
            <a:off x="755650" y="2133600"/>
            <a:ext cx="71438" cy="7905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34" name="Connecteur droit 2675"/>
          <p:cNvSpPr>
            <a:spLocks noChangeShapeType="1"/>
          </p:cNvSpPr>
          <p:nvPr/>
        </p:nvSpPr>
        <p:spPr bwMode="auto">
          <a:xfrm flipH="1">
            <a:off x="1187450" y="765175"/>
            <a:ext cx="431800" cy="2159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35" name="Connecteur droit 2676"/>
          <p:cNvSpPr>
            <a:spLocks noChangeShapeType="1"/>
          </p:cNvSpPr>
          <p:nvPr/>
        </p:nvSpPr>
        <p:spPr bwMode="auto">
          <a:xfrm flipH="1">
            <a:off x="1258887" y="1000107"/>
            <a:ext cx="1527163" cy="125431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36" name="Connecteur droit 2677"/>
          <p:cNvSpPr>
            <a:spLocks noChangeShapeType="1"/>
          </p:cNvSpPr>
          <p:nvPr/>
        </p:nvSpPr>
        <p:spPr bwMode="auto">
          <a:xfrm flipH="1">
            <a:off x="1187450" y="765175"/>
            <a:ext cx="1152525" cy="2873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37" name="ZoneTexte 2499"/>
          <p:cNvSpPr txBox="1">
            <a:spLocks noChangeArrowheads="1"/>
          </p:cNvSpPr>
          <p:nvPr/>
        </p:nvSpPr>
        <p:spPr bwMode="auto">
          <a:xfrm>
            <a:off x="1835150" y="808038"/>
            <a:ext cx="647700" cy="24447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R-B/E</a:t>
            </a:r>
          </a:p>
        </p:txBody>
      </p:sp>
      <p:sp>
        <p:nvSpPr>
          <p:cNvPr id="2369" name="Forme 2589"/>
          <p:cNvSpPr>
            <a:spLocks/>
          </p:cNvSpPr>
          <p:nvPr/>
        </p:nvSpPr>
        <p:spPr bwMode="auto">
          <a:xfrm rot="13271591" flipV="1">
            <a:off x="2578100" y="1854200"/>
            <a:ext cx="876300" cy="998538"/>
          </a:xfrm>
          <a:custGeom>
            <a:avLst/>
            <a:gdLst>
              <a:gd name="T0" fmla="*/ 119459 w 16417"/>
              <a:gd name="T1" fmla="*/ 0 h 21484"/>
              <a:gd name="T2" fmla="*/ 876300 w 16417"/>
              <a:gd name="T3" fmla="*/ 346123 h 21484"/>
              <a:gd name="T4" fmla="*/ 0 w 16417"/>
              <a:gd name="T5" fmla="*/ 998538 h 21484"/>
              <a:gd name="T6" fmla="*/ 0 60000 65536"/>
              <a:gd name="T7" fmla="*/ 0 60000 65536"/>
              <a:gd name="T8" fmla="*/ 0 60000 65536"/>
              <a:gd name="T9" fmla="*/ 0 w 16417"/>
              <a:gd name="T10" fmla="*/ 0 h 21484"/>
              <a:gd name="T11" fmla="*/ 0 w 16417"/>
              <a:gd name="T12" fmla="*/ 0 h 214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417" h="21484" fill="none" extrusionOk="0">
                <a:moveTo>
                  <a:pt x="2237" y="0"/>
                </a:moveTo>
                <a:cubicBezTo>
                  <a:pt x="7743" y="573"/>
                  <a:pt x="12819" y="3239"/>
                  <a:pt x="16417" y="7446"/>
                </a:cubicBezTo>
              </a:path>
              <a:path w="16417" h="21484" stroke="0" extrusionOk="0">
                <a:moveTo>
                  <a:pt x="2237" y="0"/>
                </a:moveTo>
                <a:cubicBezTo>
                  <a:pt x="7743" y="573"/>
                  <a:pt x="12819" y="3239"/>
                  <a:pt x="16417" y="7446"/>
                </a:cubicBezTo>
                <a:lnTo>
                  <a:pt x="0" y="21484"/>
                </a:lnTo>
                <a:close/>
              </a:path>
            </a:pathLst>
          </a:custGeom>
          <a:noFill/>
          <a:ln w="50800" algn="ctr">
            <a:solidFill>
              <a:srgbClr val="2FBB2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0" name="Ellipse 2354"/>
          <p:cNvSpPr>
            <a:spLocks noChangeArrowheads="1"/>
          </p:cNvSpPr>
          <p:nvPr/>
        </p:nvSpPr>
        <p:spPr bwMode="auto">
          <a:xfrm>
            <a:off x="3392488" y="1874838"/>
            <a:ext cx="590550" cy="5461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64000">
                <a:srgbClr val="D5FFB9"/>
              </a:gs>
              <a:gs pos="100000">
                <a:srgbClr val="93FF71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2FBB2F"/>
            </a:solidFill>
            <a:round/>
            <a:headEnd/>
            <a:tailEnd/>
          </a:ln>
          <a:effectLst>
            <a:outerShdw blurRad="190500" dist="127000" dir="270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4" name="ZoneTexte 2358"/>
          <p:cNvSpPr txBox="1">
            <a:spLocks noChangeArrowheads="1"/>
          </p:cNvSpPr>
          <p:nvPr/>
        </p:nvSpPr>
        <p:spPr bwMode="auto">
          <a:xfrm>
            <a:off x="3475038" y="1928813"/>
            <a:ext cx="428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200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TG</a:t>
            </a:r>
          </a:p>
        </p:txBody>
      </p:sp>
      <p:sp>
        <p:nvSpPr>
          <p:cNvPr id="2355" name="ZoneTexte 2360"/>
          <p:cNvSpPr txBox="1">
            <a:spLocks noChangeArrowheads="1"/>
          </p:cNvSpPr>
          <p:nvPr/>
        </p:nvSpPr>
        <p:spPr bwMode="auto">
          <a:xfrm>
            <a:off x="3598863" y="2052638"/>
            <a:ext cx="3222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400" b="1" dirty="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1400" b="1" baseline="-25000" dirty="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393" name="Ellipse 2328"/>
          <p:cNvSpPr>
            <a:spLocks noChangeArrowheads="1"/>
          </p:cNvSpPr>
          <p:nvPr/>
        </p:nvSpPr>
        <p:spPr bwMode="auto">
          <a:xfrm>
            <a:off x="3348038" y="5824538"/>
            <a:ext cx="792162" cy="79216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64000">
                <a:srgbClr val="D5FFB9"/>
              </a:gs>
              <a:gs pos="100000">
                <a:srgbClr val="93FF71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2FBB2F"/>
            </a:solidFill>
            <a:round/>
            <a:headEnd/>
            <a:tailEnd/>
          </a:ln>
          <a:effectLst>
            <a:outerShdw blurRad="190500" dist="127000" dir="2700000" algn="ctr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97" name="ZoneTexte 2332"/>
          <p:cNvSpPr txBox="1">
            <a:spLocks noChangeArrowheads="1"/>
          </p:cNvSpPr>
          <p:nvPr/>
        </p:nvSpPr>
        <p:spPr bwMode="auto">
          <a:xfrm>
            <a:off x="3490913" y="5975350"/>
            <a:ext cx="576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2000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TG</a:t>
            </a:r>
          </a:p>
        </p:txBody>
      </p:sp>
      <p:sp>
        <p:nvSpPr>
          <p:cNvPr id="2398" name="ZoneTexte 2333"/>
          <p:cNvSpPr txBox="1">
            <a:spLocks noChangeArrowheads="1"/>
          </p:cNvSpPr>
          <p:nvPr/>
        </p:nvSpPr>
        <p:spPr bwMode="auto">
          <a:xfrm>
            <a:off x="3898900" y="6096000"/>
            <a:ext cx="6477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1400" baseline="-25000" dirty="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399" name="ZoneTexte 2334"/>
          <p:cNvSpPr txBox="1">
            <a:spLocks noChangeArrowheads="1"/>
          </p:cNvSpPr>
          <p:nvPr/>
        </p:nvSpPr>
        <p:spPr bwMode="auto">
          <a:xfrm>
            <a:off x="3573463" y="6227763"/>
            <a:ext cx="431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400" b="1" dirty="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1400" b="1" baseline="-25000" dirty="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414" name="Forme 2609"/>
          <p:cNvSpPr>
            <a:spLocks/>
          </p:cNvSpPr>
          <p:nvPr/>
        </p:nvSpPr>
        <p:spPr bwMode="auto">
          <a:xfrm rot="409445" flipH="1" flipV="1">
            <a:off x="5429250" y="188913"/>
            <a:ext cx="1735138" cy="954087"/>
          </a:xfrm>
          <a:custGeom>
            <a:avLst/>
            <a:gdLst>
              <a:gd name="T0" fmla="*/ 1677987 w 26441"/>
              <a:gd name="T1" fmla="*/ 682438 h 21600"/>
              <a:gd name="T2" fmla="*/ 0 w 26441"/>
              <a:gd name="T3" fmla="*/ 811858 h 21600"/>
              <a:gd name="T4" fmla="*/ 720035 w 26441"/>
              <a:gd name="T5" fmla="*/ 0 h 21600"/>
              <a:gd name="T6" fmla="*/ 0 60000 65536"/>
              <a:gd name="T7" fmla="*/ 0 60000 65536"/>
              <a:gd name="T8" fmla="*/ 0 60000 65536"/>
              <a:gd name="T9" fmla="*/ 0 w 26441"/>
              <a:gd name="T10" fmla="*/ 0 h 21600"/>
              <a:gd name="T11" fmla="*/ 0 w 26441"/>
              <a:gd name="T12" fmla="*/ 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41" h="21600" fill="none" extrusionOk="0">
                <a:moveTo>
                  <a:pt x="26440" y="15449"/>
                </a:moveTo>
                <a:cubicBezTo>
                  <a:pt x="22405" y="19392"/>
                  <a:pt x="16987" y="21599"/>
                  <a:pt x="11346" y="21600"/>
                </a:cubicBezTo>
                <a:cubicBezTo>
                  <a:pt x="7338" y="21600"/>
                  <a:pt x="3410" y="20485"/>
                  <a:pt x="-1" y="18380"/>
                </a:cubicBezTo>
              </a:path>
              <a:path w="26441" h="21600" stroke="0" extrusionOk="0">
                <a:moveTo>
                  <a:pt x="26440" y="15449"/>
                </a:moveTo>
                <a:cubicBezTo>
                  <a:pt x="22405" y="19392"/>
                  <a:pt x="16987" y="21599"/>
                  <a:pt x="11346" y="21600"/>
                </a:cubicBezTo>
                <a:cubicBezTo>
                  <a:pt x="7338" y="21600"/>
                  <a:pt x="3410" y="20485"/>
                  <a:pt x="-1" y="18380"/>
                </a:cubicBezTo>
                <a:lnTo>
                  <a:pt x="11346" y="0"/>
                </a:lnTo>
                <a:close/>
              </a:path>
            </a:pathLst>
          </a:custGeom>
          <a:noFill/>
          <a:ln w="25400" algn="ctr">
            <a:solidFill>
              <a:srgbClr val="800080"/>
            </a:solidFill>
            <a:prstDash val="dash"/>
            <a:round/>
            <a:headEnd/>
            <a:tailEnd type="triangle" w="med" len="med"/>
          </a:ln>
        </p:spPr>
        <p:txBody>
          <a:bodyPr rot="10800000"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7" name="Ellipse 2504"/>
          <p:cNvSpPr>
            <a:spLocks noChangeArrowheads="1"/>
          </p:cNvSpPr>
          <p:nvPr/>
        </p:nvSpPr>
        <p:spPr bwMode="auto">
          <a:xfrm>
            <a:off x="5038725" y="214313"/>
            <a:ext cx="547688" cy="5175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8000">
                <a:srgbClr val="FFFF99"/>
              </a:gs>
              <a:gs pos="100000">
                <a:srgbClr val="D6D1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9E9A00"/>
            </a:solidFill>
            <a:round/>
            <a:headEnd/>
            <a:tailEnd/>
          </a:ln>
          <a:effectLst>
            <a:outerShdw blurRad="190500" dist="127000" dir="2700000" algn="tl" rotWithShape="0">
              <a:prstClr val="black">
                <a:alpha val="50000"/>
              </a:prstClr>
            </a:outerShdw>
          </a:effectLst>
        </p:spPr>
        <p:txBody>
          <a:bodyPr wrap="none" anchor="ctr"/>
          <a:lstStyle/>
          <a:p>
            <a:pPr algn="l"/>
            <a:endParaRPr lang="fr-FR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9" name="ZoneTexte 2511"/>
          <p:cNvSpPr txBox="1">
            <a:spLocks noChangeArrowheads="1"/>
          </p:cNvSpPr>
          <p:nvPr/>
        </p:nvSpPr>
        <p:spPr bwMode="auto">
          <a:xfrm>
            <a:off x="5203825" y="258763"/>
            <a:ext cx="4381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200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TG</a:t>
            </a:r>
          </a:p>
        </p:txBody>
      </p:sp>
      <p:sp>
        <p:nvSpPr>
          <p:cNvPr id="2250" name="ZoneTexte 2512"/>
          <p:cNvSpPr txBox="1">
            <a:spLocks noChangeArrowheads="1"/>
          </p:cNvSpPr>
          <p:nvPr/>
        </p:nvSpPr>
        <p:spPr bwMode="auto">
          <a:xfrm>
            <a:off x="5183188" y="384156"/>
            <a:ext cx="33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fr-FR" sz="1400" b="1" dirty="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1400" b="1" baseline="-25000" dirty="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415" name="table"/>
          <p:cNvSpPr>
            <a:spLocks noEditPoints="1" noChangeArrowheads="1"/>
          </p:cNvSpPr>
          <p:nvPr/>
        </p:nvSpPr>
        <p:spPr bwMode="auto">
          <a:xfrm>
            <a:off x="7235825" y="115888"/>
            <a:ext cx="574675" cy="57626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10800 h 21600"/>
              <a:gd name="T4" fmla="*/ 10800 w 21600"/>
              <a:gd name="T5" fmla="*/ 21600 h 21600"/>
              <a:gd name="T6" fmla="*/ 0 w 21600"/>
              <a:gd name="T7" fmla="*/ 10800 h 21600"/>
              <a:gd name="T8" fmla="*/ 4015 w 21600"/>
              <a:gd name="T9" fmla="*/ 4491 h 21600"/>
              <a:gd name="T10" fmla="*/ 17622 w 21600"/>
              <a:gd name="T11" fmla="*/ 1712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7641" y="17591"/>
                </a:moveTo>
                <a:lnTo>
                  <a:pt x="18067" y="17165"/>
                </a:lnTo>
                <a:lnTo>
                  <a:pt x="18443" y="16689"/>
                </a:lnTo>
                <a:lnTo>
                  <a:pt x="18794" y="16162"/>
                </a:lnTo>
                <a:lnTo>
                  <a:pt x="19144" y="15661"/>
                </a:lnTo>
                <a:lnTo>
                  <a:pt x="19420" y="15135"/>
                </a:lnTo>
                <a:lnTo>
                  <a:pt x="19645" y="14584"/>
                </a:lnTo>
                <a:lnTo>
                  <a:pt x="19871" y="13982"/>
                </a:lnTo>
                <a:lnTo>
                  <a:pt x="20071" y="13406"/>
                </a:lnTo>
                <a:lnTo>
                  <a:pt x="20297" y="13456"/>
                </a:lnTo>
                <a:lnTo>
                  <a:pt x="20472" y="13456"/>
                </a:lnTo>
                <a:lnTo>
                  <a:pt x="20648" y="13406"/>
                </a:lnTo>
                <a:lnTo>
                  <a:pt x="20823" y="13331"/>
                </a:lnTo>
                <a:lnTo>
                  <a:pt x="20948" y="13206"/>
                </a:lnTo>
                <a:lnTo>
                  <a:pt x="21099" y="13080"/>
                </a:lnTo>
                <a:lnTo>
                  <a:pt x="21149" y="12905"/>
                </a:lnTo>
                <a:lnTo>
                  <a:pt x="21299" y="12704"/>
                </a:lnTo>
                <a:lnTo>
                  <a:pt x="21425" y="12253"/>
                </a:lnTo>
                <a:lnTo>
                  <a:pt x="21550" y="11727"/>
                </a:lnTo>
                <a:lnTo>
                  <a:pt x="21600" y="11276"/>
                </a:lnTo>
                <a:lnTo>
                  <a:pt x="21600" y="10800"/>
                </a:lnTo>
                <a:lnTo>
                  <a:pt x="21600" y="10324"/>
                </a:lnTo>
                <a:lnTo>
                  <a:pt x="21550" y="9823"/>
                </a:lnTo>
                <a:lnTo>
                  <a:pt x="21425" y="9347"/>
                </a:lnTo>
                <a:lnTo>
                  <a:pt x="21299" y="8896"/>
                </a:lnTo>
                <a:lnTo>
                  <a:pt x="21149" y="8695"/>
                </a:lnTo>
                <a:lnTo>
                  <a:pt x="21099" y="8520"/>
                </a:lnTo>
                <a:lnTo>
                  <a:pt x="20948" y="8344"/>
                </a:lnTo>
                <a:lnTo>
                  <a:pt x="20823" y="8269"/>
                </a:lnTo>
                <a:lnTo>
                  <a:pt x="20648" y="8169"/>
                </a:lnTo>
                <a:lnTo>
                  <a:pt x="20472" y="8144"/>
                </a:lnTo>
                <a:lnTo>
                  <a:pt x="20297" y="8144"/>
                </a:lnTo>
                <a:lnTo>
                  <a:pt x="20071" y="8169"/>
                </a:lnTo>
                <a:lnTo>
                  <a:pt x="19871" y="7618"/>
                </a:lnTo>
                <a:lnTo>
                  <a:pt x="19645" y="7016"/>
                </a:lnTo>
                <a:lnTo>
                  <a:pt x="19420" y="6490"/>
                </a:lnTo>
                <a:lnTo>
                  <a:pt x="19144" y="5939"/>
                </a:lnTo>
                <a:lnTo>
                  <a:pt x="18794" y="5438"/>
                </a:lnTo>
                <a:lnTo>
                  <a:pt x="18443" y="4961"/>
                </a:lnTo>
                <a:lnTo>
                  <a:pt x="18067" y="4460"/>
                </a:lnTo>
                <a:lnTo>
                  <a:pt x="17691" y="4034"/>
                </a:lnTo>
                <a:lnTo>
                  <a:pt x="17215" y="3608"/>
                </a:lnTo>
                <a:lnTo>
                  <a:pt x="16739" y="3232"/>
                </a:lnTo>
                <a:lnTo>
                  <a:pt x="16263" y="2832"/>
                </a:lnTo>
                <a:lnTo>
                  <a:pt x="15686" y="2506"/>
                </a:lnTo>
                <a:lnTo>
                  <a:pt x="15185" y="2205"/>
                </a:lnTo>
                <a:lnTo>
                  <a:pt x="14609" y="1929"/>
                </a:lnTo>
                <a:lnTo>
                  <a:pt x="14032" y="1704"/>
                </a:lnTo>
                <a:lnTo>
                  <a:pt x="13431" y="1503"/>
                </a:lnTo>
                <a:lnTo>
                  <a:pt x="13481" y="1278"/>
                </a:lnTo>
                <a:lnTo>
                  <a:pt x="13481" y="1103"/>
                </a:lnTo>
                <a:lnTo>
                  <a:pt x="13431" y="952"/>
                </a:lnTo>
                <a:lnTo>
                  <a:pt x="13356" y="777"/>
                </a:lnTo>
                <a:lnTo>
                  <a:pt x="13256" y="626"/>
                </a:lnTo>
                <a:lnTo>
                  <a:pt x="13080" y="526"/>
                </a:lnTo>
                <a:lnTo>
                  <a:pt x="12930" y="426"/>
                </a:lnTo>
                <a:lnTo>
                  <a:pt x="12704" y="301"/>
                </a:lnTo>
                <a:lnTo>
                  <a:pt x="12278" y="175"/>
                </a:lnTo>
                <a:lnTo>
                  <a:pt x="11802" y="25"/>
                </a:lnTo>
                <a:lnTo>
                  <a:pt x="11276" y="0"/>
                </a:lnTo>
                <a:lnTo>
                  <a:pt x="10825" y="0"/>
                </a:lnTo>
                <a:lnTo>
                  <a:pt x="10324" y="0"/>
                </a:lnTo>
                <a:lnTo>
                  <a:pt x="9848" y="25"/>
                </a:lnTo>
                <a:lnTo>
                  <a:pt x="9347" y="175"/>
                </a:lnTo>
                <a:lnTo>
                  <a:pt x="8921" y="301"/>
                </a:lnTo>
                <a:lnTo>
                  <a:pt x="8695" y="426"/>
                </a:lnTo>
                <a:lnTo>
                  <a:pt x="8545" y="526"/>
                </a:lnTo>
                <a:lnTo>
                  <a:pt x="8394" y="626"/>
                </a:lnTo>
                <a:lnTo>
                  <a:pt x="8269" y="777"/>
                </a:lnTo>
                <a:lnTo>
                  <a:pt x="8169" y="952"/>
                </a:lnTo>
                <a:lnTo>
                  <a:pt x="8144" y="1103"/>
                </a:lnTo>
                <a:lnTo>
                  <a:pt x="8144" y="1278"/>
                </a:lnTo>
                <a:lnTo>
                  <a:pt x="8219" y="1503"/>
                </a:lnTo>
                <a:lnTo>
                  <a:pt x="7618" y="1704"/>
                </a:lnTo>
                <a:lnTo>
                  <a:pt x="7066" y="1929"/>
                </a:lnTo>
                <a:lnTo>
                  <a:pt x="6490" y="2205"/>
                </a:lnTo>
                <a:lnTo>
                  <a:pt x="5939" y="2456"/>
                </a:lnTo>
                <a:lnTo>
                  <a:pt x="5438" y="2781"/>
                </a:lnTo>
                <a:lnTo>
                  <a:pt x="4961" y="3132"/>
                </a:lnTo>
                <a:lnTo>
                  <a:pt x="4485" y="3533"/>
                </a:lnTo>
                <a:lnTo>
                  <a:pt x="4059" y="3959"/>
                </a:lnTo>
                <a:lnTo>
                  <a:pt x="3633" y="4385"/>
                </a:lnTo>
                <a:lnTo>
                  <a:pt x="3232" y="4861"/>
                </a:lnTo>
                <a:lnTo>
                  <a:pt x="2857" y="5387"/>
                </a:lnTo>
                <a:lnTo>
                  <a:pt x="2506" y="5889"/>
                </a:lnTo>
                <a:lnTo>
                  <a:pt x="2205" y="6465"/>
                </a:lnTo>
                <a:lnTo>
                  <a:pt x="1955" y="7016"/>
                </a:lnTo>
                <a:lnTo>
                  <a:pt x="1729" y="7568"/>
                </a:lnTo>
                <a:lnTo>
                  <a:pt x="1529" y="8169"/>
                </a:lnTo>
                <a:lnTo>
                  <a:pt x="1303" y="8144"/>
                </a:lnTo>
                <a:lnTo>
                  <a:pt x="1128" y="8144"/>
                </a:lnTo>
                <a:lnTo>
                  <a:pt x="977" y="8169"/>
                </a:lnTo>
                <a:lnTo>
                  <a:pt x="802" y="8269"/>
                </a:lnTo>
                <a:lnTo>
                  <a:pt x="652" y="8344"/>
                </a:lnTo>
                <a:lnTo>
                  <a:pt x="526" y="8520"/>
                </a:lnTo>
                <a:lnTo>
                  <a:pt x="451" y="8695"/>
                </a:lnTo>
                <a:lnTo>
                  <a:pt x="326" y="8896"/>
                </a:lnTo>
                <a:lnTo>
                  <a:pt x="200" y="9347"/>
                </a:lnTo>
                <a:lnTo>
                  <a:pt x="50" y="9823"/>
                </a:lnTo>
                <a:lnTo>
                  <a:pt x="0" y="10324"/>
                </a:lnTo>
                <a:lnTo>
                  <a:pt x="0" y="10800"/>
                </a:lnTo>
                <a:lnTo>
                  <a:pt x="0" y="11276"/>
                </a:lnTo>
                <a:lnTo>
                  <a:pt x="50" y="11727"/>
                </a:lnTo>
                <a:lnTo>
                  <a:pt x="200" y="12253"/>
                </a:lnTo>
                <a:lnTo>
                  <a:pt x="326" y="12704"/>
                </a:lnTo>
                <a:lnTo>
                  <a:pt x="451" y="12905"/>
                </a:lnTo>
                <a:lnTo>
                  <a:pt x="526" y="13080"/>
                </a:lnTo>
                <a:lnTo>
                  <a:pt x="652" y="13206"/>
                </a:lnTo>
                <a:lnTo>
                  <a:pt x="802" y="13331"/>
                </a:lnTo>
                <a:lnTo>
                  <a:pt x="977" y="13406"/>
                </a:lnTo>
                <a:lnTo>
                  <a:pt x="1128" y="13456"/>
                </a:lnTo>
                <a:lnTo>
                  <a:pt x="1303" y="13456"/>
                </a:lnTo>
                <a:lnTo>
                  <a:pt x="1529" y="13406"/>
                </a:lnTo>
                <a:lnTo>
                  <a:pt x="1729" y="13982"/>
                </a:lnTo>
                <a:lnTo>
                  <a:pt x="1955" y="14584"/>
                </a:lnTo>
                <a:lnTo>
                  <a:pt x="2255" y="15135"/>
                </a:lnTo>
                <a:lnTo>
                  <a:pt x="2556" y="15736"/>
                </a:lnTo>
                <a:lnTo>
                  <a:pt x="2907" y="16263"/>
                </a:lnTo>
                <a:lnTo>
                  <a:pt x="3283" y="16764"/>
                </a:lnTo>
                <a:lnTo>
                  <a:pt x="3684" y="17240"/>
                </a:lnTo>
                <a:lnTo>
                  <a:pt x="4110" y="17741"/>
                </a:lnTo>
                <a:lnTo>
                  <a:pt x="4535" y="18117"/>
                </a:lnTo>
                <a:lnTo>
                  <a:pt x="5012" y="18493"/>
                </a:lnTo>
                <a:lnTo>
                  <a:pt x="5463" y="18844"/>
                </a:lnTo>
                <a:lnTo>
                  <a:pt x="5989" y="19144"/>
                </a:lnTo>
                <a:lnTo>
                  <a:pt x="6490" y="19420"/>
                </a:lnTo>
                <a:lnTo>
                  <a:pt x="7066" y="19645"/>
                </a:lnTo>
                <a:lnTo>
                  <a:pt x="7618" y="19921"/>
                </a:lnTo>
                <a:lnTo>
                  <a:pt x="8219" y="20071"/>
                </a:lnTo>
                <a:lnTo>
                  <a:pt x="8144" y="20297"/>
                </a:lnTo>
                <a:lnTo>
                  <a:pt x="8144" y="20472"/>
                </a:lnTo>
                <a:lnTo>
                  <a:pt x="8169" y="20648"/>
                </a:lnTo>
                <a:lnTo>
                  <a:pt x="8269" y="20823"/>
                </a:lnTo>
                <a:lnTo>
                  <a:pt x="8394" y="20948"/>
                </a:lnTo>
                <a:lnTo>
                  <a:pt x="8545" y="21074"/>
                </a:lnTo>
                <a:lnTo>
                  <a:pt x="8695" y="21149"/>
                </a:lnTo>
                <a:lnTo>
                  <a:pt x="8921" y="21299"/>
                </a:lnTo>
                <a:lnTo>
                  <a:pt x="9347" y="21425"/>
                </a:lnTo>
                <a:lnTo>
                  <a:pt x="9848" y="21550"/>
                </a:lnTo>
                <a:lnTo>
                  <a:pt x="10324" y="21600"/>
                </a:lnTo>
                <a:lnTo>
                  <a:pt x="10825" y="21600"/>
                </a:lnTo>
                <a:lnTo>
                  <a:pt x="11276" y="21600"/>
                </a:lnTo>
                <a:lnTo>
                  <a:pt x="11802" y="21550"/>
                </a:lnTo>
                <a:lnTo>
                  <a:pt x="12278" y="21425"/>
                </a:lnTo>
                <a:lnTo>
                  <a:pt x="12704" y="21299"/>
                </a:lnTo>
                <a:lnTo>
                  <a:pt x="12930" y="21149"/>
                </a:lnTo>
                <a:lnTo>
                  <a:pt x="13080" y="21074"/>
                </a:lnTo>
                <a:lnTo>
                  <a:pt x="13256" y="20948"/>
                </a:lnTo>
                <a:lnTo>
                  <a:pt x="13356" y="20823"/>
                </a:lnTo>
                <a:lnTo>
                  <a:pt x="13431" y="20648"/>
                </a:lnTo>
                <a:lnTo>
                  <a:pt x="13481" y="20472"/>
                </a:lnTo>
                <a:lnTo>
                  <a:pt x="13481" y="20297"/>
                </a:lnTo>
                <a:lnTo>
                  <a:pt x="13431" y="20071"/>
                </a:lnTo>
                <a:lnTo>
                  <a:pt x="14032" y="19871"/>
                </a:lnTo>
                <a:lnTo>
                  <a:pt x="14609" y="19645"/>
                </a:lnTo>
                <a:lnTo>
                  <a:pt x="15135" y="19395"/>
                </a:lnTo>
                <a:lnTo>
                  <a:pt x="15686" y="19094"/>
                </a:lnTo>
                <a:lnTo>
                  <a:pt x="16213" y="18768"/>
                </a:lnTo>
                <a:lnTo>
                  <a:pt x="16739" y="18393"/>
                </a:lnTo>
                <a:lnTo>
                  <a:pt x="17165" y="18017"/>
                </a:lnTo>
                <a:lnTo>
                  <a:pt x="17641" y="17591"/>
                </a:lnTo>
                <a:close/>
              </a:path>
              <a:path w="21600" h="21600" extrusionOk="0">
                <a:moveTo>
                  <a:pt x="13431" y="1503"/>
                </a:moveTo>
                <a:lnTo>
                  <a:pt x="13080" y="1428"/>
                </a:lnTo>
                <a:lnTo>
                  <a:pt x="12780" y="1378"/>
                </a:lnTo>
                <a:lnTo>
                  <a:pt x="12479" y="1278"/>
                </a:lnTo>
                <a:lnTo>
                  <a:pt x="12128" y="1253"/>
                </a:lnTo>
                <a:lnTo>
                  <a:pt x="11802" y="1203"/>
                </a:lnTo>
                <a:lnTo>
                  <a:pt x="11477" y="1203"/>
                </a:lnTo>
                <a:lnTo>
                  <a:pt x="11151" y="1153"/>
                </a:lnTo>
                <a:lnTo>
                  <a:pt x="10825" y="1153"/>
                </a:lnTo>
                <a:lnTo>
                  <a:pt x="10449" y="1153"/>
                </a:lnTo>
                <a:lnTo>
                  <a:pt x="10174" y="1203"/>
                </a:lnTo>
                <a:lnTo>
                  <a:pt x="9798" y="1203"/>
                </a:lnTo>
                <a:lnTo>
                  <a:pt x="9472" y="1253"/>
                </a:lnTo>
                <a:lnTo>
                  <a:pt x="9171" y="1278"/>
                </a:lnTo>
                <a:lnTo>
                  <a:pt x="8820" y="1378"/>
                </a:lnTo>
                <a:lnTo>
                  <a:pt x="8545" y="1428"/>
                </a:lnTo>
                <a:lnTo>
                  <a:pt x="8219" y="1503"/>
                </a:lnTo>
                <a:moveTo>
                  <a:pt x="1529" y="8169"/>
                </a:moveTo>
                <a:lnTo>
                  <a:pt x="1453" y="8520"/>
                </a:lnTo>
                <a:lnTo>
                  <a:pt x="1403" y="8820"/>
                </a:lnTo>
                <a:lnTo>
                  <a:pt x="1303" y="9121"/>
                </a:lnTo>
                <a:lnTo>
                  <a:pt x="1253" y="9447"/>
                </a:lnTo>
                <a:lnTo>
                  <a:pt x="1228" y="9823"/>
                </a:lnTo>
                <a:lnTo>
                  <a:pt x="1228" y="10098"/>
                </a:lnTo>
                <a:lnTo>
                  <a:pt x="1178" y="10449"/>
                </a:lnTo>
                <a:lnTo>
                  <a:pt x="1178" y="10800"/>
                </a:lnTo>
                <a:lnTo>
                  <a:pt x="1178" y="11126"/>
                </a:lnTo>
                <a:lnTo>
                  <a:pt x="1228" y="11502"/>
                </a:lnTo>
                <a:lnTo>
                  <a:pt x="1228" y="11777"/>
                </a:lnTo>
                <a:lnTo>
                  <a:pt x="1253" y="12128"/>
                </a:lnTo>
                <a:lnTo>
                  <a:pt x="1303" y="12429"/>
                </a:lnTo>
                <a:lnTo>
                  <a:pt x="1403" y="12755"/>
                </a:lnTo>
                <a:lnTo>
                  <a:pt x="1453" y="13080"/>
                </a:lnTo>
                <a:lnTo>
                  <a:pt x="1529" y="13406"/>
                </a:lnTo>
                <a:moveTo>
                  <a:pt x="13431" y="20071"/>
                </a:moveTo>
                <a:lnTo>
                  <a:pt x="13080" y="20172"/>
                </a:lnTo>
                <a:lnTo>
                  <a:pt x="12780" y="20222"/>
                </a:lnTo>
                <a:lnTo>
                  <a:pt x="12479" y="20297"/>
                </a:lnTo>
                <a:lnTo>
                  <a:pt x="12128" y="20347"/>
                </a:lnTo>
                <a:lnTo>
                  <a:pt x="11802" y="20397"/>
                </a:lnTo>
                <a:lnTo>
                  <a:pt x="11477" y="20397"/>
                </a:lnTo>
                <a:lnTo>
                  <a:pt x="11151" y="20447"/>
                </a:lnTo>
                <a:lnTo>
                  <a:pt x="10825" y="20447"/>
                </a:lnTo>
                <a:lnTo>
                  <a:pt x="10449" y="20447"/>
                </a:lnTo>
                <a:lnTo>
                  <a:pt x="10174" y="20397"/>
                </a:lnTo>
                <a:lnTo>
                  <a:pt x="9798" y="20397"/>
                </a:lnTo>
                <a:lnTo>
                  <a:pt x="9472" y="20347"/>
                </a:lnTo>
                <a:lnTo>
                  <a:pt x="9171" y="20297"/>
                </a:lnTo>
                <a:lnTo>
                  <a:pt x="8820" y="20222"/>
                </a:lnTo>
                <a:lnTo>
                  <a:pt x="8545" y="20172"/>
                </a:lnTo>
                <a:lnTo>
                  <a:pt x="8219" y="20071"/>
                </a:lnTo>
                <a:moveTo>
                  <a:pt x="20071" y="13406"/>
                </a:moveTo>
                <a:lnTo>
                  <a:pt x="20172" y="13080"/>
                </a:lnTo>
                <a:lnTo>
                  <a:pt x="20222" y="12755"/>
                </a:lnTo>
                <a:lnTo>
                  <a:pt x="20297" y="12429"/>
                </a:lnTo>
                <a:lnTo>
                  <a:pt x="20347" y="12128"/>
                </a:lnTo>
                <a:lnTo>
                  <a:pt x="20397" y="11777"/>
                </a:lnTo>
                <a:lnTo>
                  <a:pt x="20447" y="11502"/>
                </a:lnTo>
                <a:lnTo>
                  <a:pt x="20447" y="11126"/>
                </a:lnTo>
                <a:lnTo>
                  <a:pt x="20447" y="10800"/>
                </a:lnTo>
                <a:lnTo>
                  <a:pt x="20447" y="10449"/>
                </a:lnTo>
                <a:lnTo>
                  <a:pt x="20447" y="10098"/>
                </a:lnTo>
                <a:lnTo>
                  <a:pt x="20397" y="9823"/>
                </a:lnTo>
                <a:lnTo>
                  <a:pt x="20347" y="9447"/>
                </a:lnTo>
                <a:lnTo>
                  <a:pt x="20297" y="9121"/>
                </a:lnTo>
                <a:lnTo>
                  <a:pt x="20222" y="8820"/>
                </a:lnTo>
                <a:lnTo>
                  <a:pt x="20172" y="8520"/>
                </a:lnTo>
                <a:lnTo>
                  <a:pt x="20071" y="8169"/>
                </a:lnTo>
              </a:path>
            </a:pathLst>
          </a:custGeom>
          <a:gradFill>
            <a:gsLst>
              <a:gs pos="0">
                <a:schemeClr val="bg1"/>
              </a:gs>
              <a:gs pos="49000">
                <a:srgbClr val="E5D8B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663300"/>
            </a:solidFill>
            <a:miter lim="800000"/>
            <a:headEnd/>
            <a:tailEnd/>
          </a:ln>
          <a:effectLst>
            <a:outerShdw blurRad="190500" dist="127000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16" name="ZoneTexte 2221"/>
          <p:cNvSpPr txBox="1">
            <a:spLocks noChangeArrowheads="1"/>
          </p:cNvSpPr>
          <p:nvPr/>
        </p:nvSpPr>
        <p:spPr bwMode="auto">
          <a:xfrm>
            <a:off x="7885113" y="115888"/>
            <a:ext cx="1079500" cy="304800"/>
          </a:xfrm>
          <a:prstGeom prst="rect">
            <a:avLst/>
          </a:prstGeom>
          <a:solidFill>
            <a:srgbClr val="E39E73">
              <a:alpha val="58038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rIns="18000">
            <a:spAutoFit/>
          </a:bodyPr>
          <a:lstStyle/>
          <a:p>
            <a:r>
              <a:rPr lang="fr-FR" sz="14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fr-FR" sz="1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acrophage</a:t>
            </a:r>
            <a:endParaRPr lang="fr-FR" sz="1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84" name="ZoneTexte 2617"/>
          <p:cNvSpPr txBox="1">
            <a:spLocks noChangeArrowheads="1"/>
          </p:cNvSpPr>
          <p:nvPr/>
        </p:nvSpPr>
        <p:spPr bwMode="auto">
          <a:xfrm>
            <a:off x="4357686" y="0"/>
            <a:ext cx="639012" cy="349702"/>
          </a:xfrm>
          <a:prstGeom prst="rect">
            <a:avLst/>
          </a:prstGeom>
          <a:gradFill>
            <a:gsLst>
              <a:gs pos="0">
                <a:srgbClr val="EAA0FE"/>
              </a:gs>
              <a:gs pos="48000">
                <a:schemeClr val="bg1"/>
              </a:gs>
              <a:gs pos="100000">
                <a:srgbClr val="EAA0FE"/>
              </a:gs>
            </a:gsLst>
            <a:lin ang="0" scaled="1"/>
          </a:gradFill>
          <a:ln w="19050" algn="ctr">
            <a:solidFill>
              <a:srgbClr val="9F02CA"/>
            </a:solidFill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>
                <a:solidFill>
                  <a:srgbClr val="9F02CA"/>
                </a:solidFill>
                <a:latin typeface="Times New Roman" pitchFamily="18" charset="0"/>
                <a:cs typeface="Times New Roman" pitchFamily="18" charset="0"/>
              </a:rPr>
              <a:t>LDL</a:t>
            </a:r>
          </a:p>
        </p:txBody>
      </p:sp>
      <p:sp>
        <p:nvSpPr>
          <p:cNvPr id="308" name="Ellipse 307"/>
          <p:cNvSpPr/>
          <p:nvPr/>
        </p:nvSpPr>
        <p:spPr>
          <a:xfrm>
            <a:off x="7072330" y="3643314"/>
            <a:ext cx="500066" cy="285752"/>
          </a:xfrm>
          <a:prstGeom prst="ellipse">
            <a:avLst/>
          </a:prstGeom>
          <a:solidFill>
            <a:srgbClr val="FFD5B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LPL</a:t>
            </a:r>
            <a:endParaRPr lang="fr-FR" sz="1400" dirty="0">
              <a:solidFill>
                <a:srgbClr val="CC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" name="Ellipse 308"/>
          <p:cNvSpPr/>
          <p:nvPr/>
        </p:nvSpPr>
        <p:spPr>
          <a:xfrm>
            <a:off x="6643702" y="3714752"/>
            <a:ext cx="214314" cy="21431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FD1D1"/>
              </a:gs>
              <a:gs pos="100000">
                <a:srgbClr val="FF9999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CC330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600" anchor="ctr"/>
          <a:lstStyle/>
          <a:p>
            <a:pPr algn="ctr">
              <a:defRPr/>
            </a:pPr>
            <a:r>
              <a:rPr lang="fr-FR" dirty="0">
                <a:solidFill>
                  <a:srgbClr val="CC3300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310" name="Ellipse 309"/>
          <p:cNvSpPr/>
          <p:nvPr/>
        </p:nvSpPr>
        <p:spPr>
          <a:xfrm>
            <a:off x="6656402" y="4156080"/>
            <a:ext cx="214314" cy="21431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FD1D1"/>
              </a:gs>
              <a:gs pos="100000">
                <a:srgbClr val="FF9999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CC330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600" anchor="ctr"/>
          <a:lstStyle/>
          <a:p>
            <a:pPr algn="ctr">
              <a:defRPr/>
            </a:pPr>
            <a:r>
              <a:rPr lang="fr-FR" dirty="0">
                <a:solidFill>
                  <a:srgbClr val="CC3300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311" name="Ellipse 310"/>
          <p:cNvSpPr/>
          <p:nvPr/>
        </p:nvSpPr>
        <p:spPr>
          <a:xfrm>
            <a:off x="5786446" y="1000108"/>
            <a:ext cx="428628" cy="285752"/>
          </a:xfrm>
          <a:prstGeom prst="ellipse">
            <a:avLst/>
          </a:prstGeom>
          <a:solidFill>
            <a:srgbClr val="FFD5B9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LH</a:t>
            </a:r>
            <a:endParaRPr lang="fr-FR" sz="1400" dirty="0">
              <a:solidFill>
                <a:srgbClr val="CC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e 314"/>
          <p:cNvGrpSpPr/>
          <p:nvPr/>
        </p:nvGrpSpPr>
        <p:grpSpPr>
          <a:xfrm>
            <a:off x="3500430" y="6515082"/>
            <a:ext cx="392232" cy="266718"/>
            <a:chOff x="5972176" y="5811854"/>
            <a:chExt cx="392232" cy="266718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17" name="Ellipse 2330"/>
            <p:cNvSpPr>
              <a:spLocks noChangeArrowheads="1"/>
            </p:cNvSpPr>
            <p:nvPr/>
          </p:nvSpPr>
          <p:spPr bwMode="auto">
            <a:xfrm>
              <a:off x="5972176" y="5811854"/>
              <a:ext cx="392232" cy="266718"/>
            </a:xfrm>
            <a:prstGeom prst="ellipse">
              <a:avLst/>
            </a:prstGeom>
            <a:gradFill rotWithShape="1">
              <a:gsLst>
                <a:gs pos="0">
                  <a:srgbClr val="C9EDFF"/>
                </a:gs>
                <a:gs pos="60000">
                  <a:srgbClr val="66CC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algn="l"/>
              <a:endParaRPr lang="fr-FR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ZoneTexte 2331"/>
            <p:cNvSpPr txBox="1">
              <a:spLocks noChangeArrowheads="1"/>
            </p:cNvSpPr>
            <p:nvPr/>
          </p:nvSpPr>
          <p:spPr bwMode="auto">
            <a:xfrm>
              <a:off x="6038860" y="5857892"/>
              <a:ext cx="28575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1200" dirty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B48</a:t>
              </a:r>
            </a:p>
          </p:txBody>
        </p:sp>
      </p:grpSp>
      <p:grpSp>
        <p:nvGrpSpPr>
          <p:cNvPr id="4" name="Groupe 318"/>
          <p:cNvGrpSpPr/>
          <p:nvPr/>
        </p:nvGrpSpPr>
        <p:grpSpPr>
          <a:xfrm>
            <a:off x="1987532" y="6064268"/>
            <a:ext cx="392232" cy="266718"/>
            <a:chOff x="5972176" y="5811854"/>
            <a:chExt cx="392232" cy="266718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20" name="Ellipse 2330"/>
            <p:cNvSpPr>
              <a:spLocks noChangeArrowheads="1"/>
            </p:cNvSpPr>
            <p:nvPr/>
          </p:nvSpPr>
          <p:spPr bwMode="auto">
            <a:xfrm>
              <a:off x="5972176" y="5811854"/>
              <a:ext cx="392232" cy="266718"/>
            </a:xfrm>
            <a:prstGeom prst="ellipse">
              <a:avLst/>
            </a:prstGeom>
            <a:gradFill rotWithShape="1">
              <a:gsLst>
                <a:gs pos="0">
                  <a:srgbClr val="C9EDFF"/>
                </a:gs>
                <a:gs pos="60000">
                  <a:srgbClr val="66CC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algn="l"/>
              <a:endParaRPr lang="fr-FR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1" name="ZoneTexte 2331"/>
            <p:cNvSpPr txBox="1">
              <a:spLocks noChangeArrowheads="1"/>
            </p:cNvSpPr>
            <p:nvPr/>
          </p:nvSpPr>
          <p:spPr bwMode="auto">
            <a:xfrm>
              <a:off x="6038860" y="5857892"/>
              <a:ext cx="28575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1200" dirty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B48</a:t>
              </a:r>
            </a:p>
          </p:txBody>
        </p:sp>
      </p:grpSp>
      <p:grpSp>
        <p:nvGrpSpPr>
          <p:cNvPr id="5" name="Groupe 321"/>
          <p:cNvGrpSpPr/>
          <p:nvPr/>
        </p:nvGrpSpPr>
        <p:grpSpPr>
          <a:xfrm>
            <a:off x="3500430" y="1668450"/>
            <a:ext cx="392232" cy="266718"/>
            <a:chOff x="5972176" y="5811854"/>
            <a:chExt cx="392232" cy="266718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23" name="Ellipse 2330"/>
            <p:cNvSpPr>
              <a:spLocks noChangeArrowheads="1"/>
            </p:cNvSpPr>
            <p:nvPr/>
          </p:nvSpPr>
          <p:spPr bwMode="auto">
            <a:xfrm>
              <a:off x="5972176" y="5811854"/>
              <a:ext cx="392232" cy="266718"/>
            </a:xfrm>
            <a:prstGeom prst="ellipse">
              <a:avLst/>
            </a:prstGeom>
            <a:gradFill rotWithShape="1">
              <a:gsLst>
                <a:gs pos="0">
                  <a:srgbClr val="C9EDFF"/>
                </a:gs>
                <a:gs pos="60000">
                  <a:srgbClr val="66CC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algn="l"/>
              <a:endParaRPr lang="fr-FR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4" name="ZoneTexte 2331"/>
            <p:cNvSpPr txBox="1">
              <a:spLocks noChangeArrowheads="1"/>
            </p:cNvSpPr>
            <p:nvPr/>
          </p:nvSpPr>
          <p:spPr bwMode="auto">
            <a:xfrm>
              <a:off x="6038860" y="5857892"/>
              <a:ext cx="28575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1200" dirty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B48</a:t>
              </a:r>
            </a:p>
          </p:txBody>
        </p:sp>
      </p:grpSp>
      <p:grpSp>
        <p:nvGrpSpPr>
          <p:cNvPr id="6" name="Groupe 324"/>
          <p:cNvGrpSpPr/>
          <p:nvPr/>
        </p:nvGrpSpPr>
        <p:grpSpPr>
          <a:xfrm>
            <a:off x="2285984" y="1500174"/>
            <a:ext cx="392232" cy="266718"/>
            <a:chOff x="5972176" y="5811854"/>
            <a:chExt cx="392232" cy="266718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26" name="Ellipse 2330"/>
            <p:cNvSpPr>
              <a:spLocks noChangeArrowheads="1"/>
            </p:cNvSpPr>
            <p:nvPr/>
          </p:nvSpPr>
          <p:spPr bwMode="auto">
            <a:xfrm>
              <a:off x="5972176" y="5811854"/>
              <a:ext cx="392232" cy="266718"/>
            </a:xfrm>
            <a:prstGeom prst="ellipse">
              <a:avLst/>
            </a:prstGeom>
            <a:gradFill rotWithShape="1">
              <a:gsLst>
                <a:gs pos="0">
                  <a:srgbClr val="C9EDFF"/>
                </a:gs>
                <a:gs pos="60000">
                  <a:srgbClr val="66CC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algn="l"/>
              <a:endParaRPr lang="fr-FR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7" name="ZoneTexte 2331"/>
            <p:cNvSpPr txBox="1">
              <a:spLocks noChangeArrowheads="1"/>
            </p:cNvSpPr>
            <p:nvPr/>
          </p:nvSpPr>
          <p:spPr bwMode="auto">
            <a:xfrm>
              <a:off x="6038860" y="5857892"/>
              <a:ext cx="28575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1200" dirty="0">
                  <a:solidFill>
                    <a:schemeClr val="accent6">
                      <a:lumMod val="5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B48</a:t>
              </a:r>
            </a:p>
          </p:txBody>
        </p:sp>
      </p:grpSp>
      <p:grpSp>
        <p:nvGrpSpPr>
          <p:cNvPr id="7" name="Groupe 349"/>
          <p:cNvGrpSpPr/>
          <p:nvPr/>
        </p:nvGrpSpPr>
        <p:grpSpPr>
          <a:xfrm>
            <a:off x="5572132" y="5429264"/>
            <a:ext cx="298452" cy="227014"/>
            <a:chOff x="6988192" y="5786454"/>
            <a:chExt cx="298452" cy="227014"/>
          </a:xfrm>
        </p:grpSpPr>
        <p:sp>
          <p:nvSpPr>
            <p:cNvPr id="330" name="Ellipse 2330"/>
            <p:cNvSpPr>
              <a:spLocks noChangeArrowheads="1"/>
            </p:cNvSpPr>
            <p:nvPr/>
          </p:nvSpPr>
          <p:spPr bwMode="auto">
            <a:xfrm>
              <a:off x="6988192" y="5799154"/>
              <a:ext cx="285752" cy="214314"/>
            </a:xfrm>
            <a:prstGeom prst="ellipse">
              <a:avLst/>
            </a:prstGeom>
            <a:gradFill rotWithShape="1">
              <a:gsLst>
                <a:gs pos="0">
                  <a:srgbClr val="CCFFCC"/>
                </a:gs>
                <a:gs pos="60000">
                  <a:srgbClr val="99FF99"/>
                </a:gs>
                <a:gs pos="100000">
                  <a:srgbClr val="33CC33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008000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l"/>
              <a:endParaRPr lang="fr-FR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1" name="ZoneTexte 2331"/>
            <p:cNvSpPr txBox="1">
              <a:spLocks noChangeArrowheads="1"/>
            </p:cNvSpPr>
            <p:nvPr/>
          </p:nvSpPr>
          <p:spPr bwMode="auto">
            <a:xfrm>
              <a:off x="7072330" y="5786454"/>
              <a:ext cx="2143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1400" dirty="0" smtClean="0">
                  <a:solidFill>
                    <a:srgbClr val="003300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fr-FR" sz="14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Groupe 333"/>
          <p:cNvGrpSpPr/>
          <p:nvPr/>
        </p:nvGrpSpPr>
        <p:grpSpPr>
          <a:xfrm>
            <a:off x="3013064" y="4903798"/>
            <a:ext cx="500066" cy="285752"/>
            <a:chOff x="7153292" y="5938854"/>
            <a:chExt cx="500066" cy="285752"/>
          </a:xfrm>
        </p:grpSpPr>
        <p:sp>
          <p:nvSpPr>
            <p:cNvPr id="332" name="Ellipse 2330"/>
            <p:cNvSpPr>
              <a:spLocks noChangeArrowheads="1"/>
            </p:cNvSpPr>
            <p:nvPr/>
          </p:nvSpPr>
          <p:spPr bwMode="auto">
            <a:xfrm>
              <a:off x="7153292" y="5938854"/>
              <a:ext cx="500066" cy="285752"/>
            </a:xfrm>
            <a:prstGeom prst="ellipse">
              <a:avLst/>
            </a:prstGeom>
            <a:gradFill rotWithShape="1">
              <a:gsLst>
                <a:gs pos="0">
                  <a:srgbClr val="C9EDFF"/>
                </a:gs>
                <a:gs pos="60000">
                  <a:srgbClr val="66CC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l"/>
              <a:endParaRPr lang="fr-FR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3" name="ZoneTexte 2331"/>
            <p:cNvSpPr txBox="1">
              <a:spLocks noChangeArrowheads="1"/>
            </p:cNvSpPr>
            <p:nvPr/>
          </p:nvSpPr>
          <p:spPr bwMode="auto">
            <a:xfrm>
              <a:off x="7224730" y="5984892"/>
              <a:ext cx="38883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12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B100</a:t>
              </a:r>
              <a:endParaRPr lang="fr-FR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Groupe 334"/>
          <p:cNvGrpSpPr/>
          <p:nvPr/>
        </p:nvGrpSpPr>
        <p:grpSpPr>
          <a:xfrm>
            <a:off x="6215074" y="2857496"/>
            <a:ext cx="500066" cy="285752"/>
            <a:chOff x="7153292" y="5938854"/>
            <a:chExt cx="500066" cy="285752"/>
          </a:xfrm>
        </p:grpSpPr>
        <p:sp>
          <p:nvSpPr>
            <p:cNvPr id="336" name="Ellipse 2330"/>
            <p:cNvSpPr>
              <a:spLocks noChangeArrowheads="1"/>
            </p:cNvSpPr>
            <p:nvPr/>
          </p:nvSpPr>
          <p:spPr bwMode="auto">
            <a:xfrm>
              <a:off x="7153292" y="5938854"/>
              <a:ext cx="500066" cy="285752"/>
            </a:xfrm>
            <a:prstGeom prst="ellipse">
              <a:avLst/>
            </a:prstGeom>
            <a:gradFill rotWithShape="1">
              <a:gsLst>
                <a:gs pos="0">
                  <a:srgbClr val="C9EDFF"/>
                </a:gs>
                <a:gs pos="60000">
                  <a:srgbClr val="66CC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l"/>
              <a:endParaRPr lang="fr-FR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7" name="ZoneTexte 2331"/>
            <p:cNvSpPr txBox="1">
              <a:spLocks noChangeArrowheads="1"/>
            </p:cNvSpPr>
            <p:nvPr/>
          </p:nvSpPr>
          <p:spPr bwMode="auto">
            <a:xfrm>
              <a:off x="7224730" y="5984892"/>
              <a:ext cx="38883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12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B100</a:t>
              </a:r>
              <a:endParaRPr lang="fr-FR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e 337"/>
          <p:cNvGrpSpPr/>
          <p:nvPr/>
        </p:nvGrpSpPr>
        <p:grpSpPr>
          <a:xfrm>
            <a:off x="6122998" y="2109778"/>
            <a:ext cx="500066" cy="285752"/>
            <a:chOff x="7153292" y="5938854"/>
            <a:chExt cx="500066" cy="285752"/>
          </a:xfrm>
        </p:grpSpPr>
        <p:sp>
          <p:nvSpPr>
            <p:cNvPr id="339" name="Ellipse 2330"/>
            <p:cNvSpPr>
              <a:spLocks noChangeArrowheads="1"/>
            </p:cNvSpPr>
            <p:nvPr/>
          </p:nvSpPr>
          <p:spPr bwMode="auto">
            <a:xfrm>
              <a:off x="7153292" y="5938854"/>
              <a:ext cx="500066" cy="285752"/>
            </a:xfrm>
            <a:prstGeom prst="ellipse">
              <a:avLst/>
            </a:prstGeom>
            <a:gradFill rotWithShape="1">
              <a:gsLst>
                <a:gs pos="0">
                  <a:srgbClr val="C9EDFF"/>
                </a:gs>
                <a:gs pos="60000">
                  <a:srgbClr val="66CC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l"/>
              <a:endParaRPr lang="fr-FR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0" name="ZoneTexte 2331"/>
            <p:cNvSpPr txBox="1">
              <a:spLocks noChangeArrowheads="1"/>
            </p:cNvSpPr>
            <p:nvPr/>
          </p:nvSpPr>
          <p:spPr bwMode="auto">
            <a:xfrm>
              <a:off x="7224730" y="5984892"/>
              <a:ext cx="38883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12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B100</a:t>
              </a:r>
              <a:endParaRPr lang="fr-FR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Groupe 340"/>
          <p:cNvGrpSpPr/>
          <p:nvPr/>
        </p:nvGrpSpPr>
        <p:grpSpPr>
          <a:xfrm>
            <a:off x="5072066" y="-24"/>
            <a:ext cx="500066" cy="285752"/>
            <a:chOff x="7153292" y="5938854"/>
            <a:chExt cx="500066" cy="285752"/>
          </a:xfrm>
        </p:grpSpPr>
        <p:sp>
          <p:nvSpPr>
            <p:cNvPr id="342" name="Ellipse 2330"/>
            <p:cNvSpPr>
              <a:spLocks noChangeArrowheads="1"/>
            </p:cNvSpPr>
            <p:nvPr/>
          </p:nvSpPr>
          <p:spPr bwMode="auto">
            <a:xfrm>
              <a:off x="7153292" y="5938854"/>
              <a:ext cx="500066" cy="285752"/>
            </a:xfrm>
            <a:prstGeom prst="ellipse">
              <a:avLst/>
            </a:prstGeom>
            <a:gradFill rotWithShape="1">
              <a:gsLst>
                <a:gs pos="0">
                  <a:srgbClr val="C9EDFF"/>
                </a:gs>
                <a:gs pos="60000">
                  <a:srgbClr val="66CC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l"/>
              <a:endParaRPr lang="fr-FR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3" name="ZoneTexte 2331"/>
            <p:cNvSpPr txBox="1">
              <a:spLocks noChangeArrowheads="1"/>
            </p:cNvSpPr>
            <p:nvPr/>
          </p:nvSpPr>
          <p:spPr bwMode="auto">
            <a:xfrm>
              <a:off x="7224730" y="5984892"/>
              <a:ext cx="38883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12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B100</a:t>
              </a:r>
              <a:endParaRPr lang="fr-FR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e 343"/>
          <p:cNvGrpSpPr/>
          <p:nvPr/>
        </p:nvGrpSpPr>
        <p:grpSpPr>
          <a:xfrm>
            <a:off x="2246501" y="403204"/>
            <a:ext cx="500066" cy="285752"/>
            <a:chOff x="7153292" y="5938854"/>
            <a:chExt cx="500066" cy="285752"/>
          </a:xfrm>
        </p:grpSpPr>
        <p:sp>
          <p:nvSpPr>
            <p:cNvPr id="345" name="Ellipse 2330"/>
            <p:cNvSpPr>
              <a:spLocks noChangeArrowheads="1"/>
            </p:cNvSpPr>
            <p:nvPr/>
          </p:nvSpPr>
          <p:spPr bwMode="auto">
            <a:xfrm>
              <a:off x="7153292" y="5938854"/>
              <a:ext cx="500066" cy="285752"/>
            </a:xfrm>
            <a:prstGeom prst="ellipse">
              <a:avLst/>
            </a:prstGeom>
            <a:gradFill rotWithShape="1">
              <a:gsLst>
                <a:gs pos="0">
                  <a:srgbClr val="C9EDFF"/>
                </a:gs>
                <a:gs pos="60000">
                  <a:srgbClr val="66CC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l"/>
              <a:endParaRPr lang="fr-FR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6" name="ZoneTexte 2331"/>
            <p:cNvSpPr txBox="1">
              <a:spLocks noChangeArrowheads="1"/>
            </p:cNvSpPr>
            <p:nvPr/>
          </p:nvSpPr>
          <p:spPr bwMode="auto">
            <a:xfrm>
              <a:off x="7224731" y="5984891"/>
              <a:ext cx="38883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12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B100</a:t>
              </a:r>
              <a:endParaRPr lang="fr-FR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" name="Groupe 346"/>
          <p:cNvGrpSpPr/>
          <p:nvPr/>
        </p:nvGrpSpPr>
        <p:grpSpPr>
          <a:xfrm>
            <a:off x="1520962" y="391430"/>
            <a:ext cx="500066" cy="285752"/>
            <a:chOff x="7153292" y="5938854"/>
            <a:chExt cx="500066" cy="285752"/>
          </a:xfrm>
        </p:grpSpPr>
        <p:sp>
          <p:nvSpPr>
            <p:cNvPr id="348" name="Ellipse 2330"/>
            <p:cNvSpPr>
              <a:spLocks noChangeArrowheads="1"/>
            </p:cNvSpPr>
            <p:nvPr/>
          </p:nvSpPr>
          <p:spPr bwMode="auto">
            <a:xfrm>
              <a:off x="7153292" y="5938854"/>
              <a:ext cx="500066" cy="285752"/>
            </a:xfrm>
            <a:prstGeom prst="ellipse">
              <a:avLst/>
            </a:prstGeom>
            <a:gradFill rotWithShape="1">
              <a:gsLst>
                <a:gs pos="0">
                  <a:srgbClr val="C9EDFF"/>
                </a:gs>
                <a:gs pos="60000">
                  <a:srgbClr val="66CC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l"/>
              <a:endParaRPr lang="fr-FR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9" name="ZoneTexte 2331"/>
            <p:cNvSpPr txBox="1">
              <a:spLocks noChangeArrowheads="1"/>
            </p:cNvSpPr>
            <p:nvPr/>
          </p:nvSpPr>
          <p:spPr bwMode="auto">
            <a:xfrm>
              <a:off x="7224730" y="5984892"/>
              <a:ext cx="38883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12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B100</a:t>
              </a:r>
              <a:endParaRPr lang="fr-FR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" name="Groupe 350"/>
          <p:cNvGrpSpPr/>
          <p:nvPr/>
        </p:nvGrpSpPr>
        <p:grpSpPr>
          <a:xfrm>
            <a:off x="3201978" y="6202382"/>
            <a:ext cx="298452" cy="227014"/>
            <a:chOff x="6988192" y="5786454"/>
            <a:chExt cx="298452" cy="227014"/>
          </a:xfrm>
        </p:grpSpPr>
        <p:sp>
          <p:nvSpPr>
            <p:cNvPr id="352" name="Ellipse 2330"/>
            <p:cNvSpPr>
              <a:spLocks noChangeArrowheads="1"/>
            </p:cNvSpPr>
            <p:nvPr/>
          </p:nvSpPr>
          <p:spPr bwMode="auto">
            <a:xfrm>
              <a:off x="6988192" y="5799154"/>
              <a:ext cx="285752" cy="214314"/>
            </a:xfrm>
            <a:prstGeom prst="ellipse">
              <a:avLst/>
            </a:prstGeom>
            <a:gradFill rotWithShape="1">
              <a:gsLst>
                <a:gs pos="0">
                  <a:srgbClr val="CCFFCC"/>
                </a:gs>
                <a:gs pos="60000">
                  <a:srgbClr val="99FF99"/>
                </a:gs>
                <a:gs pos="100000">
                  <a:srgbClr val="33CC33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008000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l"/>
              <a:endParaRPr lang="fr-FR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3" name="ZoneTexte 2331"/>
            <p:cNvSpPr txBox="1">
              <a:spLocks noChangeArrowheads="1"/>
            </p:cNvSpPr>
            <p:nvPr/>
          </p:nvSpPr>
          <p:spPr bwMode="auto">
            <a:xfrm>
              <a:off x="7072330" y="5786454"/>
              <a:ext cx="2143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1400" dirty="0" smtClean="0">
                  <a:solidFill>
                    <a:srgbClr val="003300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fr-FR" sz="14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e 353"/>
          <p:cNvGrpSpPr/>
          <p:nvPr/>
        </p:nvGrpSpPr>
        <p:grpSpPr>
          <a:xfrm>
            <a:off x="1916094" y="4845060"/>
            <a:ext cx="298452" cy="227014"/>
            <a:chOff x="6988192" y="5786454"/>
            <a:chExt cx="298452" cy="227014"/>
          </a:xfrm>
        </p:grpSpPr>
        <p:sp>
          <p:nvSpPr>
            <p:cNvPr id="355" name="Ellipse 2330"/>
            <p:cNvSpPr>
              <a:spLocks noChangeArrowheads="1"/>
            </p:cNvSpPr>
            <p:nvPr/>
          </p:nvSpPr>
          <p:spPr bwMode="auto">
            <a:xfrm>
              <a:off x="6988192" y="5799154"/>
              <a:ext cx="285752" cy="214314"/>
            </a:xfrm>
            <a:prstGeom prst="ellipse">
              <a:avLst/>
            </a:prstGeom>
            <a:gradFill rotWithShape="1">
              <a:gsLst>
                <a:gs pos="0">
                  <a:srgbClr val="CCFFCC"/>
                </a:gs>
                <a:gs pos="60000">
                  <a:srgbClr val="99FF99"/>
                </a:gs>
                <a:gs pos="100000">
                  <a:srgbClr val="33CC33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008000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l"/>
              <a:endParaRPr lang="fr-FR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6" name="ZoneTexte 2331"/>
            <p:cNvSpPr txBox="1">
              <a:spLocks noChangeArrowheads="1"/>
            </p:cNvSpPr>
            <p:nvPr/>
          </p:nvSpPr>
          <p:spPr bwMode="auto">
            <a:xfrm>
              <a:off x="7072330" y="5786454"/>
              <a:ext cx="2143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1400" dirty="0" smtClean="0">
                  <a:solidFill>
                    <a:srgbClr val="003300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fr-FR" sz="14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Groupe 356"/>
          <p:cNvGrpSpPr/>
          <p:nvPr/>
        </p:nvGrpSpPr>
        <p:grpSpPr>
          <a:xfrm>
            <a:off x="5891222" y="3201986"/>
            <a:ext cx="298452" cy="227014"/>
            <a:chOff x="6988192" y="5786454"/>
            <a:chExt cx="298452" cy="227014"/>
          </a:xfrm>
        </p:grpSpPr>
        <p:sp>
          <p:nvSpPr>
            <p:cNvPr id="358" name="Ellipse 2330"/>
            <p:cNvSpPr>
              <a:spLocks noChangeArrowheads="1"/>
            </p:cNvSpPr>
            <p:nvPr/>
          </p:nvSpPr>
          <p:spPr bwMode="auto">
            <a:xfrm>
              <a:off x="6988192" y="5799154"/>
              <a:ext cx="285752" cy="214314"/>
            </a:xfrm>
            <a:prstGeom prst="ellipse">
              <a:avLst/>
            </a:prstGeom>
            <a:gradFill rotWithShape="1">
              <a:gsLst>
                <a:gs pos="0">
                  <a:srgbClr val="CCFFCC"/>
                </a:gs>
                <a:gs pos="60000">
                  <a:srgbClr val="99FF99"/>
                </a:gs>
                <a:gs pos="100000">
                  <a:srgbClr val="33CC33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008000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l"/>
              <a:endParaRPr lang="fr-FR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9" name="ZoneTexte 2331"/>
            <p:cNvSpPr txBox="1">
              <a:spLocks noChangeArrowheads="1"/>
            </p:cNvSpPr>
            <p:nvPr/>
          </p:nvSpPr>
          <p:spPr bwMode="auto">
            <a:xfrm>
              <a:off x="7072330" y="5786454"/>
              <a:ext cx="2143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1400" dirty="0" smtClean="0">
                  <a:solidFill>
                    <a:srgbClr val="003300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fr-FR" sz="14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Groupe 359"/>
          <p:cNvGrpSpPr/>
          <p:nvPr/>
        </p:nvGrpSpPr>
        <p:grpSpPr>
          <a:xfrm>
            <a:off x="6215074" y="1500174"/>
            <a:ext cx="298452" cy="227014"/>
            <a:chOff x="6988192" y="5786454"/>
            <a:chExt cx="298452" cy="227014"/>
          </a:xfrm>
        </p:grpSpPr>
        <p:sp>
          <p:nvSpPr>
            <p:cNvPr id="361" name="Ellipse 2330"/>
            <p:cNvSpPr>
              <a:spLocks noChangeArrowheads="1"/>
            </p:cNvSpPr>
            <p:nvPr/>
          </p:nvSpPr>
          <p:spPr bwMode="auto">
            <a:xfrm>
              <a:off x="6988192" y="5799154"/>
              <a:ext cx="285752" cy="214314"/>
            </a:xfrm>
            <a:prstGeom prst="ellipse">
              <a:avLst/>
            </a:prstGeom>
            <a:gradFill rotWithShape="1">
              <a:gsLst>
                <a:gs pos="0">
                  <a:srgbClr val="CCFFCC"/>
                </a:gs>
                <a:gs pos="60000">
                  <a:srgbClr val="99FF99"/>
                </a:gs>
                <a:gs pos="100000">
                  <a:srgbClr val="33CC33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008000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l"/>
              <a:endParaRPr lang="fr-FR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2" name="ZoneTexte 2331"/>
            <p:cNvSpPr txBox="1">
              <a:spLocks noChangeArrowheads="1"/>
            </p:cNvSpPr>
            <p:nvPr/>
          </p:nvSpPr>
          <p:spPr bwMode="auto">
            <a:xfrm>
              <a:off x="7072330" y="5786454"/>
              <a:ext cx="2143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1400" dirty="0" smtClean="0">
                  <a:solidFill>
                    <a:srgbClr val="003300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fr-FR" sz="14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Groupe 362"/>
          <p:cNvGrpSpPr/>
          <p:nvPr/>
        </p:nvGrpSpPr>
        <p:grpSpPr>
          <a:xfrm>
            <a:off x="3286116" y="2071678"/>
            <a:ext cx="298452" cy="227014"/>
            <a:chOff x="6988192" y="5786454"/>
            <a:chExt cx="298452" cy="227014"/>
          </a:xfrm>
        </p:grpSpPr>
        <p:sp>
          <p:nvSpPr>
            <p:cNvPr id="364" name="Ellipse 2330"/>
            <p:cNvSpPr>
              <a:spLocks noChangeArrowheads="1"/>
            </p:cNvSpPr>
            <p:nvPr/>
          </p:nvSpPr>
          <p:spPr bwMode="auto">
            <a:xfrm>
              <a:off x="6988192" y="5799154"/>
              <a:ext cx="285752" cy="214314"/>
            </a:xfrm>
            <a:prstGeom prst="ellipse">
              <a:avLst/>
            </a:prstGeom>
            <a:gradFill rotWithShape="1">
              <a:gsLst>
                <a:gs pos="0">
                  <a:srgbClr val="CCFFCC"/>
                </a:gs>
                <a:gs pos="60000">
                  <a:srgbClr val="99FF99"/>
                </a:gs>
                <a:gs pos="100000">
                  <a:srgbClr val="33CC33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008000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l"/>
              <a:endParaRPr lang="fr-FR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ZoneTexte 2331"/>
            <p:cNvSpPr txBox="1">
              <a:spLocks noChangeArrowheads="1"/>
            </p:cNvSpPr>
            <p:nvPr/>
          </p:nvSpPr>
          <p:spPr bwMode="auto">
            <a:xfrm>
              <a:off x="7072330" y="5786454"/>
              <a:ext cx="2143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1400" dirty="0" smtClean="0">
                  <a:solidFill>
                    <a:srgbClr val="003300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fr-FR" sz="14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Groupe 365"/>
          <p:cNvGrpSpPr/>
          <p:nvPr/>
        </p:nvGrpSpPr>
        <p:grpSpPr>
          <a:xfrm>
            <a:off x="2071670" y="1785926"/>
            <a:ext cx="298452" cy="227014"/>
            <a:chOff x="6988192" y="5786454"/>
            <a:chExt cx="298452" cy="227014"/>
          </a:xfrm>
        </p:grpSpPr>
        <p:sp>
          <p:nvSpPr>
            <p:cNvPr id="367" name="Ellipse 2330"/>
            <p:cNvSpPr>
              <a:spLocks noChangeArrowheads="1"/>
            </p:cNvSpPr>
            <p:nvPr/>
          </p:nvSpPr>
          <p:spPr bwMode="auto">
            <a:xfrm>
              <a:off x="6988192" y="5799154"/>
              <a:ext cx="285752" cy="214314"/>
            </a:xfrm>
            <a:prstGeom prst="ellipse">
              <a:avLst/>
            </a:prstGeom>
            <a:gradFill rotWithShape="1">
              <a:gsLst>
                <a:gs pos="0">
                  <a:srgbClr val="CCFFCC"/>
                </a:gs>
                <a:gs pos="60000">
                  <a:srgbClr val="99FF99"/>
                </a:gs>
                <a:gs pos="100000">
                  <a:srgbClr val="33CC33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008000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l"/>
              <a:endParaRPr lang="fr-FR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" name="ZoneTexte 2331"/>
            <p:cNvSpPr txBox="1">
              <a:spLocks noChangeArrowheads="1"/>
            </p:cNvSpPr>
            <p:nvPr/>
          </p:nvSpPr>
          <p:spPr bwMode="auto">
            <a:xfrm>
              <a:off x="7072330" y="5786454"/>
              <a:ext cx="2143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1400" dirty="0" smtClean="0">
                  <a:solidFill>
                    <a:srgbClr val="003300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fr-FR" sz="14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" name="Groupe 368"/>
          <p:cNvGrpSpPr/>
          <p:nvPr/>
        </p:nvGrpSpPr>
        <p:grpSpPr>
          <a:xfrm>
            <a:off x="2593192" y="-96862"/>
            <a:ext cx="298452" cy="227014"/>
            <a:chOff x="6988192" y="5786454"/>
            <a:chExt cx="298452" cy="227014"/>
          </a:xfrm>
        </p:grpSpPr>
        <p:sp>
          <p:nvSpPr>
            <p:cNvPr id="370" name="Ellipse 2330"/>
            <p:cNvSpPr>
              <a:spLocks noChangeArrowheads="1"/>
            </p:cNvSpPr>
            <p:nvPr/>
          </p:nvSpPr>
          <p:spPr bwMode="auto">
            <a:xfrm>
              <a:off x="6988192" y="5799154"/>
              <a:ext cx="285752" cy="214314"/>
            </a:xfrm>
            <a:prstGeom prst="ellipse">
              <a:avLst/>
            </a:prstGeom>
            <a:gradFill rotWithShape="1">
              <a:gsLst>
                <a:gs pos="0">
                  <a:srgbClr val="CCFFCC"/>
                </a:gs>
                <a:gs pos="60000">
                  <a:srgbClr val="99FF99"/>
                </a:gs>
                <a:gs pos="100000">
                  <a:srgbClr val="33CC33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008000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l"/>
              <a:endParaRPr lang="fr-FR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1" name="ZoneTexte 2331"/>
            <p:cNvSpPr txBox="1">
              <a:spLocks noChangeArrowheads="1"/>
            </p:cNvSpPr>
            <p:nvPr/>
          </p:nvSpPr>
          <p:spPr bwMode="auto">
            <a:xfrm>
              <a:off x="7072330" y="5786454"/>
              <a:ext cx="2143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1400" dirty="0" smtClean="0">
                  <a:solidFill>
                    <a:srgbClr val="003300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fr-FR" sz="14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Groupe 375"/>
          <p:cNvGrpSpPr/>
          <p:nvPr/>
        </p:nvGrpSpPr>
        <p:grpSpPr>
          <a:xfrm>
            <a:off x="5643570" y="5072074"/>
            <a:ext cx="285752" cy="239714"/>
            <a:chOff x="7286644" y="6202382"/>
            <a:chExt cx="285752" cy="239714"/>
          </a:xfrm>
        </p:grpSpPr>
        <p:sp>
          <p:nvSpPr>
            <p:cNvPr id="377" name="Ellipse 2330"/>
            <p:cNvSpPr>
              <a:spLocks noChangeArrowheads="1"/>
            </p:cNvSpPr>
            <p:nvPr/>
          </p:nvSpPr>
          <p:spPr bwMode="auto">
            <a:xfrm>
              <a:off x="7286644" y="6227782"/>
              <a:ext cx="285752" cy="214314"/>
            </a:xfrm>
            <a:prstGeom prst="ellipse">
              <a:avLst/>
            </a:prstGeom>
            <a:gradFill rotWithShape="1">
              <a:gsLst>
                <a:gs pos="0">
                  <a:srgbClr val="FFCCFF"/>
                </a:gs>
                <a:gs pos="60000">
                  <a:srgbClr val="DB75FF"/>
                </a:gs>
                <a:gs pos="100000">
                  <a:srgbClr val="7030A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7030A0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l"/>
              <a:endParaRPr lang="fr-FR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" name="ZoneTexte 2331"/>
            <p:cNvSpPr txBox="1">
              <a:spLocks noChangeArrowheads="1"/>
            </p:cNvSpPr>
            <p:nvPr/>
          </p:nvSpPr>
          <p:spPr bwMode="auto">
            <a:xfrm>
              <a:off x="7337444" y="6202382"/>
              <a:ext cx="2143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1400" dirty="0" smtClean="0">
                  <a:solidFill>
                    <a:srgbClr val="660066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fr-FR" sz="1400" baseline="-25000" dirty="0" smtClean="0">
                  <a:solidFill>
                    <a:srgbClr val="660066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fr-FR" sz="1400" baseline="-25000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Groupe 378"/>
          <p:cNvGrpSpPr/>
          <p:nvPr/>
        </p:nvGrpSpPr>
        <p:grpSpPr>
          <a:xfrm>
            <a:off x="3286116" y="5857892"/>
            <a:ext cx="285752" cy="239714"/>
            <a:chOff x="7286644" y="6202382"/>
            <a:chExt cx="285752" cy="239714"/>
          </a:xfrm>
        </p:grpSpPr>
        <p:sp>
          <p:nvSpPr>
            <p:cNvPr id="380" name="Ellipse 2330"/>
            <p:cNvSpPr>
              <a:spLocks noChangeArrowheads="1"/>
            </p:cNvSpPr>
            <p:nvPr/>
          </p:nvSpPr>
          <p:spPr bwMode="auto">
            <a:xfrm>
              <a:off x="7286644" y="6227782"/>
              <a:ext cx="285752" cy="214314"/>
            </a:xfrm>
            <a:prstGeom prst="ellipse">
              <a:avLst/>
            </a:prstGeom>
            <a:gradFill rotWithShape="1">
              <a:gsLst>
                <a:gs pos="0">
                  <a:srgbClr val="FFCCFF"/>
                </a:gs>
                <a:gs pos="60000">
                  <a:srgbClr val="DB75FF"/>
                </a:gs>
                <a:gs pos="100000">
                  <a:srgbClr val="7030A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7030A0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l"/>
              <a:endParaRPr lang="fr-FR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1" name="ZoneTexte 2331"/>
            <p:cNvSpPr txBox="1">
              <a:spLocks noChangeArrowheads="1"/>
            </p:cNvSpPr>
            <p:nvPr/>
          </p:nvSpPr>
          <p:spPr bwMode="auto">
            <a:xfrm>
              <a:off x="7337444" y="6202382"/>
              <a:ext cx="2143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1400" dirty="0" smtClean="0">
                  <a:solidFill>
                    <a:srgbClr val="660066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fr-FR" sz="1400" baseline="-25000" dirty="0" smtClean="0">
                  <a:solidFill>
                    <a:srgbClr val="660066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fr-FR" sz="1400" baseline="-25000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" name="Groupe 381"/>
          <p:cNvGrpSpPr/>
          <p:nvPr/>
        </p:nvGrpSpPr>
        <p:grpSpPr>
          <a:xfrm>
            <a:off x="2428860" y="5643578"/>
            <a:ext cx="285752" cy="239714"/>
            <a:chOff x="7286644" y="6202382"/>
            <a:chExt cx="285752" cy="239714"/>
          </a:xfrm>
        </p:grpSpPr>
        <p:sp>
          <p:nvSpPr>
            <p:cNvPr id="383" name="Ellipse 2330"/>
            <p:cNvSpPr>
              <a:spLocks noChangeArrowheads="1"/>
            </p:cNvSpPr>
            <p:nvPr/>
          </p:nvSpPr>
          <p:spPr bwMode="auto">
            <a:xfrm>
              <a:off x="7286644" y="6227782"/>
              <a:ext cx="285752" cy="214314"/>
            </a:xfrm>
            <a:prstGeom prst="ellipse">
              <a:avLst/>
            </a:prstGeom>
            <a:gradFill rotWithShape="1">
              <a:gsLst>
                <a:gs pos="0">
                  <a:srgbClr val="FFCCFF"/>
                </a:gs>
                <a:gs pos="60000">
                  <a:srgbClr val="DB75FF"/>
                </a:gs>
                <a:gs pos="100000">
                  <a:srgbClr val="7030A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7030A0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l"/>
              <a:endParaRPr lang="fr-FR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4" name="ZoneTexte 2331"/>
            <p:cNvSpPr txBox="1">
              <a:spLocks noChangeArrowheads="1"/>
            </p:cNvSpPr>
            <p:nvPr/>
          </p:nvSpPr>
          <p:spPr bwMode="auto">
            <a:xfrm>
              <a:off x="7337444" y="6202382"/>
              <a:ext cx="2143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1400" dirty="0" smtClean="0">
                  <a:solidFill>
                    <a:srgbClr val="660066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fr-FR" sz="1400" baseline="-25000" dirty="0" smtClean="0">
                  <a:solidFill>
                    <a:srgbClr val="660066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fr-FR" sz="1400" baseline="-25000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Groupe 384"/>
          <p:cNvGrpSpPr/>
          <p:nvPr/>
        </p:nvGrpSpPr>
        <p:grpSpPr>
          <a:xfrm>
            <a:off x="4857752" y="1500174"/>
            <a:ext cx="285752" cy="239714"/>
            <a:chOff x="7286644" y="6202382"/>
            <a:chExt cx="285752" cy="239714"/>
          </a:xfrm>
        </p:grpSpPr>
        <p:sp>
          <p:nvSpPr>
            <p:cNvPr id="386" name="Ellipse 2330"/>
            <p:cNvSpPr>
              <a:spLocks noChangeArrowheads="1"/>
            </p:cNvSpPr>
            <p:nvPr/>
          </p:nvSpPr>
          <p:spPr bwMode="auto">
            <a:xfrm>
              <a:off x="7286644" y="6227782"/>
              <a:ext cx="285752" cy="214314"/>
            </a:xfrm>
            <a:prstGeom prst="ellipse">
              <a:avLst/>
            </a:prstGeom>
            <a:gradFill rotWithShape="1">
              <a:gsLst>
                <a:gs pos="0">
                  <a:srgbClr val="FFCCFF"/>
                </a:gs>
                <a:gs pos="60000">
                  <a:srgbClr val="DB75FF"/>
                </a:gs>
                <a:gs pos="100000">
                  <a:srgbClr val="7030A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7030A0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l"/>
              <a:endParaRPr lang="fr-FR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7" name="ZoneTexte 2331"/>
            <p:cNvSpPr txBox="1">
              <a:spLocks noChangeArrowheads="1"/>
            </p:cNvSpPr>
            <p:nvPr/>
          </p:nvSpPr>
          <p:spPr bwMode="auto">
            <a:xfrm>
              <a:off x="7337444" y="6202382"/>
              <a:ext cx="2143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1400" dirty="0" smtClean="0">
                  <a:solidFill>
                    <a:srgbClr val="660066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fr-FR" sz="1400" baseline="-25000" dirty="0" smtClean="0">
                  <a:solidFill>
                    <a:srgbClr val="660066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fr-FR" sz="1400" baseline="-25000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" name="Groupe 387"/>
          <p:cNvGrpSpPr/>
          <p:nvPr/>
        </p:nvGrpSpPr>
        <p:grpSpPr>
          <a:xfrm>
            <a:off x="3357554" y="642918"/>
            <a:ext cx="285752" cy="239714"/>
            <a:chOff x="7286644" y="6202382"/>
            <a:chExt cx="285752" cy="239714"/>
          </a:xfrm>
        </p:grpSpPr>
        <p:sp>
          <p:nvSpPr>
            <p:cNvPr id="389" name="Ellipse 2330"/>
            <p:cNvSpPr>
              <a:spLocks noChangeArrowheads="1"/>
            </p:cNvSpPr>
            <p:nvPr/>
          </p:nvSpPr>
          <p:spPr bwMode="auto">
            <a:xfrm>
              <a:off x="7286644" y="6227782"/>
              <a:ext cx="285752" cy="214314"/>
            </a:xfrm>
            <a:prstGeom prst="ellipse">
              <a:avLst/>
            </a:prstGeom>
            <a:gradFill rotWithShape="1">
              <a:gsLst>
                <a:gs pos="0">
                  <a:srgbClr val="FFCCFF"/>
                </a:gs>
                <a:gs pos="60000">
                  <a:srgbClr val="DB75FF"/>
                </a:gs>
                <a:gs pos="100000">
                  <a:srgbClr val="7030A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7030A0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l"/>
              <a:endParaRPr lang="fr-FR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" name="ZoneTexte 2331"/>
            <p:cNvSpPr txBox="1">
              <a:spLocks noChangeArrowheads="1"/>
            </p:cNvSpPr>
            <p:nvPr/>
          </p:nvSpPr>
          <p:spPr bwMode="auto">
            <a:xfrm>
              <a:off x="7337444" y="6202382"/>
              <a:ext cx="2143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1400" dirty="0" smtClean="0">
                  <a:solidFill>
                    <a:srgbClr val="660066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fr-FR" sz="1400" baseline="-25000" dirty="0" smtClean="0">
                  <a:solidFill>
                    <a:srgbClr val="660066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fr-FR" sz="1400" baseline="-25000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" name="Groupe 391"/>
          <p:cNvGrpSpPr/>
          <p:nvPr/>
        </p:nvGrpSpPr>
        <p:grpSpPr>
          <a:xfrm>
            <a:off x="6072198" y="4929198"/>
            <a:ext cx="285752" cy="239714"/>
            <a:chOff x="7319982" y="6202382"/>
            <a:chExt cx="285752" cy="239714"/>
          </a:xfrm>
        </p:grpSpPr>
        <p:sp>
          <p:nvSpPr>
            <p:cNvPr id="393" name="Ellipse 2330"/>
            <p:cNvSpPr>
              <a:spLocks noChangeArrowheads="1"/>
            </p:cNvSpPr>
            <p:nvPr/>
          </p:nvSpPr>
          <p:spPr bwMode="auto">
            <a:xfrm>
              <a:off x="7319982" y="6227782"/>
              <a:ext cx="285752" cy="214314"/>
            </a:xfrm>
            <a:prstGeom prst="ellipse">
              <a:avLst/>
            </a:prstGeom>
            <a:gradFill rotWithShape="1">
              <a:gsLst>
                <a:gs pos="0">
                  <a:srgbClr val="FFCDCD"/>
                </a:gs>
                <a:gs pos="60000">
                  <a:srgbClr val="FF9F9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D60000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l"/>
              <a:endParaRPr lang="fr-FR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4" name="ZoneTexte 2331"/>
            <p:cNvSpPr txBox="1">
              <a:spLocks noChangeArrowheads="1"/>
            </p:cNvSpPr>
            <p:nvPr/>
          </p:nvSpPr>
          <p:spPr bwMode="auto">
            <a:xfrm>
              <a:off x="7337444" y="6202382"/>
              <a:ext cx="2143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1400" dirty="0" smtClean="0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fr-FR" sz="1400" baseline="-25000" dirty="0" smtClean="0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II</a:t>
              </a:r>
              <a:endParaRPr lang="fr-FR" sz="1400" baseline="-2500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" name="Groupe 394"/>
          <p:cNvGrpSpPr/>
          <p:nvPr/>
        </p:nvGrpSpPr>
        <p:grpSpPr>
          <a:xfrm>
            <a:off x="6286512" y="3571876"/>
            <a:ext cx="285752" cy="239714"/>
            <a:chOff x="7319982" y="6202382"/>
            <a:chExt cx="285752" cy="239714"/>
          </a:xfrm>
        </p:grpSpPr>
        <p:sp>
          <p:nvSpPr>
            <p:cNvPr id="396" name="Ellipse 2330"/>
            <p:cNvSpPr>
              <a:spLocks noChangeArrowheads="1"/>
            </p:cNvSpPr>
            <p:nvPr/>
          </p:nvSpPr>
          <p:spPr bwMode="auto">
            <a:xfrm>
              <a:off x="7319982" y="6227782"/>
              <a:ext cx="285752" cy="214314"/>
            </a:xfrm>
            <a:prstGeom prst="ellipse">
              <a:avLst/>
            </a:prstGeom>
            <a:gradFill rotWithShape="1">
              <a:gsLst>
                <a:gs pos="0">
                  <a:srgbClr val="FFCDCD"/>
                </a:gs>
                <a:gs pos="60000">
                  <a:srgbClr val="FF9F9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D60000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l"/>
              <a:endParaRPr lang="fr-FR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ZoneTexte 2331"/>
            <p:cNvSpPr txBox="1">
              <a:spLocks noChangeArrowheads="1"/>
            </p:cNvSpPr>
            <p:nvPr/>
          </p:nvSpPr>
          <p:spPr bwMode="auto">
            <a:xfrm>
              <a:off x="7337444" y="6202382"/>
              <a:ext cx="2143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1400" dirty="0" smtClean="0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fr-FR" sz="1400" baseline="-25000" dirty="0" smtClean="0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II</a:t>
              </a:r>
              <a:endParaRPr lang="fr-FR" sz="1400" baseline="-2500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" name="Groupe 397"/>
          <p:cNvGrpSpPr/>
          <p:nvPr/>
        </p:nvGrpSpPr>
        <p:grpSpPr>
          <a:xfrm>
            <a:off x="3643306" y="5643578"/>
            <a:ext cx="285752" cy="239714"/>
            <a:chOff x="7319982" y="6202382"/>
            <a:chExt cx="285752" cy="239714"/>
          </a:xfrm>
        </p:grpSpPr>
        <p:sp>
          <p:nvSpPr>
            <p:cNvPr id="399" name="Ellipse 2330"/>
            <p:cNvSpPr>
              <a:spLocks noChangeArrowheads="1"/>
            </p:cNvSpPr>
            <p:nvPr/>
          </p:nvSpPr>
          <p:spPr bwMode="auto">
            <a:xfrm>
              <a:off x="7319982" y="6227782"/>
              <a:ext cx="285752" cy="214314"/>
            </a:xfrm>
            <a:prstGeom prst="ellipse">
              <a:avLst/>
            </a:prstGeom>
            <a:gradFill rotWithShape="1">
              <a:gsLst>
                <a:gs pos="0">
                  <a:srgbClr val="FFCDCD"/>
                </a:gs>
                <a:gs pos="60000">
                  <a:srgbClr val="FF9F9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D60000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l"/>
              <a:endParaRPr lang="fr-FR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0" name="ZoneTexte 2331"/>
            <p:cNvSpPr txBox="1">
              <a:spLocks noChangeArrowheads="1"/>
            </p:cNvSpPr>
            <p:nvPr/>
          </p:nvSpPr>
          <p:spPr bwMode="auto">
            <a:xfrm>
              <a:off x="7337444" y="6202382"/>
              <a:ext cx="2143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1400" dirty="0" smtClean="0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fr-FR" sz="1400" baseline="-25000" dirty="0" smtClean="0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II</a:t>
              </a:r>
              <a:endParaRPr lang="fr-FR" sz="1400" baseline="-2500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" name="Groupe 400"/>
          <p:cNvGrpSpPr/>
          <p:nvPr/>
        </p:nvGrpSpPr>
        <p:grpSpPr>
          <a:xfrm>
            <a:off x="2201846" y="4987936"/>
            <a:ext cx="285752" cy="239714"/>
            <a:chOff x="7319982" y="6202382"/>
            <a:chExt cx="285752" cy="239714"/>
          </a:xfrm>
        </p:grpSpPr>
        <p:sp>
          <p:nvSpPr>
            <p:cNvPr id="402" name="Ellipse 2330"/>
            <p:cNvSpPr>
              <a:spLocks noChangeArrowheads="1"/>
            </p:cNvSpPr>
            <p:nvPr/>
          </p:nvSpPr>
          <p:spPr bwMode="auto">
            <a:xfrm>
              <a:off x="7319982" y="6227782"/>
              <a:ext cx="285752" cy="214314"/>
            </a:xfrm>
            <a:prstGeom prst="ellipse">
              <a:avLst/>
            </a:prstGeom>
            <a:gradFill rotWithShape="1">
              <a:gsLst>
                <a:gs pos="0">
                  <a:srgbClr val="FFCDCD"/>
                </a:gs>
                <a:gs pos="60000">
                  <a:srgbClr val="FF9F9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D60000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l"/>
              <a:endParaRPr lang="fr-FR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ZoneTexte 2331"/>
            <p:cNvSpPr txBox="1">
              <a:spLocks noChangeArrowheads="1"/>
            </p:cNvSpPr>
            <p:nvPr/>
          </p:nvSpPr>
          <p:spPr bwMode="auto">
            <a:xfrm>
              <a:off x="7337444" y="6202382"/>
              <a:ext cx="2143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1400" dirty="0" smtClean="0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fr-FR" sz="1400" baseline="-25000" dirty="0" smtClean="0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II</a:t>
              </a:r>
              <a:endParaRPr lang="fr-FR" sz="1400" baseline="-2500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" name="Groupe 403"/>
          <p:cNvGrpSpPr/>
          <p:nvPr/>
        </p:nvGrpSpPr>
        <p:grpSpPr>
          <a:xfrm>
            <a:off x="4572000" y="3883028"/>
            <a:ext cx="285752" cy="239714"/>
            <a:chOff x="7319982" y="6202382"/>
            <a:chExt cx="285752" cy="239714"/>
          </a:xfrm>
        </p:grpSpPr>
        <p:sp>
          <p:nvSpPr>
            <p:cNvPr id="405" name="Ellipse 2330"/>
            <p:cNvSpPr>
              <a:spLocks noChangeArrowheads="1"/>
            </p:cNvSpPr>
            <p:nvPr/>
          </p:nvSpPr>
          <p:spPr bwMode="auto">
            <a:xfrm>
              <a:off x="7319982" y="6227782"/>
              <a:ext cx="285752" cy="214314"/>
            </a:xfrm>
            <a:prstGeom prst="ellipse">
              <a:avLst/>
            </a:prstGeom>
            <a:gradFill rotWithShape="1">
              <a:gsLst>
                <a:gs pos="0">
                  <a:srgbClr val="FFCDCD"/>
                </a:gs>
                <a:gs pos="60000">
                  <a:srgbClr val="FF9F9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D60000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l"/>
              <a:endParaRPr lang="fr-FR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6" name="ZoneTexte 2331"/>
            <p:cNvSpPr txBox="1">
              <a:spLocks noChangeArrowheads="1"/>
            </p:cNvSpPr>
            <p:nvPr/>
          </p:nvSpPr>
          <p:spPr bwMode="auto">
            <a:xfrm>
              <a:off x="7337444" y="6202382"/>
              <a:ext cx="2143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1400" dirty="0" smtClean="0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fr-FR" sz="1400" baseline="-25000" dirty="0" smtClean="0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II</a:t>
              </a:r>
              <a:endParaRPr lang="fr-FR" sz="1400" baseline="-2500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1" name="Groupe 406"/>
          <p:cNvGrpSpPr/>
          <p:nvPr/>
        </p:nvGrpSpPr>
        <p:grpSpPr>
          <a:xfrm>
            <a:off x="5000628" y="1928802"/>
            <a:ext cx="285752" cy="239714"/>
            <a:chOff x="7319982" y="6202382"/>
            <a:chExt cx="285752" cy="239714"/>
          </a:xfrm>
        </p:grpSpPr>
        <p:sp>
          <p:nvSpPr>
            <p:cNvPr id="408" name="Ellipse 2330"/>
            <p:cNvSpPr>
              <a:spLocks noChangeArrowheads="1"/>
            </p:cNvSpPr>
            <p:nvPr/>
          </p:nvSpPr>
          <p:spPr bwMode="auto">
            <a:xfrm>
              <a:off x="7319982" y="6227782"/>
              <a:ext cx="285752" cy="214314"/>
            </a:xfrm>
            <a:prstGeom prst="ellipse">
              <a:avLst/>
            </a:prstGeom>
            <a:gradFill rotWithShape="1">
              <a:gsLst>
                <a:gs pos="0">
                  <a:srgbClr val="FFCDCD"/>
                </a:gs>
                <a:gs pos="60000">
                  <a:srgbClr val="FF9F9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D60000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l"/>
              <a:endParaRPr lang="fr-FR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9" name="ZoneTexte 2331"/>
            <p:cNvSpPr txBox="1">
              <a:spLocks noChangeArrowheads="1"/>
            </p:cNvSpPr>
            <p:nvPr/>
          </p:nvSpPr>
          <p:spPr bwMode="auto">
            <a:xfrm>
              <a:off x="7337444" y="6202382"/>
              <a:ext cx="2143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1400" dirty="0" smtClean="0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fr-FR" sz="1400" baseline="-25000" dirty="0" smtClean="0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II</a:t>
              </a:r>
              <a:endParaRPr lang="fr-FR" sz="1400" baseline="-2500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10" name="Groupe 409"/>
          <p:cNvGrpSpPr/>
          <p:nvPr/>
        </p:nvGrpSpPr>
        <p:grpSpPr>
          <a:xfrm>
            <a:off x="3500430" y="4500570"/>
            <a:ext cx="285752" cy="239714"/>
            <a:chOff x="7319982" y="6202382"/>
            <a:chExt cx="285752" cy="239714"/>
          </a:xfrm>
        </p:grpSpPr>
        <p:sp>
          <p:nvSpPr>
            <p:cNvPr id="411" name="Ellipse 2330"/>
            <p:cNvSpPr>
              <a:spLocks noChangeArrowheads="1"/>
            </p:cNvSpPr>
            <p:nvPr/>
          </p:nvSpPr>
          <p:spPr bwMode="auto">
            <a:xfrm>
              <a:off x="7319982" y="6227782"/>
              <a:ext cx="285752" cy="214314"/>
            </a:xfrm>
            <a:prstGeom prst="ellipse">
              <a:avLst/>
            </a:prstGeom>
            <a:gradFill rotWithShape="1">
              <a:gsLst>
                <a:gs pos="0">
                  <a:srgbClr val="FFCDCD"/>
                </a:gs>
                <a:gs pos="60000">
                  <a:srgbClr val="FF9F9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D60000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l"/>
              <a:endParaRPr lang="fr-FR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2" name="ZoneTexte 2331"/>
            <p:cNvSpPr txBox="1">
              <a:spLocks noChangeArrowheads="1"/>
            </p:cNvSpPr>
            <p:nvPr/>
          </p:nvSpPr>
          <p:spPr bwMode="auto">
            <a:xfrm>
              <a:off x="7337444" y="6202382"/>
              <a:ext cx="2143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1400" dirty="0" smtClean="0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fr-FR" sz="1400" baseline="-25000" dirty="0" smtClean="0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II</a:t>
              </a:r>
              <a:endParaRPr lang="fr-FR" sz="1400" baseline="-2500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15" name="Groupe 412"/>
          <p:cNvGrpSpPr/>
          <p:nvPr/>
        </p:nvGrpSpPr>
        <p:grpSpPr>
          <a:xfrm>
            <a:off x="3643306" y="903270"/>
            <a:ext cx="285752" cy="239714"/>
            <a:chOff x="7319982" y="6202382"/>
            <a:chExt cx="285752" cy="239714"/>
          </a:xfrm>
        </p:grpSpPr>
        <p:sp>
          <p:nvSpPr>
            <p:cNvPr id="414" name="Ellipse 2330"/>
            <p:cNvSpPr>
              <a:spLocks noChangeArrowheads="1"/>
            </p:cNvSpPr>
            <p:nvPr/>
          </p:nvSpPr>
          <p:spPr bwMode="auto">
            <a:xfrm>
              <a:off x="7319982" y="6227782"/>
              <a:ext cx="285752" cy="214314"/>
            </a:xfrm>
            <a:prstGeom prst="ellipse">
              <a:avLst/>
            </a:prstGeom>
            <a:gradFill rotWithShape="1">
              <a:gsLst>
                <a:gs pos="0">
                  <a:srgbClr val="FFCDCD"/>
                </a:gs>
                <a:gs pos="60000">
                  <a:srgbClr val="FF9F9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D60000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l"/>
              <a:endParaRPr lang="fr-FR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5" name="ZoneTexte 2331"/>
            <p:cNvSpPr txBox="1">
              <a:spLocks noChangeArrowheads="1"/>
            </p:cNvSpPr>
            <p:nvPr/>
          </p:nvSpPr>
          <p:spPr bwMode="auto">
            <a:xfrm>
              <a:off x="7337444" y="6202382"/>
              <a:ext cx="2143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1400" dirty="0" smtClean="0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fr-FR" sz="1400" baseline="-25000" dirty="0" smtClean="0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II</a:t>
              </a:r>
              <a:endParaRPr lang="fr-FR" sz="1400" baseline="-2500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16" name="Groupe 415"/>
          <p:cNvGrpSpPr/>
          <p:nvPr/>
        </p:nvGrpSpPr>
        <p:grpSpPr>
          <a:xfrm>
            <a:off x="2786050" y="4429132"/>
            <a:ext cx="298452" cy="227014"/>
            <a:chOff x="6988192" y="5786454"/>
            <a:chExt cx="298452" cy="227014"/>
          </a:xfrm>
        </p:grpSpPr>
        <p:sp>
          <p:nvSpPr>
            <p:cNvPr id="417" name="Ellipse 2330"/>
            <p:cNvSpPr>
              <a:spLocks noChangeArrowheads="1"/>
            </p:cNvSpPr>
            <p:nvPr/>
          </p:nvSpPr>
          <p:spPr bwMode="auto">
            <a:xfrm>
              <a:off x="6988192" y="5799154"/>
              <a:ext cx="285752" cy="214314"/>
            </a:xfrm>
            <a:prstGeom prst="ellipse">
              <a:avLst/>
            </a:prstGeom>
            <a:gradFill rotWithShape="1">
              <a:gsLst>
                <a:gs pos="0">
                  <a:srgbClr val="CCFFCC"/>
                </a:gs>
                <a:gs pos="60000">
                  <a:srgbClr val="99FF99"/>
                </a:gs>
                <a:gs pos="100000">
                  <a:srgbClr val="33CC33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008000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l"/>
              <a:endParaRPr lang="fr-FR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8" name="ZoneTexte 2331"/>
            <p:cNvSpPr txBox="1">
              <a:spLocks noChangeArrowheads="1"/>
            </p:cNvSpPr>
            <p:nvPr/>
          </p:nvSpPr>
          <p:spPr bwMode="auto">
            <a:xfrm>
              <a:off x="7072330" y="5786454"/>
              <a:ext cx="2143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1400" dirty="0" smtClean="0">
                  <a:solidFill>
                    <a:srgbClr val="003300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fr-FR" sz="1400" dirty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17" name="Groupe 418"/>
          <p:cNvGrpSpPr/>
          <p:nvPr/>
        </p:nvGrpSpPr>
        <p:grpSpPr>
          <a:xfrm>
            <a:off x="4500562" y="3357562"/>
            <a:ext cx="285752" cy="239714"/>
            <a:chOff x="7286644" y="6202382"/>
            <a:chExt cx="285752" cy="239714"/>
          </a:xfrm>
        </p:grpSpPr>
        <p:sp>
          <p:nvSpPr>
            <p:cNvPr id="420" name="Ellipse 2330"/>
            <p:cNvSpPr>
              <a:spLocks noChangeArrowheads="1"/>
            </p:cNvSpPr>
            <p:nvPr/>
          </p:nvSpPr>
          <p:spPr bwMode="auto">
            <a:xfrm>
              <a:off x="7286644" y="6227782"/>
              <a:ext cx="285752" cy="214314"/>
            </a:xfrm>
            <a:prstGeom prst="ellipse">
              <a:avLst/>
            </a:prstGeom>
            <a:gradFill rotWithShape="1">
              <a:gsLst>
                <a:gs pos="0">
                  <a:srgbClr val="FFCCFF"/>
                </a:gs>
                <a:gs pos="60000">
                  <a:srgbClr val="DB75FF"/>
                </a:gs>
                <a:gs pos="100000">
                  <a:srgbClr val="7030A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7030A0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l"/>
              <a:endParaRPr lang="fr-FR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1" name="ZoneTexte 2331"/>
            <p:cNvSpPr txBox="1">
              <a:spLocks noChangeArrowheads="1"/>
            </p:cNvSpPr>
            <p:nvPr/>
          </p:nvSpPr>
          <p:spPr bwMode="auto">
            <a:xfrm>
              <a:off x="7337444" y="6202382"/>
              <a:ext cx="2143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1400" dirty="0" smtClean="0">
                  <a:solidFill>
                    <a:srgbClr val="660066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fr-FR" sz="1400" baseline="-25000" dirty="0" smtClean="0">
                  <a:solidFill>
                    <a:srgbClr val="660066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fr-FR" sz="1400" baseline="-25000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18" name="Groupe 421"/>
          <p:cNvGrpSpPr/>
          <p:nvPr/>
        </p:nvGrpSpPr>
        <p:grpSpPr>
          <a:xfrm>
            <a:off x="2643174" y="3214686"/>
            <a:ext cx="285752" cy="239714"/>
            <a:chOff x="7286644" y="6202382"/>
            <a:chExt cx="285752" cy="239714"/>
          </a:xfrm>
        </p:grpSpPr>
        <p:sp>
          <p:nvSpPr>
            <p:cNvPr id="423" name="Ellipse 2330"/>
            <p:cNvSpPr>
              <a:spLocks noChangeArrowheads="1"/>
            </p:cNvSpPr>
            <p:nvPr/>
          </p:nvSpPr>
          <p:spPr bwMode="auto">
            <a:xfrm>
              <a:off x="7286644" y="6227782"/>
              <a:ext cx="285752" cy="214314"/>
            </a:xfrm>
            <a:prstGeom prst="ellipse">
              <a:avLst/>
            </a:prstGeom>
            <a:gradFill rotWithShape="1">
              <a:gsLst>
                <a:gs pos="0">
                  <a:srgbClr val="FFCCFF"/>
                </a:gs>
                <a:gs pos="60000">
                  <a:srgbClr val="DB75FF"/>
                </a:gs>
                <a:gs pos="100000">
                  <a:srgbClr val="7030A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7030A0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l"/>
              <a:endParaRPr lang="fr-FR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4" name="ZoneTexte 2331"/>
            <p:cNvSpPr txBox="1">
              <a:spLocks noChangeArrowheads="1"/>
            </p:cNvSpPr>
            <p:nvPr/>
          </p:nvSpPr>
          <p:spPr bwMode="auto">
            <a:xfrm>
              <a:off x="7337444" y="6202382"/>
              <a:ext cx="2143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1400" dirty="0" smtClean="0">
                  <a:solidFill>
                    <a:srgbClr val="660066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fr-FR" sz="1400" baseline="-25000" dirty="0" smtClean="0">
                  <a:solidFill>
                    <a:srgbClr val="660066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fr-FR" sz="1400" baseline="-25000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19" name="Groupe 424"/>
          <p:cNvGrpSpPr/>
          <p:nvPr/>
        </p:nvGrpSpPr>
        <p:grpSpPr>
          <a:xfrm>
            <a:off x="2643174" y="3786190"/>
            <a:ext cx="285752" cy="239714"/>
            <a:chOff x="7319982" y="6202382"/>
            <a:chExt cx="285752" cy="239714"/>
          </a:xfrm>
        </p:grpSpPr>
        <p:sp>
          <p:nvSpPr>
            <p:cNvPr id="426" name="Ellipse 2330"/>
            <p:cNvSpPr>
              <a:spLocks noChangeArrowheads="1"/>
            </p:cNvSpPr>
            <p:nvPr/>
          </p:nvSpPr>
          <p:spPr bwMode="auto">
            <a:xfrm>
              <a:off x="7319982" y="6227782"/>
              <a:ext cx="285752" cy="214314"/>
            </a:xfrm>
            <a:prstGeom prst="ellipse">
              <a:avLst/>
            </a:prstGeom>
            <a:gradFill rotWithShape="1">
              <a:gsLst>
                <a:gs pos="0">
                  <a:srgbClr val="FFCDCD"/>
                </a:gs>
                <a:gs pos="60000">
                  <a:srgbClr val="FF9F9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D60000"/>
              </a:solidFill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l"/>
              <a:endParaRPr lang="fr-FR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7" name="ZoneTexte 2331"/>
            <p:cNvSpPr txBox="1">
              <a:spLocks noChangeArrowheads="1"/>
            </p:cNvSpPr>
            <p:nvPr/>
          </p:nvSpPr>
          <p:spPr bwMode="auto">
            <a:xfrm>
              <a:off x="7337444" y="6202382"/>
              <a:ext cx="2143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1400" dirty="0" smtClean="0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fr-FR" sz="1400" baseline="-25000" dirty="0" smtClean="0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II</a:t>
              </a:r>
              <a:endParaRPr lang="fr-FR" sz="1400" baseline="-25000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29" name="Ellipse 428"/>
          <p:cNvSpPr>
            <a:spLocks noChangeAspect="1"/>
          </p:cNvSpPr>
          <p:nvPr/>
        </p:nvSpPr>
        <p:spPr>
          <a:xfrm>
            <a:off x="3643308" y="3643316"/>
            <a:ext cx="232895" cy="23289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E1FFE1"/>
              </a:gs>
              <a:gs pos="100000">
                <a:srgbClr val="B9FFB9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92D050"/>
            </a:solidFill>
          </a:ln>
          <a:effectLst>
            <a:outerShdw blurRad="139700" dist="63500" dir="2700000" algn="ctr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600" anchor="ctr"/>
          <a:lstStyle/>
          <a:p>
            <a:pPr algn="ctr">
              <a:defRPr/>
            </a:pPr>
            <a:r>
              <a:rPr lang="fr-FR" dirty="0">
                <a:solidFill>
                  <a:srgbClr val="00CC00"/>
                </a:solidFill>
                <a:latin typeface="Arial Black" pitchFamily="34" charset="0"/>
              </a:rPr>
              <a:t>+</a:t>
            </a:r>
          </a:p>
        </p:txBody>
      </p:sp>
      <p:sp>
        <p:nvSpPr>
          <p:cNvPr id="284" name="Flèche vers le bas 283"/>
          <p:cNvSpPr/>
          <p:nvPr/>
        </p:nvSpPr>
        <p:spPr bwMode="auto">
          <a:xfrm>
            <a:off x="500034" y="3071810"/>
            <a:ext cx="285752" cy="1357322"/>
          </a:xfrm>
          <a:prstGeom prst="downArrow">
            <a:avLst/>
          </a:prstGeom>
          <a:gradFill flip="none" rotWithShape="1">
            <a:gsLst>
              <a:gs pos="0">
                <a:srgbClr val="CC99FF"/>
              </a:gs>
              <a:gs pos="100000">
                <a:srgbClr val="F1F1C5"/>
              </a:gs>
            </a:gsLst>
            <a:lin ang="5400000" scaled="1"/>
            <a:tileRect/>
          </a:gra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rtlCol="0" anchor="ctr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fr-FR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2230" name="ZoneTexte 2671"/>
          <p:cNvSpPr txBox="1">
            <a:spLocks noChangeArrowheads="1"/>
          </p:cNvSpPr>
          <p:nvPr/>
        </p:nvSpPr>
        <p:spPr bwMode="auto">
          <a:xfrm>
            <a:off x="377796" y="3521076"/>
            <a:ext cx="503237" cy="304800"/>
          </a:xfrm>
          <a:prstGeom prst="rect">
            <a:avLst/>
          </a:prstGeom>
          <a:solidFill>
            <a:srgbClr val="F1F1C5">
              <a:alpha val="50000"/>
            </a:srgb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400" b="1" dirty="0">
                <a:latin typeface="Times New Roman" pitchFamily="18" charset="0"/>
                <a:cs typeface="Times New Roman" pitchFamily="18" charset="0"/>
              </a:rPr>
              <a:t>BILE</a:t>
            </a:r>
          </a:p>
        </p:txBody>
      </p:sp>
      <p:grpSp>
        <p:nvGrpSpPr>
          <p:cNvPr id="2221" name="Groupe 285"/>
          <p:cNvGrpSpPr/>
          <p:nvPr/>
        </p:nvGrpSpPr>
        <p:grpSpPr>
          <a:xfrm>
            <a:off x="7261244" y="1285860"/>
            <a:ext cx="500066" cy="285752"/>
            <a:chOff x="7153292" y="5938854"/>
            <a:chExt cx="500066" cy="285752"/>
          </a:xfrm>
        </p:grpSpPr>
        <p:sp>
          <p:nvSpPr>
            <p:cNvPr id="287" name="Ellipse 2330"/>
            <p:cNvSpPr>
              <a:spLocks noChangeArrowheads="1"/>
            </p:cNvSpPr>
            <p:nvPr/>
          </p:nvSpPr>
          <p:spPr bwMode="auto">
            <a:xfrm>
              <a:off x="7153292" y="5938854"/>
              <a:ext cx="500066" cy="285752"/>
            </a:xfrm>
            <a:prstGeom prst="ellipse">
              <a:avLst/>
            </a:prstGeom>
            <a:gradFill rotWithShape="1">
              <a:gsLst>
                <a:gs pos="0">
                  <a:srgbClr val="C9EDFF"/>
                </a:gs>
                <a:gs pos="60000">
                  <a:srgbClr val="66CC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l"/>
              <a:endParaRPr lang="fr-FR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8" name="ZoneTexte 2331"/>
            <p:cNvSpPr txBox="1">
              <a:spLocks noChangeArrowheads="1"/>
            </p:cNvSpPr>
            <p:nvPr/>
          </p:nvSpPr>
          <p:spPr bwMode="auto">
            <a:xfrm>
              <a:off x="7224730" y="5984892"/>
              <a:ext cx="38883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fr-FR" sz="12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B100</a:t>
              </a:r>
              <a:endParaRPr lang="fr-FR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89" name="Connecteur droit 2659"/>
          <p:cNvSpPr>
            <a:spLocks noChangeShapeType="1"/>
          </p:cNvSpPr>
          <p:nvPr/>
        </p:nvSpPr>
        <p:spPr bwMode="auto">
          <a:xfrm flipV="1">
            <a:off x="714348" y="6028072"/>
            <a:ext cx="1785950" cy="11557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Affichage à l'écran (4:3)</PresentationFormat>
  <Paragraphs>111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Seloken</dc:creator>
  <cp:lastModifiedBy>Seloken</cp:lastModifiedBy>
  <cp:revision>1</cp:revision>
  <dcterms:created xsi:type="dcterms:W3CDTF">2008-07-31T08:47:23Z</dcterms:created>
  <dcterms:modified xsi:type="dcterms:W3CDTF">2008-07-31T08:48:08Z</dcterms:modified>
</cp:coreProperties>
</file>