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1324-F518-4FD3-815D-A05942C9850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94F4-C0C5-4F80-AA8F-2E9282893E3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EA289-D470-4CEF-B615-B78EC22B1490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utoShape 4"/>
          <p:cNvSpPr>
            <a:spLocks noChangeArrowheads="1"/>
          </p:cNvSpPr>
          <p:nvPr/>
        </p:nvSpPr>
        <p:spPr bwMode="auto">
          <a:xfrm rot="13457543">
            <a:off x="5534218" y="1315449"/>
            <a:ext cx="2348272" cy="5707063"/>
          </a:xfrm>
          <a:prstGeom prst="flowChartMagneticDisk">
            <a:avLst/>
          </a:prstGeom>
          <a:gradFill>
            <a:gsLst>
              <a:gs pos="0">
                <a:srgbClr val="FF8F8F"/>
              </a:gs>
              <a:gs pos="50000">
                <a:srgbClr val="FFF3F3"/>
              </a:gs>
              <a:gs pos="100000">
                <a:srgbClr val="FF8F8F"/>
              </a:gs>
            </a:gsLst>
            <a:lin ang="0" scaled="0"/>
          </a:gradFill>
          <a:ln w="9525">
            <a:solidFill>
              <a:srgbClr val="C00000"/>
            </a:solidFill>
            <a:round/>
            <a:headEnd/>
            <a:tailEnd/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69" name="AutoShape 10"/>
          <p:cNvSpPr>
            <a:spLocks noChangeArrowheads="1"/>
          </p:cNvSpPr>
          <p:nvPr/>
        </p:nvSpPr>
        <p:spPr bwMode="auto">
          <a:xfrm rot="5400000">
            <a:off x="2821475" y="249718"/>
            <a:ext cx="5929942" cy="6000792"/>
          </a:xfrm>
          <a:prstGeom prst="rtTriangle">
            <a:avLst/>
          </a:prstGeom>
          <a:gradFill>
            <a:gsLst>
              <a:gs pos="0">
                <a:schemeClr val="bg1"/>
              </a:gs>
              <a:gs pos="100000">
                <a:srgbClr val="E2B3FF"/>
              </a:gs>
            </a:gsLst>
            <a:path path="circle">
              <a:fillToRect l="50000" t="50000" r="50000" b="50000"/>
            </a:path>
          </a:gradFill>
          <a:ln w="25400">
            <a:solidFill>
              <a:srgbClr val="9900CC"/>
            </a:solidFill>
            <a:miter lim="800000"/>
            <a:headEnd/>
            <a:tailEnd/>
          </a:ln>
          <a:effectLst>
            <a:outerShdw blurRad="190500" dist="127000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Line 28"/>
          <p:cNvSpPr>
            <a:spLocks noChangeShapeType="1"/>
          </p:cNvSpPr>
          <p:nvPr/>
        </p:nvSpPr>
        <p:spPr bwMode="auto">
          <a:xfrm>
            <a:off x="4500562" y="2069038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fr-FR"/>
          </a:p>
        </p:txBody>
      </p:sp>
      <p:sp>
        <p:nvSpPr>
          <p:cNvPr id="71" name="Oval 29"/>
          <p:cNvSpPr>
            <a:spLocks noChangeArrowheads="1"/>
          </p:cNvSpPr>
          <p:nvPr/>
        </p:nvSpPr>
        <p:spPr bwMode="auto">
          <a:xfrm>
            <a:off x="4429124" y="1994411"/>
            <a:ext cx="120241" cy="12701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4673917" y="1994411"/>
            <a:ext cx="120241" cy="12701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3" name="Oval 32"/>
          <p:cNvSpPr>
            <a:spLocks noChangeArrowheads="1"/>
          </p:cNvSpPr>
          <p:nvPr/>
        </p:nvSpPr>
        <p:spPr bwMode="auto">
          <a:xfrm>
            <a:off x="5163503" y="1994411"/>
            <a:ext cx="120241" cy="12701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5408296" y="1994411"/>
            <a:ext cx="120241" cy="12701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5" name="Oval 34"/>
          <p:cNvSpPr>
            <a:spLocks noChangeArrowheads="1"/>
          </p:cNvSpPr>
          <p:nvPr/>
        </p:nvSpPr>
        <p:spPr bwMode="auto">
          <a:xfrm>
            <a:off x="5653087" y="1994411"/>
            <a:ext cx="120240" cy="12701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6" name="Line 35"/>
          <p:cNvSpPr>
            <a:spLocks noChangeShapeType="1"/>
          </p:cNvSpPr>
          <p:nvPr/>
        </p:nvSpPr>
        <p:spPr bwMode="auto">
          <a:xfrm flipV="1">
            <a:off x="5005387" y="1597551"/>
            <a:ext cx="43180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fr-FR"/>
          </a:p>
        </p:txBody>
      </p:sp>
      <p:sp>
        <p:nvSpPr>
          <p:cNvPr id="77" name="Oval 36"/>
          <p:cNvSpPr>
            <a:spLocks noChangeArrowheads="1"/>
          </p:cNvSpPr>
          <p:nvPr/>
        </p:nvSpPr>
        <p:spPr bwMode="auto">
          <a:xfrm>
            <a:off x="5080003" y="1826136"/>
            <a:ext cx="120241" cy="12701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8" name="Oval 37"/>
          <p:cNvSpPr>
            <a:spLocks noChangeArrowheads="1"/>
          </p:cNvSpPr>
          <p:nvPr/>
        </p:nvSpPr>
        <p:spPr bwMode="auto">
          <a:xfrm>
            <a:off x="5405437" y="1494348"/>
            <a:ext cx="120240" cy="12701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9" name="Oval 38"/>
          <p:cNvSpPr>
            <a:spLocks noChangeArrowheads="1"/>
          </p:cNvSpPr>
          <p:nvPr/>
        </p:nvSpPr>
        <p:spPr bwMode="auto">
          <a:xfrm>
            <a:off x="5235574" y="1656274"/>
            <a:ext cx="120241" cy="12701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3" name="ZoneTexte 2222"/>
          <p:cNvSpPr txBox="1">
            <a:spLocks noChangeArrowheads="1"/>
          </p:cNvSpPr>
          <p:nvPr/>
        </p:nvSpPr>
        <p:spPr bwMode="auto">
          <a:xfrm>
            <a:off x="5357818" y="273194"/>
            <a:ext cx="573055" cy="318924"/>
          </a:xfrm>
          <a:prstGeom prst="rect">
            <a:avLst/>
          </a:prstGeom>
          <a:solidFill>
            <a:srgbClr val="CC66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FOIE</a:t>
            </a: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4918710" y="1994411"/>
            <a:ext cx="120241" cy="12701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 rot="14014636" flipV="1">
            <a:off x="7351712" y="1008063"/>
            <a:ext cx="1400175" cy="1198563"/>
          </a:xfrm>
          <a:custGeom>
            <a:avLst/>
            <a:gdLst>
              <a:gd name="G0" fmla="+- -875641 0 0"/>
              <a:gd name="G1" fmla="+- 11268141 0 0"/>
              <a:gd name="G2" fmla="+- -875641 0 11268141"/>
              <a:gd name="G3" fmla="+- 10800 0 0"/>
              <a:gd name="G4" fmla="+- 0 0 -875641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399 0 0"/>
              <a:gd name="G9" fmla="+- 0 0 11268141"/>
              <a:gd name="G10" fmla="+- 8399 0 2700"/>
              <a:gd name="G11" fmla="cos G10 -875641"/>
              <a:gd name="G12" fmla="sin G10 -875641"/>
              <a:gd name="G13" fmla="cos 13500 -875641"/>
              <a:gd name="G14" fmla="sin 13500 -875641"/>
              <a:gd name="G15" fmla="+- G11 10800 0"/>
              <a:gd name="G16" fmla="+- G12 10800 0"/>
              <a:gd name="G17" fmla="+- G13 10800 0"/>
              <a:gd name="G18" fmla="+- G14 10800 0"/>
              <a:gd name="G19" fmla="*/ 8399 1 2"/>
              <a:gd name="G20" fmla="+- G19 5400 0"/>
              <a:gd name="G21" fmla="cos G20 -875641"/>
              <a:gd name="G22" fmla="sin G20 -875641"/>
              <a:gd name="G23" fmla="+- G21 10800 0"/>
              <a:gd name="G24" fmla="+- G12 G23 G22"/>
              <a:gd name="G25" fmla="+- G22 G23 G11"/>
              <a:gd name="G26" fmla="cos 10800 -875641"/>
              <a:gd name="G27" fmla="sin 10800 -875641"/>
              <a:gd name="G28" fmla="cos 8399 -875641"/>
              <a:gd name="G29" fmla="sin 8399 -875641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11268141"/>
              <a:gd name="G36" fmla="sin G34 11268141"/>
              <a:gd name="G37" fmla="+/ 11268141 -875641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399 G39"/>
              <a:gd name="G43" fmla="sin 83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792 w 21600"/>
              <a:gd name="T5" fmla="*/ 188 h 21600"/>
              <a:gd name="T6" fmla="*/ 1294 w 21600"/>
              <a:gd name="T7" fmla="*/ 12146 h 21600"/>
              <a:gd name="T8" fmla="*/ 9238 w 21600"/>
              <a:gd name="T9" fmla="*/ 2547 h 21600"/>
              <a:gd name="T10" fmla="*/ 23934 w 21600"/>
              <a:gd name="T11" fmla="*/ 7680 h 21600"/>
              <a:gd name="T12" fmla="*/ 21042 w 21600"/>
              <a:gd name="T13" fmla="*/ 12377 h 21600"/>
              <a:gd name="T14" fmla="*/ 16344 w 21600"/>
              <a:gd name="T15" fmla="*/ 94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971" y="8859"/>
                </a:moveTo>
                <a:cubicBezTo>
                  <a:pt x="18072" y="5073"/>
                  <a:pt x="14690" y="2401"/>
                  <a:pt x="10800" y="2401"/>
                </a:cubicBezTo>
                <a:cubicBezTo>
                  <a:pt x="6161" y="2401"/>
                  <a:pt x="2401" y="6161"/>
                  <a:pt x="2401" y="10800"/>
                </a:cubicBezTo>
                <a:cubicBezTo>
                  <a:pt x="2400" y="11194"/>
                  <a:pt x="2428" y="11587"/>
                  <a:pt x="2484" y="11977"/>
                </a:cubicBezTo>
                <a:lnTo>
                  <a:pt x="106" y="12314"/>
                </a:lnTo>
                <a:cubicBezTo>
                  <a:pt x="35" y="11812"/>
                  <a:pt x="0" y="11306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5803" y="-1"/>
                  <a:pt x="20151" y="3436"/>
                  <a:pt x="21307" y="8304"/>
                </a:cubicBezTo>
                <a:lnTo>
                  <a:pt x="23934" y="7680"/>
                </a:lnTo>
                <a:lnTo>
                  <a:pt x="21042" y="12377"/>
                </a:lnTo>
                <a:lnTo>
                  <a:pt x="16344" y="9483"/>
                </a:lnTo>
                <a:lnTo>
                  <a:pt x="18971" y="8859"/>
                </a:lnTo>
                <a:close/>
              </a:path>
            </a:pathLst>
          </a:custGeom>
          <a:gradFill rotWithShape="1">
            <a:gsLst>
              <a:gs pos="0">
                <a:srgbClr val="99FD55"/>
              </a:gs>
              <a:gs pos="100000">
                <a:srgbClr val="FFFF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66" name="Line 74"/>
          <p:cNvSpPr>
            <a:spLocks noChangeShapeType="1"/>
          </p:cNvSpPr>
          <p:nvPr/>
        </p:nvSpPr>
        <p:spPr bwMode="auto">
          <a:xfrm>
            <a:off x="7818432" y="2214560"/>
            <a:ext cx="468313" cy="360363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85" name="AutoShape 3"/>
          <p:cNvSpPr>
            <a:spLocks noChangeArrowheads="1"/>
          </p:cNvSpPr>
          <p:nvPr/>
        </p:nvSpPr>
        <p:spPr bwMode="auto">
          <a:xfrm rot="5400000">
            <a:off x="-1842305" y="2307421"/>
            <a:ext cx="6167460" cy="2124075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CC9900"/>
              </a:gs>
              <a:gs pos="50000">
                <a:srgbClr val="FFD581"/>
              </a:gs>
              <a:gs pos="100000">
                <a:srgbClr val="CC9900"/>
              </a:gs>
            </a:gsLst>
            <a:lin ang="5400000" scaled="1"/>
          </a:gradFill>
          <a:ln w="9525">
            <a:solidFill>
              <a:srgbClr val="663300"/>
            </a:solidFill>
            <a:miter lim="800000"/>
            <a:headEnd/>
            <a:tailEnd/>
          </a:ln>
          <a:effectLst>
            <a:outerShdw blurRad="127000" dist="1270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anchor="ctr"/>
          <a:lstStyle/>
          <a:p>
            <a:endParaRPr lang="fr-FR"/>
          </a:p>
        </p:txBody>
      </p:sp>
      <p:sp>
        <p:nvSpPr>
          <p:cNvPr id="86" name="AutoShape 6"/>
          <p:cNvSpPr>
            <a:spLocks noChangeArrowheads="1"/>
          </p:cNvSpPr>
          <p:nvPr/>
        </p:nvSpPr>
        <p:spPr bwMode="auto">
          <a:xfrm rot="14377288">
            <a:off x="2307993" y="4246396"/>
            <a:ext cx="684212" cy="1933575"/>
          </a:xfrm>
          <a:prstGeom prst="flowChartMagneticDisk">
            <a:avLst/>
          </a:prstGeom>
          <a:gradFill>
            <a:gsLst>
              <a:gs pos="0">
                <a:srgbClr val="FF8F8F"/>
              </a:gs>
              <a:gs pos="50000">
                <a:srgbClr val="FFF3F3"/>
              </a:gs>
              <a:gs pos="100000">
                <a:srgbClr val="FF8F8F"/>
              </a:gs>
            </a:gsLst>
            <a:lin ang="0" scaled="0"/>
          </a:gradFill>
          <a:ln w="9525">
            <a:solidFill>
              <a:srgbClr val="C00000"/>
            </a:solidFill>
            <a:round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87" name="Text Box 19"/>
          <p:cNvSpPr txBox="1">
            <a:spLocks noChangeArrowheads="1"/>
          </p:cNvSpPr>
          <p:nvPr/>
        </p:nvSpPr>
        <p:spPr bwMode="auto">
          <a:xfrm>
            <a:off x="684213" y="285728"/>
            <a:ext cx="1173143" cy="338554"/>
          </a:xfrm>
          <a:prstGeom prst="rect">
            <a:avLst/>
          </a:prstGeom>
          <a:gradFill rotWithShape="1">
            <a:gsLst>
              <a:gs pos="0">
                <a:srgbClr val="FFD581"/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solidFill>
                  <a:srgbClr val="663300"/>
                </a:solidFill>
                <a:latin typeface="Times New Roman" pitchFamily="18" charset="0"/>
              </a:rPr>
              <a:t>INTESTIN</a:t>
            </a:r>
          </a:p>
        </p:txBody>
      </p:sp>
      <p:sp>
        <p:nvSpPr>
          <p:cNvPr id="88" name="AutoShape 5"/>
          <p:cNvSpPr>
            <a:spLocks noChangeArrowheads="1"/>
          </p:cNvSpPr>
          <p:nvPr/>
        </p:nvSpPr>
        <p:spPr bwMode="auto">
          <a:xfrm rot="14449424">
            <a:off x="2016919" y="294482"/>
            <a:ext cx="682625" cy="2198687"/>
          </a:xfrm>
          <a:prstGeom prst="flowChartMagneticDisk">
            <a:avLst/>
          </a:prstGeom>
          <a:gradFill rotWithShape="1">
            <a:gsLst>
              <a:gs pos="0">
                <a:srgbClr val="FFCC99"/>
              </a:gs>
              <a:gs pos="50000">
                <a:srgbClr val="FFFFCC"/>
              </a:gs>
              <a:gs pos="100000">
                <a:srgbClr val="FFCC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9" name="Freeform 58"/>
          <p:cNvSpPr>
            <a:spLocks/>
          </p:cNvSpPr>
          <p:nvPr/>
        </p:nvSpPr>
        <p:spPr bwMode="auto">
          <a:xfrm rot="20617914">
            <a:off x="1455909" y="1439892"/>
            <a:ext cx="1257738" cy="4067473"/>
          </a:xfrm>
          <a:custGeom>
            <a:avLst/>
            <a:gdLst/>
            <a:ahLst/>
            <a:cxnLst>
              <a:cxn ang="0">
                <a:pos x="824" y="30"/>
              </a:cxn>
              <a:cxn ang="0">
                <a:pos x="370" y="166"/>
              </a:cxn>
              <a:cxn ang="0">
                <a:pos x="53" y="1028"/>
              </a:cxn>
              <a:cxn ang="0">
                <a:pos x="98" y="2570"/>
              </a:cxn>
              <a:cxn ang="0">
                <a:pos x="643" y="2752"/>
              </a:cxn>
            </a:cxnLst>
            <a:rect l="0" t="0" r="r" b="b"/>
            <a:pathLst>
              <a:path w="824" h="2857">
                <a:moveTo>
                  <a:pt x="824" y="30"/>
                </a:moveTo>
                <a:cubicBezTo>
                  <a:pt x="661" y="15"/>
                  <a:pt x="498" y="0"/>
                  <a:pt x="370" y="166"/>
                </a:cubicBezTo>
                <a:cubicBezTo>
                  <a:pt x="242" y="332"/>
                  <a:pt x="98" y="627"/>
                  <a:pt x="53" y="1028"/>
                </a:cubicBezTo>
                <a:cubicBezTo>
                  <a:pt x="8" y="1429"/>
                  <a:pt x="0" y="2283"/>
                  <a:pt x="98" y="2570"/>
                </a:cubicBezTo>
                <a:cubicBezTo>
                  <a:pt x="196" y="2857"/>
                  <a:pt x="419" y="2804"/>
                  <a:pt x="643" y="2752"/>
                </a:cubicBezTo>
              </a:path>
            </a:pathLst>
          </a:custGeom>
          <a:noFill/>
          <a:ln w="50800">
            <a:gradFill flip="none" rotWithShape="1">
              <a:gsLst>
                <a:gs pos="0">
                  <a:srgbClr val="CC66FF"/>
                </a:gs>
                <a:gs pos="100000">
                  <a:srgbClr val="CC9900"/>
                </a:gs>
              </a:gsLst>
              <a:lin ang="8100000" scaled="1"/>
              <a:tileRect/>
            </a:gra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91" name="Text Box 65"/>
          <p:cNvSpPr txBox="1">
            <a:spLocks noChangeArrowheads="1"/>
          </p:cNvSpPr>
          <p:nvPr/>
        </p:nvSpPr>
        <p:spPr bwMode="auto">
          <a:xfrm>
            <a:off x="1785918" y="3143248"/>
            <a:ext cx="1262092" cy="584775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dirty="0" smtClean="0">
                <a:solidFill>
                  <a:srgbClr val="007400"/>
                </a:solidFill>
                <a:latin typeface="Times New Roman" pitchFamily="18" charset="0"/>
              </a:rPr>
              <a:t>Syndrome </a:t>
            </a:r>
            <a:r>
              <a:rPr lang="fr-FR" sz="1600" dirty="0" err="1" smtClean="0">
                <a:solidFill>
                  <a:srgbClr val="007400"/>
                </a:solidFill>
                <a:latin typeface="Times New Roman" pitchFamily="18" charset="0"/>
              </a:rPr>
              <a:t>cholestatique</a:t>
            </a:r>
            <a:endParaRPr lang="fr-FR" sz="1600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92" name="Text Box 16"/>
          <p:cNvSpPr txBox="1">
            <a:spLocks noChangeArrowheads="1"/>
          </p:cNvSpPr>
          <p:nvPr/>
        </p:nvSpPr>
        <p:spPr bwMode="auto">
          <a:xfrm>
            <a:off x="2268538" y="843961"/>
            <a:ext cx="1725612" cy="584775"/>
          </a:xfrm>
          <a:prstGeom prst="rect">
            <a:avLst/>
          </a:prstGeom>
          <a:solidFill>
            <a:srgbClr val="CCFF33">
              <a:alpha val="7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err="1" smtClean="0">
                <a:latin typeface="Times New Roman" pitchFamily="18" charset="0"/>
              </a:rPr>
              <a:t>Ac.biliaire</a:t>
            </a:r>
            <a:r>
              <a:rPr lang="fr-FR" sz="1600" dirty="0">
                <a:latin typeface="Times New Roman" pitchFamily="18" charset="0"/>
              </a:rPr>
              <a:t>, </a:t>
            </a:r>
            <a:r>
              <a:rPr lang="fr-FR" sz="1600" dirty="0" err="1">
                <a:latin typeface="Times New Roman" pitchFamily="18" charset="0"/>
              </a:rPr>
              <a:t>chol</a:t>
            </a:r>
            <a:r>
              <a:rPr lang="fr-FR" sz="1600" dirty="0">
                <a:latin typeface="Times New Roman" pitchFamily="18" charset="0"/>
              </a:rPr>
              <a:t>, </a:t>
            </a:r>
            <a:r>
              <a:rPr lang="fr-FR" sz="1600" dirty="0" err="1">
                <a:latin typeface="Times New Roman" pitchFamily="18" charset="0"/>
              </a:rPr>
              <a:t>bili</a:t>
            </a:r>
            <a:r>
              <a:rPr lang="fr-FR" sz="1600" dirty="0">
                <a:latin typeface="Times New Roman" pitchFamily="18" charset="0"/>
              </a:rPr>
              <a:t> conjuguée</a:t>
            </a:r>
          </a:p>
        </p:txBody>
      </p:sp>
      <p:sp>
        <p:nvSpPr>
          <p:cNvPr id="93" name="Oval 17"/>
          <p:cNvSpPr>
            <a:spLocks noChangeArrowheads="1"/>
          </p:cNvSpPr>
          <p:nvPr/>
        </p:nvSpPr>
        <p:spPr bwMode="auto">
          <a:xfrm>
            <a:off x="2195513" y="331789"/>
            <a:ext cx="1871662" cy="6032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D9FF85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rgbClr val="5F990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94" name="Text Box 18"/>
          <p:cNvSpPr txBox="1">
            <a:spLocks noChangeArrowheads="1"/>
          </p:cNvSpPr>
          <p:nvPr/>
        </p:nvSpPr>
        <p:spPr bwMode="auto">
          <a:xfrm>
            <a:off x="2161725" y="423411"/>
            <a:ext cx="19526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007400"/>
                </a:solidFill>
                <a:latin typeface="Times New Roman" pitchFamily="18" charset="0"/>
                <a:cs typeface="Times New Roman" pitchFamily="18" charset="0"/>
              </a:rPr>
              <a:t>Excrétion biliaire</a:t>
            </a:r>
          </a:p>
        </p:txBody>
      </p:sp>
      <p:sp>
        <p:nvSpPr>
          <p:cNvPr id="95" name="Freeform 48"/>
          <p:cNvSpPr>
            <a:spLocks/>
          </p:cNvSpPr>
          <p:nvPr/>
        </p:nvSpPr>
        <p:spPr bwMode="auto">
          <a:xfrm>
            <a:off x="928662" y="1149328"/>
            <a:ext cx="1457310" cy="1422416"/>
          </a:xfrm>
          <a:custGeom>
            <a:avLst/>
            <a:gdLst/>
            <a:ahLst/>
            <a:cxnLst>
              <a:cxn ang="0">
                <a:pos x="363" y="0"/>
              </a:cxn>
              <a:cxn ang="0">
                <a:pos x="136" y="181"/>
              </a:cxn>
              <a:cxn ang="0">
                <a:pos x="0" y="499"/>
              </a:cxn>
            </a:cxnLst>
            <a:rect l="0" t="0" r="r" b="b"/>
            <a:pathLst>
              <a:path w="363" h="499">
                <a:moveTo>
                  <a:pt x="363" y="0"/>
                </a:moveTo>
                <a:cubicBezTo>
                  <a:pt x="279" y="49"/>
                  <a:pt x="196" y="98"/>
                  <a:pt x="136" y="181"/>
                </a:cubicBezTo>
                <a:cubicBezTo>
                  <a:pt x="76" y="264"/>
                  <a:pt x="38" y="381"/>
                  <a:pt x="0" y="499"/>
                </a:cubicBezTo>
              </a:path>
            </a:pathLst>
          </a:custGeom>
          <a:noFill/>
          <a:ln w="50800">
            <a:solidFill>
              <a:srgbClr val="FFFF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96" name="AutoShape 56"/>
          <p:cNvSpPr>
            <a:spLocks noChangeAspect="1" noChangeArrowheads="1"/>
          </p:cNvSpPr>
          <p:nvPr/>
        </p:nvSpPr>
        <p:spPr bwMode="auto">
          <a:xfrm rot="1154507">
            <a:off x="1320120" y="1321689"/>
            <a:ext cx="563662" cy="564700"/>
          </a:xfrm>
          <a:prstGeom prst="plus">
            <a:avLst>
              <a:gd name="adj" fmla="val 44370"/>
            </a:avLst>
          </a:prstGeom>
          <a:solidFill>
            <a:srgbClr val="66FF33">
              <a:alpha val="74000"/>
            </a:srgbClr>
          </a:solidFill>
          <a:ln w="9525">
            <a:solidFill>
              <a:srgbClr val="0074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97" name="Forme libre 96"/>
          <p:cNvSpPr/>
          <p:nvPr/>
        </p:nvSpPr>
        <p:spPr>
          <a:xfrm>
            <a:off x="984738" y="3573194"/>
            <a:ext cx="1800665" cy="1878036"/>
          </a:xfrm>
          <a:custGeom>
            <a:avLst/>
            <a:gdLst>
              <a:gd name="connsiteX0" fmla="*/ 0 w 1800665"/>
              <a:gd name="connsiteY0" fmla="*/ 0 h 1878036"/>
              <a:gd name="connsiteX1" fmla="*/ 604911 w 1800665"/>
              <a:gd name="connsiteY1" fmla="*/ 1617784 h 1878036"/>
              <a:gd name="connsiteX2" fmla="*/ 1800665 w 1800665"/>
              <a:gd name="connsiteY2" fmla="*/ 1561514 h 187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0665" h="1878036">
                <a:moveTo>
                  <a:pt x="0" y="0"/>
                </a:moveTo>
                <a:cubicBezTo>
                  <a:pt x="152400" y="678766"/>
                  <a:pt x="304800" y="1357532"/>
                  <a:pt x="604911" y="1617784"/>
                </a:cubicBezTo>
                <a:cubicBezTo>
                  <a:pt x="905022" y="1878036"/>
                  <a:pt x="1352843" y="1719775"/>
                  <a:pt x="1800665" y="1561514"/>
                </a:cubicBezTo>
              </a:path>
            </a:pathLst>
          </a:custGeom>
          <a:ln w="50800">
            <a:solidFill>
              <a:srgbClr val="FFFF00"/>
            </a:solidFill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Text Box 50"/>
          <p:cNvSpPr txBox="1">
            <a:spLocks noChangeArrowheads="1"/>
          </p:cNvSpPr>
          <p:nvPr/>
        </p:nvSpPr>
        <p:spPr bwMode="auto">
          <a:xfrm>
            <a:off x="441297" y="3571876"/>
            <a:ext cx="785818" cy="318924"/>
          </a:xfrm>
          <a:prstGeom prst="rect">
            <a:avLst/>
          </a:prstGeom>
          <a:solidFill>
            <a:srgbClr val="FFFF99">
              <a:alpha val="65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36000" rIns="18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solidFill>
                  <a:srgbClr val="959200"/>
                </a:solidFill>
                <a:latin typeface="Times New Roman" pitchFamily="18" charset="0"/>
              </a:rPr>
              <a:t>micelle</a:t>
            </a:r>
            <a:endParaRPr lang="fr-FR" sz="1600" b="1" baseline="30000" dirty="0">
              <a:solidFill>
                <a:srgbClr val="959200"/>
              </a:solidFill>
              <a:latin typeface="Times New Roman" pitchFamily="18" charset="0"/>
            </a:endParaRPr>
          </a:p>
        </p:txBody>
      </p:sp>
      <p:grpSp>
        <p:nvGrpSpPr>
          <p:cNvPr id="2" name="Groupe 98"/>
          <p:cNvGrpSpPr/>
          <p:nvPr/>
        </p:nvGrpSpPr>
        <p:grpSpPr>
          <a:xfrm>
            <a:off x="357158" y="2643182"/>
            <a:ext cx="1009651" cy="1000132"/>
            <a:chOff x="571471" y="2500306"/>
            <a:chExt cx="1009651" cy="1000132"/>
          </a:xfrm>
        </p:grpSpPr>
        <p:sp>
          <p:nvSpPr>
            <p:cNvPr id="100" name="Oval 47"/>
            <p:cNvSpPr>
              <a:spLocks noChangeArrowheads="1"/>
            </p:cNvSpPr>
            <p:nvPr/>
          </p:nvSpPr>
          <p:spPr bwMode="auto">
            <a:xfrm>
              <a:off x="571471" y="2500306"/>
              <a:ext cx="1000133" cy="100013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0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auto">
            <a:xfrm>
              <a:off x="609572" y="2610703"/>
              <a:ext cx="97155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600" dirty="0" smtClean="0">
                  <a:solidFill>
                    <a:srgbClr val="4E4C00"/>
                  </a:solidFill>
                  <a:latin typeface="Times New Roman" pitchFamily="18" charset="0"/>
                </a:rPr>
                <a:t>TG</a:t>
              </a:r>
              <a:r>
                <a:rPr lang="fr-FR" sz="1600" dirty="0">
                  <a:solidFill>
                    <a:srgbClr val="4E4C00"/>
                  </a:solidFill>
                  <a:latin typeface="Times New Roman" pitchFamily="18" charset="0"/>
                </a:rPr>
                <a:t>, </a:t>
              </a:r>
              <a:r>
                <a:rPr lang="fr-FR" sz="1600" dirty="0" err="1">
                  <a:solidFill>
                    <a:srgbClr val="4E4C00"/>
                  </a:solidFill>
                  <a:latin typeface="Times New Roman" pitchFamily="18" charset="0"/>
                </a:rPr>
                <a:t>chol</a:t>
              </a:r>
              <a:r>
                <a:rPr lang="fr-FR" sz="1600" dirty="0">
                  <a:solidFill>
                    <a:srgbClr val="4E4C00"/>
                  </a:solidFill>
                  <a:latin typeface="Times New Roman" pitchFamily="18" charset="0"/>
                </a:rPr>
                <a:t>, vit A, D, E, K…</a:t>
              </a:r>
            </a:p>
          </p:txBody>
        </p:sp>
      </p:grpSp>
      <p:sp>
        <p:nvSpPr>
          <p:cNvPr id="104" name="AutoShape 57"/>
          <p:cNvSpPr>
            <a:spLocks noChangeAspect="1" noChangeArrowheads="1"/>
          </p:cNvSpPr>
          <p:nvPr/>
        </p:nvSpPr>
        <p:spPr bwMode="auto">
          <a:xfrm rot="1154507">
            <a:off x="1975957" y="5031704"/>
            <a:ext cx="563662" cy="564699"/>
          </a:xfrm>
          <a:prstGeom prst="plus">
            <a:avLst>
              <a:gd name="adj" fmla="val 44370"/>
            </a:avLst>
          </a:prstGeom>
          <a:solidFill>
            <a:srgbClr val="66FF33">
              <a:alpha val="74000"/>
            </a:srgbClr>
          </a:solidFill>
          <a:ln w="9525">
            <a:solidFill>
              <a:srgbClr val="0074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0" name="Oval 12"/>
          <p:cNvSpPr>
            <a:spLocks noChangeArrowheads="1"/>
          </p:cNvSpPr>
          <p:nvPr/>
        </p:nvSpPr>
        <p:spPr bwMode="auto">
          <a:xfrm>
            <a:off x="3106738" y="5500702"/>
            <a:ext cx="1655762" cy="64928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D9FF85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rgbClr val="5F990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1" name="Text Box 13"/>
          <p:cNvSpPr txBox="1">
            <a:spLocks noChangeArrowheads="1"/>
          </p:cNvSpPr>
          <p:nvPr/>
        </p:nvSpPr>
        <p:spPr bwMode="auto">
          <a:xfrm>
            <a:off x="3120832" y="5602961"/>
            <a:ext cx="17546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>
                <a:solidFill>
                  <a:srgbClr val="007400"/>
                </a:solidFill>
                <a:latin typeface="Times New Roman" pitchFamily="18" charset="0"/>
                <a:cs typeface="Times New Roman" pitchFamily="18" charset="0"/>
              </a:rPr>
              <a:t>Métabolisation</a:t>
            </a:r>
          </a:p>
        </p:txBody>
      </p:sp>
      <p:sp>
        <p:nvSpPr>
          <p:cNvPr id="112" name="AutoShape 43"/>
          <p:cNvSpPr>
            <a:spLocks noChangeArrowheads="1"/>
          </p:cNvSpPr>
          <p:nvPr/>
        </p:nvSpPr>
        <p:spPr bwMode="auto">
          <a:xfrm>
            <a:off x="2771775" y="5013325"/>
            <a:ext cx="2305050" cy="936625"/>
          </a:xfrm>
          <a:custGeom>
            <a:avLst/>
            <a:gdLst>
              <a:gd name="G0" fmla="+- -1031329 0 0"/>
              <a:gd name="G1" fmla="+- -11796480 0 0"/>
              <a:gd name="G2" fmla="+- -1031329 0 -11796480"/>
              <a:gd name="G3" fmla="+- 10800 0 0"/>
              <a:gd name="G4" fmla="+- 0 0 -1031329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86 0 0"/>
              <a:gd name="G9" fmla="+- 0 0 -11796480"/>
              <a:gd name="G10" fmla="+- 7886 0 2700"/>
              <a:gd name="G11" fmla="cos G10 -1031329"/>
              <a:gd name="G12" fmla="sin G10 -1031329"/>
              <a:gd name="G13" fmla="cos 13500 -1031329"/>
              <a:gd name="G14" fmla="sin 13500 -1031329"/>
              <a:gd name="G15" fmla="+- G11 10800 0"/>
              <a:gd name="G16" fmla="+- G12 10800 0"/>
              <a:gd name="G17" fmla="+- G13 10800 0"/>
              <a:gd name="G18" fmla="+- G14 10800 0"/>
              <a:gd name="G19" fmla="*/ 7886 1 2"/>
              <a:gd name="G20" fmla="+- G19 5400 0"/>
              <a:gd name="G21" fmla="cos G20 -1031329"/>
              <a:gd name="G22" fmla="sin G20 -1031329"/>
              <a:gd name="G23" fmla="+- G21 10800 0"/>
              <a:gd name="G24" fmla="+- G12 G23 G22"/>
              <a:gd name="G25" fmla="+- G22 G23 G11"/>
              <a:gd name="G26" fmla="cos 10800 -1031329"/>
              <a:gd name="G27" fmla="sin 10800 -1031329"/>
              <a:gd name="G28" fmla="cos 7886 -1031329"/>
              <a:gd name="G29" fmla="sin 7886 -1031329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-1031329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86 G39"/>
              <a:gd name="G43" fmla="sin 788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321 w 21600"/>
              <a:gd name="T5" fmla="*/ 101 h 21600"/>
              <a:gd name="T6" fmla="*/ 1457 w 21600"/>
              <a:gd name="T7" fmla="*/ 10800 h 21600"/>
              <a:gd name="T8" fmla="*/ 9720 w 21600"/>
              <a:gd name="T9" fmla="*/ 2988 h 21600"/>
              <a:gd name="T10" fmla="*/ 23793 w 21600"/>
              <a:gd name="T11" fmla="*/ 7138 h 21600"/>
              <a:gd name="T12" fmla="*/ 20920 w 21600"/>
              <a:gd name="T13" fmla="*/ 12266 h 21600"/>
              <a:gd name="T14" fmla="*/ 15791 w 21600"/>
              <a:gd name="T15" fmla="*/ 939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390" y="8661"/>
                </a:moveTo>
                <a:cubicBezTo>
                  <a:pt x="17432" y="5261"/>
                  <a:pt x="14331" y="2914"/>
                  <a:pt x="10800" y="2914"/>
                </a:cubicBezTo>
                <a:cubicBezTo>
                  <a:pt x="6444" y="2914"/>
                  <a:pt x="2914" y="6444"/>
                  <a:pt x="2914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5636" y="0"/>
                  <a:pt x="19883" y="3215"/>
                  <a:pt x="21195" y="7870"/>
                </a:cubicBezTo>
                <a:lnTo>
                  <a:pt x="23793" y="7138"/>
                </a:lnTo>
                <a:lnTo>
                  <a:pt x="20920" y="12266"/>
                </a:lnTo>
                <a:lnTo>
                  <a:pt x="15791" y="9393"/>
                </a:lnTo>
                <a:lnTo>
                  <a:pt x="18390" y="8661"/>
                </a:lnTo>
                <a:close/>
              </a:path>
            </a:pathLst>
          </a:custGeom>
          <a:gradFill rotWithShape="1">
            <a:gsLst>
              <a:gs pos="0">
                <a:srgbClr val="A1EA48"/>
              </a:gs>
              <a:gs pos="100000">
                <a:srgbClr val="E6E11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3" name="AutoShape 57"/>
          <p:cNvSpPr>
            <a:spLocks noChangeAspect="1" noChangeArrowheads="1"/>
          </p:cNvSpPr>
          <p:nvPr/>
        </p:nvSpPr>
        <p:spPr bwMode="auto">
          <a:xfrm rot="2700000">
            <a:off x="3616683" y="4797284"/>
            <a:ext cx="559560" cy="560590"/>
          </a:xfrm>
          <a:prstGeom prst="plus">
            <a:avLst>
              <a:gd name="adj" fmla="val 44370"/>
            </a:avLst>
          </a:prstGeom>
          <a:solidFill>
            <a:srgbClr val="66FF33">
              <a:alpha val="74000"/>
            </a:srgbClr>
          </a:solidFill>
          <a:ln w="9525">
            <a:solidFill>
              <a:srgbClr val="0074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09" name="Text Box 11"/>
          <p:cNvSpPr txBox="1">
            <a:spLocks noChangeArrowheads="1"/>
          </p:cNvSpPr>
          <p:nvPr/>
        </p:nvSpPr>
        <p:spPr bwMode="auto">
          <a:xfrm>
            <a:off x="3203575" y="5999284"/>
            <a:ext cx="1439863" cy="584775"/>
          </a:xfrm>
          <a:prstGeom prst="rect">
            <a:avLst/>
          </a:prstGeom>
          <a:solidFill>
            <a:srgbClr val="CCFF33">
              <a:alpha val="70000"/>
            </a:srgbClr>
          </a:solidFill>
          <a:ln w="25400">
            <a:solidFill>
              <a:srgbClr val="0074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 smtClean="0">
                <a:solidFill>
                  <a:srgbClr val="006000"/>
                </a:solidFill>
                <a:latin typeface="Times New Roman" pitchFamily="18" charset="0"/>
              </a:rPr>
              <a:t>Adaptation thérapeutique</a:t>
            </a:r>
            <a:endParaRPr lang="fr-FR" sz="1600" b="1" dirty="0">
              <a:solidFill>
                <a:srgbClr val="006000"/>
              </a:solidFill>
              <a:latin typeface="Times New Roman" pitchFamily="18" charset="0"/>
            </a:endParaRPr>
          </a:p>
        </p:txBody>
      </p:sp>
      <p:sp>
        <p:nvSpPr>
          <p:cNvPr id="114" name="Oval 14"/>
          <p:cNvSpPr>
            <a:spLocks noChangeArrowheads="1"/>
          </p:cNvSpPr>
          <p:nvPr/>
        </p:nvSpPr>
        <p:spPr bwMode="auto">
          <a:xfrm>
            <a:off x="7451725" y="404813"/>
            <a:ext cx="1439863" cy="6032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D9FF85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rgbClr val="5F990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5" name="Text Box 15"/>
          <p:cNvSpPr txBox="1">
            <a:spLocks noChangeArrowheads="1"/>
          </p:cNvSpPr>
          <p:nvPr/>
        </p:nvSpPr>
        <p:spPr bwMode="auto">
          <a:xfrm>
            <a:off x="7429419" y="509361"/>
            <a:ext cx="15014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007400"/>
                </a:solidFill>
                <a:latin typeface="Times New Roman" pitchFamily="18" charset="0"/>
                <a:cs typeface="Times New Roman" pitchFamily="18" charset="0"/>
              </a:rPr>
              <a:t>Uréogenèse</a:t>
            </a:r>
          </a:p>
        </p:txBody>
      </p:sp>
      <p:sp>
        <p:nvSpPr>
          <p:cNvPr id="116" name="AutoShape 21"/>
          <p:cNvSpPr>
            <a:spLocks noChangeArrowheads="1"/>
          </p:cNvSpPr>
          <p:nvPr/>
        </p:nvSpPr>
        <p:spPr bwMode="auto">
          <a:xfrm rot="1373648">
            <a:off x="4728075" y="3423345"/>
            <a:ext cx="1224683" cy="366712"/>
          </a:xfrm>
          <a:prstGeom prst="rightArrow">
            <a:avLst>
              <a:gd name="adj1" fmla="val 46333"/>
              <a:gd name="adj2" fmla="val 84165"/>
            </a:avLst>
          </a:prstGeom>
          <a:gradFill rotWithShape="1">
            <a:gsLst>
              <a:gs pos="0">
                <a:srgbClr val="A1EA48"/>
              </a:gs>
              <a:gs pos="100000">
                <a:srgbClr val="E6E11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7" name="Oval 23"/>
          <p:cNvSpPr>
            <a:spLocks noChangeArrowheads="1"/>
          </p:cNvSpPr>
          <p:nvPr/>
        </p:nvSpPr>
        <p:spPr bwMode="auto">
          <a:xfrm>
            <a:off x="3716237" y="2995613"/>
            <a:ext cx="1582737" cy="5048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D9FF85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rgbClr val="5F990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54000" rIns="54000" anchor="ctr"/>
          <a:lstStyle/>
          <a:p>
            <a:endParaRPr lang="fr-FR">
              <a:solidFill>
                <a:srgbClr val="5E5C00"/>
              </a:solidFill>
            </a:endParaRPr>
          </a:p>
        </p:txBody>
      </p:sp>
      <p:sp>
        <p:nvSpPr>
          <p:cNvPr id="118" name="Text Box 24"/>
          <p:cNvSpPr txBox="1">
            <a:spLocks noChangeArrowheads="1"/>
          </p:cNvSpPr>
          <p:nvPr/>
        </p:nvSpPr>
        <p:spPr bwMode="auto">
          <a:xfrm>
            <a:off x="3714744" y="3036435"/>
            <a:ext cx="15841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007400"/>
                </a:solidFill>
                <a:latin typeface="Times New Roman" pitchFamily="18" charset="0"/>
                <a:cs typeface="Times New Roman" pitchFamily="18" charset="0"/>
              </a:rPr>
              <a:t>Synthèse</a:t>
            </a:r>
          </a:p>
        </p:txBody>
      </p:sp>
      <p:sp>
        <p:nvSpPr>
          <p:cNvPr id="119" name="AutoShape 46"/>
          <p:cNvSpPr>
            <a:spLocks noChangeArrowheads="1"/>
          </p:cNvSpPr>
          <p:nvPr/>
        </p:nvSpPr>
        <p:spPr bwMode="auto">
          <a:xfrm rot="1373648">
            <a:off x="5410014" y="2486009"/>
            <a:ext cx="1219716" cy="366712"/>
          </a:xfrm>
          <a:prstGeom prst="rightArrow">
            <a:avLst>
              <a:gd name="adj1" fmla="val 46333"/>
              <a:gd name="adj2" fmla="val 8416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21" name="AutoShape 57"/>
          <p:cNvSpPr>
            <a:spLocks noChangeAspect="1" noChangeArrowheads="1"/>
          </p:cNvSpPr>
          <p:nvPr/>
        </p:nvSpPr>
        <p:spPr bwMode="auto">
          <a:xfrm rot="2700000">
            <a:off x="5021720" y="3312155"/>
            <a:ext cx="559560" cy="560590"/>
          </a:xfrm>
          <a:prstGeom prst="plus">
            <a:avLst>
              <a:gd name="adj" fmla="val 44370"/>
            </a:avLst>
          </a:prstGeom>
          <a:solidFill>
            <a:srgbClr val="66FF33">
              <a:alpha val="74000"/>
            </a:srgbClr>
          </a:solidFill>
          <a:ln w="9525">
            <a:solidFill>
              <a:srgbClr val="0074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22" name="AutoShape 57"/>
          <p:cNvSpPr>
            <a:spLocks noChangeAspect="1" noChangeArrowheads="1"/>
          </p:cNvSpPr>
          <p:nvPr/>
        </p:nvSpPr>
        <p:spPr bwMode="auto">
          <a:xfrm rot="2700000">
            <a:off x="5604247" y="2330292"/>
            <a:ext cx="559560" cy="560590"/>
          </a:xfrm>
          <a:prstGeom prst="plus">
            <a:avLst>
              <a:gd name="adj" fmla="val 44370"/>
            </a:avLst>
          </a:prstGeom>
          <a:solidFill>
            <a:srgbClr val="66FF33">
              <a:alpha val="74000"/>
            </a:srgbClr>
          </a:solidFill>
          <a:ln w="9525">
            <a:solidFill>
              <a:srgbClr val="0074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24" name="AutoShape 57"/>
          <p:cNvSpPr>
            <a:spLocks noChangeAspect="1" noChangeArrowheads="1"/>
          </p:cNvSpPr>
          <p:nvPr/>
        </p:nvSpPr>
        <p:spPr bwMode="auto">
          <a:xfrm rot="2700000">
            <a:off x="8282532" y="1115848"/>
            <a:ext cx="559560" cy="560590"/>
          </a:xfrm>
          <a:prstGeom prst="plus">
            <a:avLst>
              <a:gd name="adj" fmla="val 44370"/>
            </a:avLst>
          </a:prstGeom>
          <a:solidFill>
            <a:srgbClr val="66FF33">
              <a:alpha val="74000"/>
            </a:srgbClr>
          </a:solidFill>
          <a:ln w="9525">
            <a:solidFill>
              <a:srgbClr val="0074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32" name="Text Box 68"/>
          <p:cNvSpPr txBox="1">
            <a:spLocks noChangeArrowheads="1"/>
          </p:cNvSpPr>
          <p:nvPr/>
        </p:nvSpPr>
        <p:spPr bwMode="auto">
          <a:xfrm>
            <a:off x="7000892" y="3929066"/>
            <a:ext cx="1598664" cy="338554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007400"/>
                </a:solidFill>
                <a:latin typeface="Times New Roman" pitchFamily="18" charset="0"/>
              </a:rPr>
              <a:t>Œdème, ascite …</a:t>
            </a:r>
            <a:endParaRPr lang="fr-FR" sz="1600" b="1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133" name="Text Box 69"/>
          <p:cNvSpPr txBox="1">
            <a:spLocks noChangeArrowheads="1"/>
          </p:cNvSpPr>
          <p:nvPr/>
        </p:nvSpPr>
        <p:spPr bwMode="auto">
          <a:xfrm>
            <a:off x="7619978" y="2505783"/>
            <a:ext cx="1524054" cy="584775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007400"/>
                </a:solidFill>
                <a:latin typeface="Times New Roman" pitchFamily="18" charset="0"/>
              </a:rPr>
              <a:t>Encéphalopathie hépatique</a:t>
            </a:r>
            <a:endParaRPr lang="fr-FR" sz="1600" b="1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135" name="AutoShape 21"/>
          <p:cNvSpPr>
            <a:spLocks noChangeArrowheads="1"/>
          </p:cNvSpPr>
          <p:nvPr/>
        </p:nvSpPr>
        <p:spPr bwMode="auto">
          <a:xfrm rot="2373959">
            <a:off x="7651873" y="2249718"/>
            <a:ext cx="612000" cy="230425"/>
          </a:xfrm>
          <a:prstGeom prst="rightArrow">
            <a:avLst>
              <a:gd name="adj1" fmla="val 46333"/>
              <a:gd name="adj2" fmla="val 84165"/>
            </a:avLst>
          </a:prstGeom>
          <a:gradFill rotWithShape="1">
            <a:gsLst>
              <a:gs pos="0">
                <a:srgbClr val="FF66FF"/>
              </a:gs>
              <a:gs pos="50000">
                <a:srgbClr val="FFC000"/>
              </a:gs>
              <a:gs pos="100000">
                <a:srgbClr val="E6E11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60" name="Text Box 68"/>
          <p:cNvSpPr txBox="1">
            <a:spLocks noChangeArrowheads="1"/>
          </p:cNvSpPr>
          <p:nvPr/>
        </p:nvSpPr>
        <p:spPr bwMode="auto">
          <a:xfrm>
            <a:off x="7286644" y="1857364"/>
            <a:ext cx="647700" cy="36671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rgbClr val="480048"/>
                </a:solidFill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fr-FR" baseline="-25000">
                <a:solidFill>
                  <a:srgbClr val="480048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baseline="30000">
                <a:solidFill>
                  <a:srgbClr val="480048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136" name="Text Box 68"/>
          <p:cNvSpPr txBox="1">
            <a:spLocks noChangeArrowheads="1"/>
          </p:cNvSpPr>
          <p:nvPr/>
        </p:nvSpPr>
        <p:spPr bwMode="auto">
          <a:xfrm>
            <a:off x="7572396" y="3357562"/>
            <a:ext cx="1303388" cy="338554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007400"/>
                </a:solidFill>
                <a:latin typeface="Times New Roman" pitchFamily="18" charset="0"/>
              </a:rPr>
              <a:t>Hypoglycémie</a:t>
            </a:r>
            <a:endParaRPr lang="fr-FR" sz="1600" b="1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137" name="AutoShape 21"/>
          <p:cNvSpPr>
            <a:spLocks noChangeArrowheads="1"/>
          </p:cNvSpPr>
          <p:nvPr/>
        </p:nvSpPr>
        <p:spPr bwMode="auto">
          <a:xfrm rot="2373959">
            <a:off x="6998022" y="3185986"/>
            <a:ext cx="665684" cy="230425"/>
          </a:xfrm>
          <a:prstGeom prst="rightArrow">
            <a:avLst>
              <a:gd name="adj1" fmla="val 46333"/>
              <a:gd name="adj2" fmla="val 84165"/>
            </a:avLst>
          </a:prstGeom>
          <a:gradFill rotWithShape="1"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rgbClr val="A1EA48"/>
              </a:gs>
              <a:gs pos="100000">
                <a:srgbClr val="E6E11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23" name="Text Box 39"/>
          <p:cNvSpPr txBox="1">
            <a:spLocks noChangeArrowheads="1"/>
          </p:cNvSpPr>
          <p:nvPr/>
        </p:nvSpPr>
        <p:spPr bwMode="auto">
          <a:xfrm>
            <a:off x="6572264" y="2786058"/>
            <a:ext cx="785818" cy="338554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r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G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lucose</a:t>
            </a:r>
            <a:endParaRPr lang="fr-FR" sz="1600" baseline="300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80" name="Text Box 40"/>
          <p:cNvSpPr txBox="1">
            <a:spLocks noChangeArrowheads="1"/>
          </p:cNvSpPr>
          <p:nvPr/>
        </p:nvSpPr>
        <p:spPr bwMode="auto">
          <a:xfrm>
            <a:off x="4500562" y="2194451"/>
            <a:ext cx="1000132" cy="338554"/>
          </a:xfrm>
          <a:prstGeom prst="rect">
            <a:avLst/>
          </a:prstGeom>
          <a:solidFill>
            <a:schemeClr val="accent2">
              <a:lumMod val="20000"/>
              <a:lumOff val="80000"/>
              <a:alpha val="75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r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G</a:t>
            </a:r>
            <a:r>
              <a:rPr lang="fr-FR" sz="1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lycogène</a:t>
            </a:r>
            <a:endParaRPr lang="fr-FR" sz="1600" b="1" baseline="300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38" name="AutoShape 21"/>
          <p:cNvSpPr>
            <a:spLocks noChangeArrowheads="1"/>
          </p:cNvSpPr>
          <p:nvPr/>
        </p:nvSpPr>
        <p:spPr bwMode="auto">
          <a:xfrm rot="2373959">
            <a:off x="6426518" y="3798779"/>
            <a:ext cx="665684" cy="230425"/>
          </a:xfrm>
          <a:prstGeom prst="rightArrow">
            <a:avLst>
              <a:gd name="adj1" fmla="val 46333"/>
              <a:gd name="adj2" fmla="val 84165"/>
            </a:avLst>
          </a:prstGeom>
          <a:gradFill rotWithShape="1">
            <a:gsLst>
              <a:gs pos="0">
                <a:srgbClr val="FFC000"/>
              </a:gs>
              <a:gs pos="50000">
                <a:srgbClr val="FFE101"/>
              </a:gs>
              <a:gs pos="100000">
                <a:srgbClr val="E6E11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30" name="Text Box 73"/>
          <p:cNvSpPr txBox="1">
            <a:spLocks noChangeArrowheads="1"/>
          </p:cNvSpPr>
          <p:nvPr/>
        </p:nvSpPr>
        <p:spPr bwMode="auto">
          <a:xfrm>
            <a:off x="6215074" y="3357562"/>
            <a:ext cx="431800" cy="36671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err="1">
                <a:latin typeface="Times New Roman" pitchFamily="18" charset="0"/>
                <a:cs typeface="Times New Roman" pitchFamily="18" charset="0"/>
              </a:rPr>
              <a:t>Alb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Text Box 68"/>
          <p:cNvSpPr txBox="1">
            <a:spLocks noChangeArrowheads="1"/>
          </p:cNvSpPr>
          <p:nvPr/>
        </p:nvSpPr>
        <p:spPr bwMode="auto">
          <a:xfrm>
            <a:off x="6572264" y="4500570"/>
            <a:ext cx="1214446" cy="338554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007400"/>
                </a:solidFill>
                <a:latin typeface="Times New Roman" pitchFamily="18" charset="0"/>
              </a:rPr>
              <a:t>Hémorragies</a:t>
            </a:r>
            <a:endParaRPr lang="fr-FR" sz="1600" b="1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139" name="AutoShape 21"/>
          <p:cNvSpPr>
            <a:spLocks noChangeArrowheads="1"/>
          </p:cNvSpPr>
          <p:nvPr/>
        </p:nvSpPr>
        <p:spPr bwMode="auto">
          <a:xfrm rot="2373959">
            <a:off x="5997890" y="4370283"/>
            <a:ext cx="665684" cy="230425"/>
          </a:xfrm>
          <a:prstGeom prst="rightArrow">
            <a:avLst>
              <a:gd name="adj1" fmla="val 46333"/>
              <a:gd name="adj2" fmla="val 84165"/>
            </a:avLst>
          </a:prstGeom>
          <a:gradFill rotWithShape="1">
            <a:gsLst>
              <a:gs pos="0">
                <a:srgbClr val="FFC000"/>
              </a:gs>
              <a:gs pos="50000">
                <a:srgbClr val="FFE101"/>
              </a:gs>
              <a:gs pos="100000">
                <a:srgbClr val="E6E11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31" name="Text Box 74"/>
          <p:cNvSpPr txBox="1">
            <a:spLocks noChangeArrowheads="1"/>
          </p:cNvSpPr>
          <p:nvPr/>
        </p:nvSpPr>
        <p:spPr bwMode="auto">
          <a:xfrm>
            <a:off x="5715008" y="3929066"/>
            <a:ext cx="503238" cy="366713"/>
          </a:xfrm>
          <a:prstGeom prst="rect">
            <a:avLst/>
          </a:prstGeom>
          <a:solidFill>
            <a:srgbClr val="FFD347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err="1">
                <a:latin typeface="Times New Roman" pitchFamily="18" charset="0"/>
                <a:cs typeface="Times New Roman" pitchFamily="18" charset="0"/>
              </a:rPr>
              <a:t>coag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 Box 68"/>
          <p:cNvSpPr txBox="1">
            <a:spLocks noChangeArrowheads="1"/>
          </p:cNvSpPr>
          <p:nvPr/>
        </p:nvSpPr>
        <p:spPr bwMode="auto">
          <a:xfrm>
            <a:off x="6081722" y="5000636"/>
            <a:ext cx="1490674" cy="338554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007400"/>
                </a:solidFill>
                <a:latin typeface="Times New Roman" pitchFamily="18" charset="0"/>
              </a:rPr>
              <a:t>Hypogonadisme</a:t>
            </a:r>
            <a:endParaRPr lang="fr-FR" sz="1600" b="1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142" name="AutoShape 21"/>
          <p:cNvSpPr>
            <a:spLocks noChangeArrowheads="1"/>
          </p:cNvSpPr>
          <p:nvPr/>
        </p:nvSpPr>
        <p:spPr bwMode="auto">
          <a:xfrm rot="2373959">
            <a:off x="5497824" y="4829059"/>
            <a:ext cx="665684" cy="230425"/>
          </a:xfrm>
          <a:prstGeom prst="rightArrow">
            <a:avLst>
              <a:gd name="adj1" fmla="val 46333"/>
              <a:gd name="adj2" fmla="val 84165"/>
            </a:avLst>
          </a:prstGeom>
          <a:gradFill rotWithShape="1">
            <a:gsLst>
              <a:gs pos="0">
                <a:srgbClr val="00B0F0"/>
              </a:gs>
              <a:gs pos="50000">
                <a:srgbClr val="A1EA48"/>
              </a:gs>
              <a:gs pos="100000">
                <a:srgbClr val="E6E11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57" name="Text Box 65"/>
          <p:cNvSpPr txBox="1">
            <a:spLocks noChangeArrowheads="1"/>
          </p:cNvSpPr>
          <p:nvPr/>
        </p:nvSpPr>
        <p:spPr bwMode="auto">
          <a:xfrm>
            <a:off x="5214942" y="4429132"/>
            <a:ext cx="576263" cy="366713"/>
          </a:xfrm>
          <a:prstGeom prst="rect">
            <a:avLst/>
          </a:prstGeom>
          <a:gradFill flip="none" rotWithShape="1">
            <a:gsLst>
              <a:gs pos="0">
                <a:srgbClr val="E9FFE9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chol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48</Words>
  <Application>Microsoft Office PowerPoint</Application>
  <PresentationFormat>Affichage à l'écran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46</cp:revision>
  <dcterms:created xsi:type="dcterms:W3CDTF">2008-07-22T13:17:44Z</dcterms:created>
  <dcterms:modified xsi:type="dcterms:W3CDTF">2008-07-22T14:20:44Z</dcterms:modified>
</cp:coreProperties>
</file>