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utoShape 10"/>
          <p:cNvSpPr>
            <a:spLocks noChangeArrowheads="1"/>
          </p:cNvSpPr>
          <p:nvPr/>
        </p:nvSpPr>
        <p:spPr bwMode="auto">
          <a:xfrm rot="5400000">
            <a:off x="2821475" y="249716"/>
            <a:ext cx="6072819" cy="6143670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rgbClr val="E2B3FF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 rot="5400000">
            <a:off x="-1842305" y="2307421"/>
            <a:ext cx="6167460" cy="2124075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solidFill>
              <a:srgbClr val="663300"/>
            </a:solidFill>
            <a:miter lim="800000"/>
            <a:headEnd/>
            <a:tailEnd/>
          </a:ln>
          <a:effectLst>
            <a:outerShdw blurRad="127000" dist="1270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endParaRPr lang="fr-FR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 rot="13457543">
            <a:off x="5724525" y="1327150"/>
            <a:ext cx="2173288" cy="5707063"/>
          </a:xfrm>
          <a:prstGeom prst="flowChartMagneticDisk">
            <a:avLst/>
          </a:prstGeom>
          <a:gradFill>
            <a:gsLst>
              <a:gs pos="0">
                <a:srgbClr val="FF8F8F"/>
              </a:gs>
              <a:gs pos="50000">
                <a:srgbClr val="FFF3F3"/>
              </a:gs>
              <a:gs pos="100000">
                <a:srgbClr val="FF8F8F"/>
              </a:gs>
            </a:gsLst>
            <a:lin ang="0" scaled="0"/>
          </a:gradFill>
          <a:ln w="9525">
            <a:solidFill>
              <a:srgbClr val="C00000"/>
            </a:solidFill>
            <a:round/>
            <a:headEnd/>
            <a:tailEnd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 rot="14449424">
            <a:off x="2016919" y="294482"/>
            <a:ext cx="682625" cy="2198687"/>
          </a:xfrm>
          <a:prstGeom prst="flowChartMagneticDisk">
            <a:avLst/>
          </a:prstGeom>
          <a:gradFill rotWithShape="1">
            <a:gsLst>
              <a:gs pos="0">
                <a:srgbClr val="FFCC99"/>
              </a:gs>
              <a:gs pos="50000">
                <a:srgbClr val="FFFFCC"/>
              </a:gs>
              <a:gs pos="100000">
                <a:srgbClr val="FFCC99"/>
              </a:gs>
            </a:gsLst>
            <a:lin ang="0" scaled="1"/>
          </a:gradFill>
          <a:ln w="9525">
            <a:solidFill>
              <a:srgbClr val="D595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 rot="14377288">
            <a:off x="2172495" y="4460081"/>
            <a:ext cx="684212" cy="1933575"/>
          </a:xfrm>
          <a:prstGeom prst="flowChartMagneticDisk">
            <a:avLst/>
          </a:prstGeom>
          <a:gradFill>
            <a:gsLst>
              <a:gs pos="0">
                <a:srgbClr val="FF8F8F"/>
              </a:gs>
              <a:gs pos="50000">
                <a:srgbClr val="FFF3F3"/>
              </a:gs>
              <a:gs pos="100000">
                <a:srgbClr val="FF8F8F"/>
              </a:gs>
            </a:gsLst>
            <a:lin ang="0" scaled="0"/>
          </a:gradFill>
          <a:ln w="9525">
            <a:solidFill>
              <a:srgbClr val="C00000"/>
            </a:solidFill>
            <a:round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164388" y="2349500"/>
            <a:ext cx="647700" cy="338554"/>
          </a:xfrm>
          <a:prstGeom prst="rect">
            <a:avLst/>
          </a:prstGeom>
          <a:solidFill>
            <a:srgbClr val="FFFF00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latin typeface="Times New Roman" pitchFamily="18" charset="0"/>
              </a:rPr>
              <a:t>Urée</a:t>
            </a:r>
            <a:endParaRPr lang="fr-FR" sz="1600" baseline="30000" dirty="0">
              <a:latin typeface="Times New Roman" pitchFamily="18" charset="0"/>
            </a:endParaRP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 rot="7937523" flipV="1">
            <a:off x="7333457" y="897731"/>
            <a:ext cx="1625600" cy="1439863"/>
          </a:xfrm>
          <a:custGeom>
            <a:avLst/>
            <a:gdLst>
              <a:gd name="G0" fmla="+- -875641 0 0"/>
              <a:gd name="G1" fmla="+- 5729701 0 0"/>
              <a:gd name="G2" fmla="+- -875641 0 5729701"/>
              <a:gd name="G3" fmla="+- 10800 0 0"/>
              <a:gd name="G4" fmla="+- 0 0 -875641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399 0 0"/>
              <a:gd name="G9" fmla="+- 0 0 5729701"/>
              <a:gd name="G10" fmla="+- 8399 0 2700"/>
              <a:gd name="G11" fmla="cos G10 -875641"/>
              <a:gd name="G12" fmla="sin G10 -875641"/>
              <a:gd name="G13" fmla="cos 13500 -875641"/>
              <a:gd name="G14" fmla="sin 13500 -875641"/>
              <a:gd name="G15" fmla="+- G11 10800 0"/>
              <a:gd name="G16" fmla="+- G12 10800 0"/>
              <a:gd name="G17" fmla="+- G13 10800 0"/>
              <a:gd name="G18" fmla="+- G14 10800 0"/>
              <a:gd name="G19" fmla="*/ 8399 1 2"/>
              <a:gd name="G20" fmla="+- G19 5400 0"/>
              <a:gd name="G21" fmla="cos G20 -875641"/>
              <a:gd name="G22" fmla="sin G20 -875641"/>
              <a:gd name="G23" fmla="+- G21 10800 0"/>
              <a:gd name="G24" fmla="+- G12 G23 G22"/>
              <a:gd name="G25" fmla="+- G22 G23 G11"/>
              <a:gd name="G26" fmla="cos 10800 -875641"/>
              <a:gd name="G27" fmla="sin 10800 -875641"/>
              <a:gd name="G28" fmla="cos 8399 -875641"/>
              <a:gd name="G29" fmla="sin 8399 -875641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5729701"/>
              <a:gd name="G36" fmla="sin G34 5729701"/>
              <a:gd name="G37" fmla="+/ 5729701 -875641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399 G39"/>
              <a:gd name="G43" fmla="sin 83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178 w 21600"/>
              <a:gd name="T5" fmla="*/ 4295 h 21600"/>
              <a:gd name="T6" fmla="*/ 11230 w 21600"/>
              <a:gd name="T7" fmla="*/ 20390 h 21600"/>
              <a:gd name="T8" fmla="*/ 4095 w 21600"/>
              <a:gd name="T9" fmla="*/ 5741 h 21600"/>
              <a:gd name="T10" fmla="*/ 23934 w 21600"/>
              <a:gd name="T11" fmla="*/ 7680 h 21600"/>
              <a:gd name="T12" fmla="*/ 21042 w 21600"/>
              <a:gd name="T13" fmla="*/ 12377 h 21600"/>
              <a:gd name="T14" fmla="*/ 16344 w 21600"/>
              <a:gd name="T15" fmla="*/ 94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971" y="8859"/>
                </a:moveTo>
                <a:cubicBezTo>
                  <a:pt x="18072" y="5073"/>
                  <a:pt x="14690" y="2401"/>
                  <a:pt x="10800" y="2401"/>
                </a:cubicBezTo>
                <a:cubicBezTo>
                  <a:pt x="6161" y="2401"/>
                  <a:pt x="2401" y="6161"/>
                  <a:pt x="2401" y="10800"/>
                </a:cubicBezTo>
                <a:cubicBezTo>
                  <a:pt x="2401" y="15438"/>
                  <a:pt x="6161" y="19199"/>
                  <a:pt x="10800" y="19199"/>
                </a:cubicBezTo>
                <a:cubicBezTo>
                  <a:pt x="10925" y="19199"/>
                  <a:pt x="11051" y="19196"/>
                  <a:pt x="11176" y="19190"/>
                </a:cubicBezTo>
                <a:lnTo>
                  <a:pt x="11284" y="21589"/>
                </a:lnTo>
                <a:cubicBezTo>
                  <a:pt x="11123" y="21596"/>
                  <a:pt x="10961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803" y="-1"/>
                  <a:pt x="20151" y="3436"/>
                  <a:pt x="21307" y="8304"/>
                </a:cubicBezTo>
                <a:lnTo>
                  <a:pt x="23934" y="7680"/>
                </a:lnTo>
                <a:lnTo>
                  <a:pt x="21042" y="12377"/>
                </a:lnTo>
                <a:lnTo>
                  <a:pt x="16344" y="9483"/>
                </a:lnTo>
                <a:lnTo>
                  <a:pt x="18971" y="8859"/>
                </a:lnTo>
                <a:close/>
              </a:path>
            </a:pathLst>
          </a:custGeom>
          <a:gradFill rotWithShape="1">
            <a:gsLst>
              <a:gs pos="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8099425" y="2473325"/>
            <a:ext cx="973169" cy="336550"/>
          </a:xfrm>
          <a:prstGeom prst="rect">
            <a:avLst/>
          </a:prstGeom>
          <a:solidFill>
            <a:srgbClr val="CCFF33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G</a:t>
            </a:r>
            <a:r>
              <a:rPr lang="fr-FR" sz="1600" dirty="0" smtClean="0">
                <a:latin typeface="Times New Roman" pitchFamily="18" charset="0"/>
              </a:rPr>
              <a:t>lutamine</a:t>
            </a:r>
            <a:endParaRPr lang="fr-FR" sz="1600" dirty="0">
              <a:latin typeface="Times New Roman" pitchFamily="18" charset="0"/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8099425" y="2130416"/>
            <a:ext cx="758855" cy="336550"/>
          </a:xfrm>
          <a:prstGeom prst="rect">
            <a:avLst/>
          </a:prstGeom>
          <a:solidFill>
            <a:srgbClr val="CCFF33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latin typeface="Times New Roman" pitchFamily="18" charset="0"/>
              </a:rPr>
              <a:t>HCO</a:t>
            </a:r>
            <a:r>
              <a:rPr lang="fr-FR" sz="1600" baseline="-25000">
                <a:latin typeface="Times New Roman" pitchFamily="18" charset="0"/>
              </a:rPr>
              <a:t>3</a:t>
            </a:r>
            <a:r>
              <a:rPr lang="fr-FR" sz="1600" baseline="30000">
                <a:latin typeface="Times New Roman" pitchFamily="18" charset="0"/>
              </a:rPr>
              <a:t>-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3203575" y="6041488"/>
            <a:ext cx="1439863" cy="584775"/>
          </a:xfrm>
          <a:prstGeom prst="rect">
            <a:avLst/>
          </a:prstGeom>
          <a:solidFill>
            <a:srgbClr val="CCFF33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latin typeface="Times New Roman" pitchFamily="18" charset="0"/>
              </a:rPr>
              <a:t>médicaments</a:t>
            </a:r>
            <a:r>
              <a:rPr lang="fr-FR" sz="1600" dirty="0">
                <a:latin typeface="Times New Roman" pitchFamily="18" charset="0"/>
              </a:rPr>
              <a:t>, </a:t>
            </a:r>
            <a:r>
              <a:rPr lang="fr-FR" sz="1600" dirty="0" smtClean="0">
                <a:latin typeface="Times New Roman" pitchFamily="18" charset="0"/>
              </a:rPr>
              <a:t>toxiques …</a:t>
            </a:r>
            <a:endParaRPr lang="fr-FR" sz="1600" dirty="0">
              <a:latin typeface="Times New Roman" pitchFamily="18" charset="0"/>
            </a:endParaRP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3106738" y="5500702"/>
            <a:ext cx="1655762" cy="64928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092696" y="5645165"/>
            <a:ext cx="1754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Métabolisation</a:t>
            </a: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451725" y="404813"/>
            <a:ext cx="1439863" cy="603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7429419" y="509361"/>
            <a:ext cx="1501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Uréogenèse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333630" y="843961"/>
            <a:ext cx="1595428" cy="584775"/>
          </a:xfrm>
          <a:prstGeom prst="rect">
            <a:avLst/>
          </a:prstGeom>
          <a:solidFill>
            <a:srgbClr val="CCFF33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latin typeface="Times New Roman" pitchFamily="18" charset="0"/>
              </a:rPr>
              <a:t>Ac.biliaire</a:t>
            </a:r>
            <a:r>
              <a:rPr lang="fr-FR" sz="1600" dirty="0">
                <a:latin typeface="Times New Roman" pitchFamily="18" charset="0"/>
              </a:rPr>
              <a:t>, </a:t>
            </a:r>
            <a:r>
              <a:rPr lang="fr-FR" sz="1600" dirty="0" err="1">
                <a:latin typeface="Times New Roman" pitchFamily="18" charset="0"/>
              </a:rPr>
              <a:t>chol</a:t>
            </a:r>
            <a:r>
              <a:rPr lang="fr-FR" sz="1600" dirty="0">
                <a:latin typeface="Times New Roman" pitchFamily="18" charset="0"/>
              </a:rPr>
              <a:t>, </a:t>
            </a:r>
            <a:r>
              <a:rPr lang="fr-FR" sz="1600" dirty="0" err="1">
                <a:latin typeface="Times New Roman" pitchFamily="18" charset="0"/>
              </a:rPr>
              <a:t>bili</a:t>
            </a:r>
            <a:r>
              <a:rPr lang="fr-FR" sz="1600" dirty="0">
                <a:latin typeface="Times New Roman" pitchFamily="18" charset="0"/>
              </a:rPr>
              <a:t> conjuguée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2195513" y="331789"/>
            <a:ext cx="1871662" cy="603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2161725" y="423411"/>
            <a:ext cx="1952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Excrétion biliaire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684213" y="285728"/>
            <a:ext cx="1173143" cy="338554"/>
          </a:xfrm>
          <a:prstGeom prst="rect">
            <a:avLst/>
          </a:prstGeom>
          <a:gradFill rotWithShape="1">
            <a:gsLst>
              <a:gs pos="0">
                <a:srgbClr val="FFD581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INTESTIN</a:t>
            </a:r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 rot="1924677">
            <a:off x="4856165" y="3564780"/>
            <a:ext cx="1441450" cy="366712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3786182" y="3416412"/>
            <a:ext cx="1711340" cy="830997"/>
          </a:xfrm>
          <a:prstGeom prst="rect">
            <a:avLst/>
          </a:prstGeom>
          <a:solidFill>
            <a:srgbClr val="CCFF33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latin typeface="Times New Roman" pitchFamily="18" charset="0"/>
              </a:rPr>
              <a:t>protéines </a:t>
            </a:r>
            <a:r>
              <a:rPr lang="fr-FR" sz="1400" dirty="0">
                <a:latin typeface="Times New Roman" pitchFamily="18" charset="0"/>
              </a:rPr>
              <a:t>(albumine, </a:t>
            </a:r>
            <a:r>
              <a:rPr lang="fr-FR" sz="1400" dirty="0" err="1">
                <a:latin typeface="Times New Roman" pitchFamily="18" charset="0"/>
              </a:rPr>
              <a:t>fact</a:t>
            </a:r>
            <a:r>
              <a:rPr lang="fr-FR" sz="1400" dirty="0">
                <a:latin typeface="Times New Roman" pitchFamily="18" charset="0"/>
              </a:rPr>
              <a:t> de </a:t>
            </a:r>
            <a:r>
              <a:rPr lang="fr-FR" sz="1400" dirty="0" err="1">
                <a:latin typeface="Times New Roman" pitchFamily="18" charset="0"/>
              </a:rPr>
              <a:t>coag</a:t>
            </a:r>
            <a:r>
              <a:rPr lang="fr-FR" sz="1400" dirty="0">
                <a:latin typeface="Times New Roman" pitchFamily="18" charset="0"/>
              </a:rPr>
              <a:t> …)</a:t>
            </a:r>
            <a:r>
              <a:rPr lang="fr-FR" sz="1600" dirty="0">
                <a:latin typeface="Times New Roman" pitchFamily="18" charset="0"/>
              </a:rPr>
              <a:t>, cholestérol, </a:t>
            </a:r>
            <a:r>
              <a:rPr lang="fr-FR" sz="1600" dirty="0" err="1">
                <a:latin typeface="Times New Roman" pitchFamily="18" charset="0"/>
              </a:rPr>
              <a:t>Lp</a:t>
            </a:r>
            <a:r>
              <a:rPr lang="fr-FR" sz="1600" dirty="0">
                <a:latin typeface="Times New Roman" pitchFamily="18" charset="0"/>
              </a:rPr>
              <a:t>…</a:t>
            </a:r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3852865" y="3028205"/>
            <a:ext cx="1582737" cy="5048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D9FF85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rgbClr val="5F990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54000" rIns="54000" anchor="ctr"/>
          <a:lstStyle/>
          <a:p>
            <a:endParaRPr lang="fr-FR">
              <a:solidFill>
                <a:srgbClr val="5E5C00"/>
              </a:solidFill>
            </a:endParaRP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851372" y="3069027"/>
            <a:ext cx="1584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007400"/>
                </a:solidFill>
                <a:latin typeface="Times New Roman" pitchFamily="18" charset="0"/>
                <a:cs typeface="Times New Roman" pitchFamily="18" charset="0"/>
              </a:rPr>
              <a:t>Synthèse</a:t>
            </a:r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>
            <a:off x="6978650" y="3141663"/>
            <a:ext cx="135256" cy="142876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6948487" y="3357563"/>
            <a:ext cx="135255" cy="142876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7237412" y="3214688"/>
            <a:ext cx="135255" cy="142876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4500562" y="2036339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4429124" y="1961712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26" name="Oval 30"/>
          <p:cNvSpPr>
            <a:spLocks noChangeArrowheads="1"/>
          </p:cNvSpPr>
          <p:nvPr/>
        </p:nvSpPr>
        <p:spPr bwMode="auto">
          <a:xfrm>
            <a:off x="4673917" y="1961712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28" name="Oval 32"/>
          <p:cNvSpPr>
            <a:spLocks noChangeArrowheads="1"/>
          </p:cNvSpPr>
          <p:nvPr/>
        </p:nvSpPr>
        <p:spPr bwMode="auto">
          <a:xfrm>
            <a:off x="5163503" y="1961712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29" name="Oval 33"/>
          <p:cNvSpPr>
            <a:spLocks noChangeArrowheads="1"/>
          </p:cNvSpPr>
          <p:nvPr/>
        </p:nvSpPr>
        <p:spPr bwMode="auto">
          <a:xfrm>
            <a:off x="5408296" y="1961712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30" name="Oval 34"/>
          <p:cNvSpPr>
            <a:spLocks noChangeArrowheads="1"/>
          </p:cNvSpPr>
          <p:nvPr/>
        </p:nvSpPr>
        <p:spPr bwMode="auto">
          <a:xfrm>
            <a:off x="5653087" y="1961712"/>
            <a:ext cx="120240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 flipV="1">
            <a:off x="5005387" y="1564852"/>
            <a:ext cx="4318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4132" name="Oval 36"/>
          <p:cNvSpPr>
            <a:spLocks noChangeArrowheads="1"/>
          </p:cNvSpPr>
          <p:nvPr/>
        </p:nvSpPr>
        <p:spPr bwMode="auto">
          <a:xfrm>
            <a:off x="5080003" y="1793437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33" name="Oval 37"/>
          <p:cNvSpPr>
            <a:spLocks noChangeArrowheads="1"/>
          </p:cNvSpPr>
          <p:nvPr/>
        </p:nvSpPr>
        <p:spPr bwMode="auto">
          <a:xfrm>
            <a:off x="5405437" y="1461649"/>
            <a:ext cx="120240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34" name="Oval 38"/>
          <p:cNvSpPr>
            <a:spLocks noChangeArrowheads="1"/>
          </p:cNvSpPr>
          <p:nvPr/>
        </p:nvSpPr>
        <p:spPr bwMode="auto">
          <a:xfrm>
            <a:off x="5235574" y="1623575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7237413" y="3597275"/>
            <a:ext cx="835049" cy="338554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G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lucose</a:t>
            </a:r>
            <a:endParaRPr lang="fr-FR" sz="1600" baseline="30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4470399" y="2161752"/>
            <a:ext cx="1000132" cy="338554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G</a:t>
            </a: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lycogène</a:t>
            </a:r>
            <a:endParaRPr lang="fr-FR" sz="1600" b="1" baseline="30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1643041" y="3133727"/>
            <a:ext cx="1344633" cy="581025"/>
          </a:xfrm>
          <a:prstGeom prst="rect">
            <a:avLst/>
          </a:prstGeom>
          <a:gradFill flip="none" rotWithShape="1">
            <a:gsLst>
              <a:gs pos="18000">
                <a:srgbClr val="CC9900"/>
              </a:gs>
              <a:gs pos="100000">
                <a:srgbClr val="CC99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3F0058"/>
                </a:solidFill>
                <a:latin typeface="Times New Roman" pitchFamily="18" charset="0"/>
              </a:rPr>
              <a:t>Cycle </a:t>
            </a:r>
            <a:r>
              <a:rPr lang="fr-FR" sz="1600" b="1" dirty="0" err="1">
                <a:solidFill>
                  <a:srgbClr val="3F0058"/>
                </a:solidFill>
                <a:latin typeface="Times New Roman" pitchFamily="18" charset="0"/>
              </a:rPr>
              <a:t>entéro</a:t>
            </a:r>
            <a:r>
              <a:rPr lang="fr-FR" sz="1600" b="1" dirty="0">
                <a:solidFill>
                  <a:srgbClr val="3F0058"/>
                </a:solidFill>
                <a:latin typeface="Times New Roman" pitchFamily="18" charset="0"/>
              </a:rPr>
              <a:t>-hépatique</a:t>
            </a:r>
            <a:endParaRPr lang="fr-FR" sz="1600" b="1" baseline="30000" dirty="0">
              <a:solidFill>
                <a:srgbClr val="3F0058"/>
              </a:solidFill>
              <a:latin typeface="Times New Roman" pitchFamily="18" charset="0"/>
            </a:endParaRPr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 rot="1924677">
            <a:off x="5580063" y="2605088"/>
            <a:ext cx="1441450" cy="366712"/>
          </a:xfrm>
          <a:prstGeom prst="rightArrow">
            <a:avLst>
              <a:gd name="adj1" fmla="val 46333"/>
              <a:gd name="adj2" fmla="val 8416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45" name="Freeform 49"/>
          <p:cNvSpPr>
            <a:spLocks/>
          </p:cNvSpPr>
          <p:nvPr/>
        </p:nvSpPr>
        <p:spPr bwMode="auto">
          <a:xfrm>
            <a:off x="744538" y="3429000"/>
            <a:ext cx="2098675" cy="2328863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98" y="1043"/>
              </a:cxn>
              <a:cxn ang="0">
                <a:pos x="687" y="1452"/>
              </a:cxn>
              <a:cxn ang="0">
                <a:pos x="1322" y="1134"/>
              </a:cxn>
            </a:cxnLst>
            <a:rect l="0" t="0" r="r" b="b"/>
            <a:pathLst>
              <a:path w="1322" h="1467">
                <a:moveTo>
                  <a:pt x="98" y="0"/>
                </a:moveTo>
                <a:cubicBezTo>
                  <a:pt x="49" y="400"/>
                  <a:pt x="0" y="801"/>
                  <a:pt x="98" y="1043"/>
                </a:cubicBezTo>
                <a:cubicBezTo>
                  <a:pt x="196" y="1285"/>
                  <a:pt x="483" y="1437"/>
                  <a:pt x="687" y="1452"/>
                </a:cubicBezTo>
                <a:cubicBezTo>
                  <a:pt x="891" y="1467"/>
                  <a:pt x="1106" y="1300"/>
                  <a:pt x="1322" y="1134"/>
                </a:cubicBezTo>
              </a:path>
            </a:pathLst>
          </a:cu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4138" name="Freeform 42"/>
          <p:cNvSpPr>
            <a:spLocks/>
          </p:cNvSpPr>
          <p:nvPr/>
        </p:nvSpPr>
        <p:spPr bwMode="auto">
          <a:xfrm>
            <a:off x="1285852" y="1412875"/>
            <a:ext cx="1954236" cy="4537075"/>
          </a:xfrm>
          <a:custGeom>
            <a:avLst/>
            <a:gdLst/>
            <a:ahLst/>
            <a:cxnLst>
              <a:cxn ang="0">
                <a:pos x="877" y="0"/>
              </a:cxn>
              <a:cxn ang="0">
                <a:pos x="242" y="454"/>
              </a:cxn>
              <a:cxn ang="0">
                <a:pos x="151" y="2585"/>
              </a:cxn>
              <a:cxn ang="0">
                <a:pos x="1149" y="2449"/>
              </a:cxn>
              <a:cxn ang="0">
                <a:pos x="1104" y="0"/>
              </a:cxn>
            </a:cxnLst>
            <a:rect l="0" t="0" r="r" b="b"/>
            <a:pathLst>
              <a:path w="1308" h="2917">
                <a:moveTo>
                  <a:pt x="877" y="0"/>
                </a:moveTo>
                <a:cubicBezTo>
                  <a:pt x="620" y="11"/>
                  <a:pt x="363" y="23"/>
                  <a:pt x="242" y="454"/>
                </a:cubicBezTo>
                <a:cubicBezTo>
                  <a:pt x="121" y="885"/>
                  <a:pt x="0" y="2253"/>
                  <a:pt x="151" y="2585"/>
                </a:cubicBezTo>
                <a:cubicBezTo>
                  <a:pt x="302" y="2917"/>
                  <a:pt x="990" y="2880"/>
                  <a:pt x="1149" y="2449"/>
                </a:cubicBezTo>
                <a:cubicBezTo>
                  <a:pt x="1308" y="2018"/>
                  <a:pt x="1206" y="1009"/>
                  <a:pt x="1104" y="0"/>
                </a:cubicBezTo>
              </a:path>
            </a:pathLst>
          </a:custGeom>
          <a:noFill/>
          <a:ln w="50800">
            <a:gradFill flip="none" rotWithShape="1">
              <a:gsLst>
                <a:gs pos="0">
                  <a:srgbClr val="CC99FF"/>
                </a:gs>
                <a:gs pos="90000">
                  <a:srgbClr val="CC9900"/>
                </a:gs>
              </a:gsLst>
              <a:lin ang="9600000" scaled="0"/>
              <a:tileRect/>
            </a:gra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2771775" y="5013325"/>
            <a:ext cx="2305050" cy="936625"/>
          </a:xfrm>
          <a:custGeom>
            <a:avLst/>
            <a:gdLst>
              <a:gd name="G0" fmla="+- -1031329 0 0"/>
              <a:gd name="G1" fmla="+- -11796480 0 0"/>
              <a:gd name="G2" fmla="+- -1031329 0 -11796480"/>
              <a:gd name="G3" fmla="+- 10800 0 0"/>
              <a:gd name="G4" fmla="+- 0 0 -103132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886 0 0"/>
              <a:gd name="G9" fmla="+- 0 0 -11796480"/>
              <a:gd name="G10" fmla="+- 7886 0 2700"/>
              <a:gd name="G11" fmla="cos G10 -1031329"/>
              <a:gd name="G12" fmla="sin G10 -1031329"/>
              <a:gd name="G13" fmla="cos 13500 -1031329"/>
              <a:gd name="G14" fmla="sin 13500 -1031329"/>
              <a:gd name="G15" fmla="+- G11 10800 0"/>
              <a:gd name="G16" fmla="+- G12 10800 0"/>
              <a:gd name="G17" fmla="+- G13 10800 0"/>
              <a:gd name="G18" fmla="+- G14 10800 0"/>
              <a:gd name="G19" fmla="*/ 7886 1 2"/>
              <a:gd name="G20" fmla="+- G19 5400 0"/>
              <a:gd name="G21" fmla="cos G20 -1031329"/>
              <a:gd name="G22" fmla="sin G20 -1031329"/>
              <a:gd name="G23" fmla="+- G21 10800 0"/>
              <a:gd name="G24" fmla="+- G12 G23 G22"/>
              <a:gd name="G25" fmla="+- G22 G23 G11"/>
              <a:gd name="G26" fmla="cos 10800 -1031329"/>
              <a:gd name="G27" fmla="sin 10800 -1031329"/>
              <a:gd name="G28" fmla="cos 7886 -1031329"/>
              <a:gd name="G29" fmla="sin 7886 -103132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-103132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886 G39"/>
              <a:gd name="G43" fmla="sin 78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321 w 21600"/>
              <a:gd name="T5" fmla="*/ 101 h 21600"/>
              <a:gd name="T6" fmla="*/ 1457 w 21600"/>
              <a:gd name="T7" fmla="*/ 10800 h 21600"/>
              <a:gd name="T8" fmla="*/ 9720 w 21600"/>
              <a:gd name="T9" fmla="*/ 2988 h 21600"/>
              <a:gd name="T10" fmla="*/ 23793 w 21600"/>
              <a:gd name="T11" fmla="*/ 7138 h 21600"/>
              <a:gd name="T12" fmla="*/ 20920 w 21600"/>
              <a:gd name="T13" fmla="*/ 12266 h 21600"/>
              <a:gd name="T14" fmla="*/ 15791 w 21600"/>
              <a:gd name="T15" fmla="*/ 939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390" y="8661"/>
                </a:moveTo>
                <a:cubicBezTo>
                  <a:pt x="17432" y="5261"/>
                  <a:pt x="14331" y="2914"/>
                  <a:pt x="10800" y="2914"/>
                </a:cubicBezTo>
                <a:cubicBezTo>
                  <a:pt x="6444" y="2914"/>
                  <a:pt x="2914" y="6444"/>
                  <a:pt x="2914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5636" y="0"/>
                  <a:pt x="19883" y="3215"/>
                  <a:pt x="21195" y="7870"/>
                </a:cubicBezTo>
                <a:lnTo>
                  <a:pt x="23793" y="7138"/>
                </a:lnTo>
                <a:lnTo>
                  <a:pt x="20920" y="12266"/>
                </a:lnTo>
                <a:lnTo>
                  <a:pt x="15791" y="9393"/>
                </a:lnTo>
                <a:lnTo>
                  <a:pt x="18390" y="8661"/>
                </a:lnTo>
                <a:close/>
              </a:path>
            </a:pathLst>
          </a:custGeom>
          <a:gradFill rotWithShape="1">
            <a:gsLst>
              <a:gs pos="0">
                <a:srgbClr val="A1EA48"/>
              </a:gs>
              <a:gs pos="100000">
                <a:srgbClr val="E6E11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6357950" y="3919543"/>
            <a:ext cx="431800" cy="36671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>
                <a:latin typeface="Times New Roman" pitchFamily="18" charset="0"/>
                <a:cs typeface="Times New Roman" pitchFamily="18" charset="0"/>
              </a:rPr>
              <a:t>Alb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5786446" y="4357694"/>
            <a:ext cx="503238" cy="366713"/>
          </a:xfrm>
          <a:prstGeom prst="rect">
            <a:avLst/>
          </a:prstGeom>
          <a:solidFill>
            <a:srgbClr val="FFD347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>
                <a:latin typeface="Times New Roman" pitchFamily="18" charset="0"/>
                <a:cs typeface="Times New Roman" pitchFamily="18" charset="0"/>
              </a:rPr>
              <a:t>coag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8099425" y="2824163"/>
            <a:ext cx="973169" cy="336550"/>
          </a:xfrm>
          <a:prstGeom prst="rect">
            <a:avLst/>
          </a:prstGeom>
          <a:solidFill>
            <a:srgbClr val="CCFF33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>
                <a:latin typeface="Times New Roman" pitchFamily="18" charset="0"/>
              </a:rPr>
              <a:t>A</a:t>
            </a:r>
            <a:r>
              <a:rPr lang="fr-FR" sz="1600" dirty="0" err="1" smtClean="0">
                <a:latin typeface="Times New Roman" pitchFamily="18" charset="0"/>
              </a:rPr>
              <a:t>spartate</a:t>
            </a:r>
            <a:endParaRPr lang="fr-FR" sz="1600" dirty="0">
              <a:latin typeface="Times New Roman" pitchFamily="18" charset="0"/>
            </a:endParaRPr>
          </a:p>
        </p:txBody>
      </p:sp>
      <p:sp>
        <p:nvSpPr>
          <p:cNvPr id="66" name="ZoneTexte 2222"/>
          <p:cNvSpPr txBox="1">
            <a:spLocks noChangeArrowheads="1"/>
          </p:cNvSpPr>
          <p:nvPr/>
        </p:nvSpPr>
        <p:spPr bwMode="auto">
          <a:xfrm>
            <a:off x="5357818" y="273194"/>
            <a:ext cx="573055" cy="318924"/>
          </a:xfrm>
          <a:prstGeom prst="rect">
            <a:avLst/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FOIE</a:t>
            </a:r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4918710" y="1961712"/>
            <a:ext cx="120241" cy="12701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44" name="Freeform 48"/>
          <p:cNvSpPr>
            <a:spLocks/>
          </p:cNvSpPr>
          <p:nvPr/>
        </p:nvSpPr>
        <p:spPr bwMode="auto">
          <a:xfrm>
            <a:off x="971550" y="1000108"/>
            <a:ext cx="1457310" cy="1565292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136" y="181"/>
              </a:cxn>
              <a:cxn ang="0">
                <a:pos x="0" y="499"/>
              </a:cxn>
            </a:cxnLst>
            <a:rect l="0" t="0" r="r" b="b"/>
            <a:pathLst>
              <a:path w="363" h="499">
                <a:moveTo>
                  <a:pt x="363" y="0"/>
                </a:moveTo>
                <a:cubicBezTo>
                  <a:pt x="279" y="49"/>
                  <a:pt x="196" y="98"/>
                  <a:pt x="136" y="181"/>
                </a:cubicBezTo>
                <a:cubicBezTo>
                  <a:pt x="76" y="264"/>
                  <a:pt x="38" y="381"/>
                  <a:pt x="0" y="499"/>
                </a:cubicBezTo>
              </a:path>
            </a:pathLst>
          </a:cu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grpSp>
        <p:nvGrpSpPr>
          <p:cNvPr id="2" name="Groupe 61"/>
          <p:cNvGrpSpPr/>
          <p:nvPr/>
        </p:nvGrpSpPr>
        <p:grpSpPr>
          <a:xfrm>
            <a:off x="357158" y="2643182"/>
            <a:ext cx="1009651" cy="1000132"/>
            <a:chOff x="571471" y="2500306"/>
            <a:chExt cx="1009651" cy="1000132"/>
          </a:xfrm>
        </p:grpSpPr>
        <p:sp>
          <p:nvSpPr>
            <p:cNvPr id="67" name="Oval 47"/>
            <p:cNvSpPr>
              <a:spLocks noChangeArrowheads="1"/>
            </p:cNvSpPr>
            <p:nvPr/>
          </p:nvSpPr>
          <p:spPr bwMode="auto">
            <a:xfrm>
              <a:off x="571471" y="2500306"/>
              <a:ext cx="1000133" cy="100013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148" name="Text Box 52"/>
            <p:cNvSpPr txBox="1">
              <a:spLocks noChangeArrowheads="1"/>
            </p:cNvSpPr>
            <p:nvPr/>
          </p:nvSpPr>
          <p:spPr bwMode="auto">
            <a:xfrm>
              <a:off x="609572" y="2610703"/>
              <a:ext cx="97155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smtClean="0">
                  <a:solidFill>
                    <a:srgbClr val="4E4C00"/>
                  </a:solidFill>
                  <a:latin typeface="Times New Roman" pitchFamily="18" charset="0"/>
                </a:rPr>
                <a:t>TG</a:t>
              </a:r>
              <a:r>
                <a:rPr lang="fr-FR" sz="1600" dirty="0">
                  <a:solidFill>
                    <a:srgbClr val="4E4C00"/>
                  </a:solidFill>
                  <a:latin typeface="Times New Roman" pitchFamily="18" charset="0"/>
                </a:rPr>
                <a:t>, </a:t>
              </a:r>
              <a:r>
                <a:rPr lang="fr-FR" sz="1600" dirty="0" err="1">
                  <a:solidFill>
                    <a:srgbClr val="4E4C00"/>
                  </a:solidFill>
                  <a:latin typeface="Times New Roman" pitchFamily="18" charset="0"/>
                </a:rPr>
                <a:t>chol</a:t>
              </a:r>
              <a:r>
                <a:rPr lang="fr-FR" sz="1600" dirty="0">
                  <a:solidFill>
                    <a:srgbClr val="4E4C00"/>
                  </a:solidFill>
                  <a:latin typeface="Times New Roman" pitchFamily="18" charset="0"/>
                </a:rPr>
                <a:t>, vit A, D, E, K…</a:t>
              </a:r>
            </a:p>
          </p:txBody>
        </p:sp>
      </p:grpSp>
      <p:sp>
        <p:nvSpPr>
          <p:cNvPr id="4146" name="Text Box 50"/>
          <p:cNvSpPr txBox="1">
            <a:spLocks noChangeArrowheads="1"/>
          </p:cNvSpPr>
          <p:nvPr/>
        </p:nvSpPr>
        <p:spPr bwMode="auto">
          <a:xfrm>
            <a:off x="441297" y="3571876"/>
            <a:ext cx="785818" cy="318924"/>
          </a:xfrm>
          <a:prstGeom prst="rect">
            <a:avLst/>
          </a:prstGeom>
          <a:solidFill>
            <a:srgbClr val="FFFF99">
              <a:alpha val="65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36000" rIns="18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solidFill>
                  <a:srgbClr val="959200"/>
                </a:solidFill>
                <a:latin typeface="Times New Roman" pitchFamily="18" charset="0"/>
              </a:rPr>
              <a:t>micelle</a:t>
            </a:r>
            <a:endParaRPr lang="fr-FR" sz="1600" b="1" baseline="30000" dirty="0">
              <a:solidFill>
                <a:srgbClr val="959200"/>
              </a:solidFill>
              <a:latin typeface="Times New Roman" pitchFamily="18" charset="0"/>
            </a:endParaRPr>
          </a:p>
        </p:txBody>
      </p:sp>
      <p:sp>
        <p:nvSpPr>
          <p:cNvPr id="63" name="ZoneTexte 2123"/>
          <p:cNvSpPr txBox="1">
            <a:spLocks noChangeArrowheads="1"/>
          </p:cNvSpPr>
          <p:nvPr/>
        </p:nvSpPr>
        <p:spPr bwMode="auto">
          <a:xfrm>
            <a:off x="6858016" y="4929198"/>
            <a:ext cx="727069" cy="349702"/>
          </a:xfrm>
          <a:prstGeom prst="rect">
            <a:avLst/>
          </a:prstGeom>
          <a:gradFill>
            <a:gsLst>
              <a:gs pos="0">
                <a:srgbClr val="EAA0FE"/>
              </a:gs>
              <a:gs pos="48000">
                <a:schemeClr val="bg1"/>
              </a:gs>
              <a:gs pos="100000">
                <a:srgbClr val="EAA0FE"/>
              </a:gs>
            </a:gsLst>
            <a:lin ang="0" scaled="1"/>
          </a:gradFill>
          <a:ln w="9525" algn="ctr">
            <a:solidFill>
              <a:srgbClr val="9F02CA"/>
            </a:solidFill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9F02CA"/>
                </a:solidFill>
                <a:latin typeface="Times New Roman" pitchFamily="18" charset="0"/>
                <a:cs typeface="Times New Roman" pitchFamily="18" charset="0"/>
              </a:rPr>
              <a:t>VLDL</a:t>
            </a:r>
          </a:p>
        </p:txBody>
      </p:sp>
      <p:sp>
        <p:nvSpPr>
          <p:cNvPr id="64" name="Ellipse 2115"/>
          <p:cNvSpPr>
            <a:spLocks noChangeArrowheads="1"/>
          </p:cNvSpPr>
          <p:nvPr/>
        </p:nvSpPr>
        <p:spPr bwMode="auto">
          <a:xfrm>
            <a:off x="6858016" y="4286256"/>
            <a:ext cx="719137" cy="7191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9000">
                <a:srgbClr val="EFBAFE"/>
              </a:gs>
              <a:gs pos="100000">
                <a:srgbClr val="EAA0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9F02CA"/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ZoneTexte 2426"/>
          <p:cNvSpPr txBox="1">
            <a:spLocks noChangeArrowheads="1"/>
          </p:cNvSpPr>
          <p:nvPr/>
        </p:nvSpPr>
        <p:spPr bwMode="auto">
          <a:xfrm>
            <a:off x="6286512" y="5500702"/>
            <a:ext cx="571504" cy="276999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 wrap="square" lIns="3600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HDL</a:t>
            </a:r>
          </a:p>
        </p:txBody>
      </p:sp>
      <p:sp>
        <p:nvSpPr>
          <p:cNvPr id="70" name="Ellipse 2392"/>
          <p:cNvSpPr>
            <a:spLocks noChangeArrowheads="1"/>
          </p:cNvSpPr>
          <p:nvPr/>
        </p:nvSpPr>
        <p:spPr bwMode="auto">
          <a:xfrm>
            <a:off x="6429388" y="5000636"/>
            <a:ext cx="266700" cy="5461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000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AutoShape 21"/>
          <p:cNvSpPr>
            <a:spLocks noChangeArrowheads="1"/>
          </p:cNvSpPr>
          <p:nvPr/>
        </p:nvSpPr>
        <p:spPr bwMode="auto">
          <a:xfrm rot="9928088">
            <a:off x="3710193" y="1125472"/>
            <a:ext cx="740103" cy="191311"/>
          </a:xfrm>
          <a:prstGeom prst="rightArrow">
            <a:avLst>
              <a:gd name="adj1" fmla="val 46333"/>
              <a:gd name="adj2" fmla="val 84165"/>
            </a:avLst>
          </a:prstGeom>
          <a:gradFill rotWithShape="1">
            <a:gsLst>
              <a:gs pos="0">
                <a:srgbClr val="FFFF00"/>
              </a:gs>
              <a:gs pos="100000">
                <a:srgbClr val="0099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172" name="Text Box 76"/>
          <p:cNvSpPr txBox="1">
            <a:spLocks noChangeArrowheads="1"/>
          </p:cNvSpPr>
          <p:nvPr/>
        </p:nvSpPr>
        <p:spPr bwMode="auto">
          <a:xfrm>
            <a:off x="4357686" y="908051"/>
            <a:ext cx="576263" cy="366713"/>
          </a:xfrm>
          <a:prstGeom prst="rect">
            <a:avLst/>
          </a:prstGeom>
          <a:solidFill>
            <a:srgbClr val="FFFF00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BNC</a:t>
            </a:r>
          </a:p>
        </p:txBody>
      </p:sp>
      <p:sp>
        <p:nvSpPr>
          <p:cNvPr id="60" name="Text Box 52"/>
          <p:cNvSpPr txBox="1">
            <a:spLocks noChangeArrowheads="1"/>
          </p:cNvSpPr>
          <p:nvPr/>
        </p:nvSpPr>
        <p:spPr bwMode="auto">
          <a:xfrm rot="19800000">
            <a:off x="1638882" y="5025713"/>
            <a:ext cx="164307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300" dirty="0" smtClean="0">
                <a:solidFill>
                  <a:srgbClr val="C00000"/>
                </a:solidFill>
                <a:latin typeface="Times New Roman" pitchFamily="18" charset="0"/>
              </a:rPr>
              <a:t>Veine porte</a:t>
            </a:r>
            <a:endParaRPr lang="fr-FR" sz="13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 rot="19860000">
            <a:off x="1505730" y="1563472"/>
            <a:ext cx="164307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300" dirty="0" smtClean="0">
                <a:solidFill>
                  <a:srgbClr val="AF7D01"/>
                </a:solidFill>
                <a:latin typeface="Times New Roman" pitchFamily="18" charset="0"/>
              </a:rPr>
              <a:t>Canal biliaire</a:t>
            </a:r>
            <a:endParaRPr lang="fr-FR" sz="1300" dirty="0">
              <a:solidFill>
                <a:srgbClr val="AF7D0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60</Words>
  <Application>Microsoft Office PowerPoint</Application>
  <PresentationFormat>Affichage à l'écran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44</cp:revision>
  <dcterms:created xsi:type="dcterms:W3CDTF">2008-07-22T13:17:44Z</dcterms:created>
  <dcterms:modified xsi:type="dcterms:W3CDTF">2008-07-22T14:19:37Z</dcterms:modified>
</cp:coreProperties>
</file>