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714F3-8FD7-4955-AFA5-749CE0E9344C}" type="slidenum">
              <a:rPr lang="fr-FR"/>
              <a:pPr/>
              <a:t>1</a:t>
            </a:fld>
            <a:endParaRPr lang="fr-F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C1DB77-4AEE-4DCA-8102-2D8C06A943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115888"/>
            <a:ext cx="8229600" cy="5619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4000">
                <a:solidFill>
                  <a:schemeClr val="tx2"/>
                </a:solidFill>
              </a:rPr>
              <a:t>Mouvement hydrique</a:t>
            </a:r>
          </a:p>
        </p:txBody>
      </p:sp>
      <p:graphicFrame>
        <p:nvGraphicFramePr>
          <p:cNvPr id="5209" name="Group 89"/>
          <p:cNvGraphicFramePr>
            <a:graphicFrameLocks noGrp="1"/>
          </p:cNvGraphicFramePr>
          <p:nvPr>
            <p:ph/>
          </p:nvPr>
        </p:nvGraphicFramePr>
        <p:xfrm>
          <a:off x="179388" y="1006475"/>
          <a:ext cx="8785225" cy="3674707"/>
        </p:xfrm>
        <a:graphic>
          <a:graphicData uri="http://schemas.openxmlformats.org/drawingml/2006/table">
            <a:tbl>
              <a:tblPr/>
              <a:tblGrid>
                <a:gridCol w="2879725"/>
                <a:gridCol w="2736850"/>
                <a:gridCol w="3168650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Milieu extracellulaire (1/3)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3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Milieu intracellulaire (2/3)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Plasma (8%)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Milieu interstitiel (25%)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8C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DD"/>
                    </a:solidFill>
                  </a:tcPr>
                </a:tc>
              </a:tr>
              <a:tr h="294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9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e 23"/>
          <p:cNvGrpSpPr/>
          <p:nvPr/>
        </p:nvGrpSpPr>
        <p:grpSpPr>
          <a:xfrm>
            <a:off x="1998453" y="2068383"/>
            <a:ext cx="1843875" cy="499298"/>
            <a:chOff x="1998453" y="2152656"/>
            <a:chExt cx="1843875" cy="499298"/>
          </a:xfrm>
        </p:grpSpPr>
        <p:sp>
          <p:nvSpPr>
            <p:cNvPr id="5158" name="AutoShape 38"/>
            <p:cNvSpPr>
              <a:spLocks noChangeArrowheads="1"/>
            </p:cNvSpPr>
            <p:nvPr/>
          </p:nvSpPr>
          <p:spPr bwMode="auto">
            <a:xfrm>
              <a:off x="1998453" y="2152656"/>
              <a:ext cx="1773208" cy="499298"/>
            </a:xfrm>
            <a:prstGeom prst="leftArrow">
              <a:avLst>
                <a:gd name="adj1" fmla="val 50000"/>
                <a:gd name="adj2" fmla="val 100207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69D2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1" name="Text Box 41"/>
            <p:cNvSpPr txBox="1">
              <a:spLocks noChangeArrowheads="1"/>
            </p:cNvSpPr>
            <p:nvPr/>
          </p:nvSpPr>
          <p:spPr bwMode="auto">
            <a:xfrm>
              <a:off x="2186566" y="2296907"/>
              <a:ext cx="1655762" cy="21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P.  </a:t>
              </a:r>
              <a:r>
                <a:rPr lang="fr-FR" sz="1400" dirty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oncotique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055982" y="2817989"/>
            <a:ext cx="1796166" cy="486747"/>
            <a:chOff x="2055982" y="2860185"/>
            <a:chExt cx="1796166" cy="486747"/>
          </a:xfrm>
        </p:grpSpPr>
        <p:sp>
          <p:nvSpPr>
            <p:cNvPr id="5159" name="AutoShape 39"/>
            <p:cNvSpPr>
              <a:spLocks noChangeArrowheads="1"/>
            </p:cNvSpPr>
            <p:nvPr/>
          </p:nvSpPr>
          <p:spPr bwMode="auto">
            <a:xfrm>
              <a:off x="2055982" y="2860185"/>
              <a:ext cx="1796166" cy="486747"/>
            </a:xfrm>
            <a:prstGeom prst="rightArrow">
              <a:avLst>
                <a:gd name="adj1" fmla="val 50000"/>
                <a:gd name="adj2" fmla="val 99931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69D2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2164272" y="2973585"/>
              <a:ext cx="1527832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P. </a:t>
              </a:r>
              <a:r>
                <a:rPr lang="fr-FR" sz="1400" dirty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hydrostatique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09563" y="2007481"/>
            <a:ext cx="1368425" cy="621102"/>
            <a:chOff x="309563" y="1984111"/>
            <a:chExt cx="1368425" cy="621102"/>
          </a:xfrm>
        </p:grpSpPr>
        <p:sp>
          <p:nvSpPr>
            <p:cNvPr id="5170" name="Oval 50"/>
            <p:cNvSpPr>
              <a:spLocks noChangeArrowheads="1"/>
            </p:cNvSpPr>
            <p:nvPr/>
          </p:nvSpPr>
          <p:spPr bwMode="auto">
            <a:xfrm>
              <a:off x="491709" y="1984111"/>
              <a:ext cx="1009201" cy="62110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3" name="Text Box 43"/>
            <p:cNvSpPr txBox="1">
              <a:spLocks noChangeArrowheads="1"/>
            </p:cNvSpPr>
            <p:nvPr/>
          </p:nvSpPr>
          <p:spPr bwMode="auto">
            <a:xfrm>
              <a:off x="309563" y="2009780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Protéines 70g/L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357688" y="2034019"/>
            <a:ext cx="1150937" cy="568026"/>
            <a:chOff x="4357688" y="2071692"/>
            <a:chExt cx="1150937" cy="568026"/>
          </a:xfrm>
        </p:grpSpPr>
        <p:sp>
          <p:nvSpPr>
            <p:cNvPr id="5171" name="Oval 51"/>
            <p:cNvSpPr>
              <a:spLocks noChangeArrowheads="1"/>
            </p:cNvSpPr>
            <p:nvPr/>
          </p:nvSpPr>
          <p:spPr bwMode="auto">
            <a:xfrm>
              <a:off x="4502991" y="2072382"/>
              <a:ext cx="835504" cy="5673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4357688" y="2071692"/>
              <a:ext cx="1150937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1600" dirty="0" err="1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Prot</a:t>
              </a:r>
              <a:r>
                <a:rPr lang="fr-FR" sz="1600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ct val="90000"/>
                </a:lnSpc>
              </a:pPr>
              <a:r>
                <a:rPr lang="fr-FR" sz="1600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0-2g/L</a:t>
              </a:r>
            </a:p>
          </p:txBody>
        </p:sp>
      </p:grpSp>
      <p:sp>
        <p:nvSpPr>
          <p:cNvPr id="5174" name="AutoShape 54"/>
          <p:cNvSpPr>
            <a:spLocks noChangeArrowheads="1"/>
          </p:cNvSpPr>
          <p:nvPr/>
        </p:nvSpPr>
        <p:spPr bwMode="auto">
          <a:xfrm>
            <a:off x="4940748" y="3800611"/>
            <a:ext cx="1701590" cy="463729"/>
          </a:xfrm>
          <a:prstGeom prst="leftRightArrow">
            <a:avLst>
              <a:gd name="adj1" fmla="val 50000"/>
              <a:gd name="adj2" fmla="val 62103"/>
            </a:avLst>
          </a:prstGeom>
          <a:gradFill rotWithShape="1">
            <a:gsLst>
              <a:gs pos="0">
                <a:srgbClr val="CCFF99"/>
              </a:gs>
              <a:gs pos="100000">
                <a:srgbClr val="69D200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902470" y="3896596"/>
            <a:ext cx="1800225" cy="23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 osmotique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250825" y="2732496"/>
            <a:ext cx="1368425" cy="657733"/>
            <a:chOff x="250825" y="2732496"/>
            <a:chExt cx="1368425" cy="657733"/>
          </a:xfrm>
        </p:grpSpPr>
        <p:sp>
          <p:nvSpPr>
            <p:cNvPr id="5176" name="Oval 56"/>
            <p:cNvSpPr>
              <a:spLocks noChangeArrowheads="1"/>
            </p:cNvSpPr>
            <p:nvPr/>
          </p:nvSpPr>
          <p:spPr bwMode="auto">
            <a:xfrm>
              <a:off x="457200" y="2758854"/>
              <a:ext cx="983322" cy="63137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66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5" name="Text Box 45"/>
            <p:cNvSpPr txBox="1">
              <a:spLocks noChangeArrowheads="1"/>
            </p:cNvSpPr>
            <p:nvPr/>
          </p:nvSpPr>
          <p:spPr bwMode="auto">
            <a:xfrm>
              <a:off x="250825" y="2732496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P. </a:t>
              </a:r>
              <a:r>
                <a:rPr lang="fr-FR" sz="1600" dirty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art 70mmHg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087125" y="2780180"/>
            <a:ext cx="1425156" cy="562364"/>
            <a:chOff x="4087125" y="2793360"/>
            <a:chExt cx="1425156" cy="562364"/>
          </a:xfrm>
        </p:grpSpPr>
        <p:sp>
          <p:nvSpPr>
            <p:cNvPr id="5179" name="Oval 59"/>
            <p:cNvSpPr>
              <a:spLocks noChangeArrowheads="1"/>
            </p:cNvSpPr>
            <p:nvPr/>
          </p:nvSpPr>
          <p:spPr bwMode="auto">
            <a:xfrm>
              <a:off x="4087125" y="2793360"/>
              <a:ext cx="1425156" cy="56236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66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7" name="Text Box 47"/>
            <p:cNvSpPr txBox="1">
              <a:spLocks noChangeArrowheads="1"/>
            </p:cNvSpPr>
            <p:nvPr/>
          </p:nvSpPr>
          <p:spPr bwMode="auto">
            <a:xfrm>
              <a:off x="4123428" y="2817322"/>
              <a:ext cx="137159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16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P. </a:t>
              </a:r>
              <a:r>
                <a:rPr lang="fr-FR" sz="1600" dirty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interstitielle 0-10mmHg</a:t>
              </a:r>
            </a:p>
          </p:txBody>
        </p:sp>
      </p:grp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2360520" y="3733801"/>
            <a:ext cx="1366088" cy="63185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rgbClr val="DAC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2363696" y="3722836"/>
            <a:ext cx="1362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solidFill>
                  <a:srgbClr val="3E1F00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r>
              <a:rPr lang="fr-FR" sz="1600" dirty="0">
                <a:solidFill>
                  <a:srgbClr val="3E1F00"/>
                </a:solidFill>
                <a:latin typeface="Times New Roman" pitchFamily="18" charset="0"/>
                <a:cs typeface="Times New Roman" pitchFamily="18" charset="0"/>
              </a:rPr>
              <a:t> extracellulaire</a:t>
            </a:r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7022265" y="3726897"/>
            <a:ext cx="1408052" cy="61115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rgbClr val="DAC0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6978206" y="3722836"/>
            <a:ext cx="15383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solidFill>
                  <a:srgbClr val="3E1F00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r>
              <a:rPr lang="fr-FR" sz="1600" dirty="0">
                <a:solidFill>
                  <a:srgbClr val="3E1F00"/>
                </a:solidFill>
                <a:latin typeface="Times New Roman" pitchFamily="18" charset="0"/>
                <a:cs typeface="Times New Roman" pitchFamily="18" charset="0"/>
              </a:rPr>
              <a:t> intracellulaire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46</Words>
  <Application>Microsoft PowerPoint</Application>
  <PresentationFormat>Affichage à l'écran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2008-07-22T08:50:33Z</dcterms:modified>
</cp:coreProperties>
</file>