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138"/>
          <p:cNvSpPr>
            <a:spLocks noChangeArrowheads="1"/>
          </p:cNvSpPr>
          <p:nvPr/>
        </p:nvSpPr>
        <p:spPr bwMode="auto">
          <a:xfrm>
            <a:off x="0" y="2852738"/>
            <a:ext cx="9144000" cy="4005262"/>
          </a:xfrm>
          <a:prstGeom prst="rect">
            <a:avLst/>
          </a:prstGeom>
          <a:solidFill>
            <a:srgbClr val="EBEAC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9" name="Rectangle 104"/>
          <p:cNvSpPr>
            <a:spLocks noChangeArrowheads="1"/>
          </p:cNvSpPr>
          <p:nvPr/>
        </p:nvSpPr>
        <p:spPr bwMode="auto">
          <a:xfrm>
            <a:off x="0" y="-11876"/>
            <a:ext cx="9144000" cy="2869371"/>
          </a:xfrm>
          <a:prstGeom prst="rect">
            <a:avLst/>
          </a:prstGeom>
          <a:solidFill>
            <a:srgbClr val="FFEE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e 198"/>
          <p:cNvGrpSpPr/>
          <p:nvPr/>
        </p:nvGrpSpPr>
        <p:grpSpPr>
          <a:xfrm>
            <a:off x="2643174" y="1"/>
            <a:ext cx="3214710" cy="1167894"/>
            <a:chOff x="3203574" y="106343"/>
            <a:chExt cx="2154244" cy="782630"/>
          </a:xfrm>
        </p:grpSpPr>
        <p:sp>
          <p:nvSpPr>
            <p:cNvPr id="166" name="Oval 24"/>
            <p:cNvSpPr>
              <a:spLocks noChangeArrowheads="1"/>
            </p:cNvSpPr>
            <p:nvPr/>
          </p:nvSpPr>
          <p:spPr bwMode="auto">
            <a:xfrm>
              <a:off x="4487861" y="428604"/>
              <a:ext cx="869957" cy="460369"/>
            </a:xfrm>
            <a:prstGeom prst="ellipse">
              <a:avLst/>
            </a:prstGeom>
            <a:solidFill>
              <a:srgbClr val="FFE0CD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7" name="Oval 25"/>
            <p:cNvSpPr>
              <a:spLocks noChangeArrowheads="1"/>
            </p:cNvSpPr>
            <p:nvPr/>
          </p:nvSpPr>
          <p:spPr bwMode="auto">
            <a:xfrm>
              <a:off x="4780391" y="601677"/>
              <a:ext cx="289133" cy="11540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8" name="Oval 28"/>
            <p:cNvSpPr>
              <a:spLocks noChangeArrowheads="1"/>
            </p:cNvSpPr>
            <p:nvPr/>
          </p:nvSpPr>
          <p:spPr bwMode="auto">
            <a:xfrm>
              <a:off x="3203574" y="257154"/>
              <a:ext cx="869957" cy="460369"/>
            </a:xfrm>
            <a:prstGeom prst="ellipse">
              <a:avLst/>
            </a:prstGeom>
            <a:solidFill>
              <a:srgbClr val="FFE0CD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9" name="Oval 29"/>
            <p:cNvSpPr>
              <a:spLocks noChangeArrowheads="1"/>
            </p:cNvSpPr>
            <p:nvPr/>
          </p:nvSpPr>
          <p:spPr bwMode="auto">
            <a:xfrm>
              <a:off x="3496104" y="430227"/>
              <a:ext cx="289133" cy="11540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0" name="Oval 31"/>
            <p:cNvSpPr>
              <a:spLocks noChangeArrowheads="1"/>
            </p:cNvSpPr>
            <p:nvPr/>
          </p:nvSpPr>
          <p:spPr bwMode="auto">
            <a:xfrm>
              <a:off x="3786186" y="106343"/>
              <a:ext cx="869957" cy="460368"/>
            </a:xfrm>
            <a:prstGeom prst="ellipse">
              <a:avLst/>
            </a:prstGeom>
            <a:solidFill>
              <a:srgbClr val="FFE0CD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1" name="Oval 32"/>
            <p:cNvSpPr>
              <a:spLocks noChangeArrowheads="1"/>
            </p:cNvSpPr>
            <p:nvPr/>
          </p:nvSpPr>
          <p:spPr bwMode="auto">
            <a:xfrm>
              <a:off x="4078716" y="279414"/>
              <a:ext cx="289133" cy="11540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2" name="Oval 34"/>
            <p:cNvSpPr>
              <a:spLocks noChangeArrowheads="1"/>
            </p:cNvSpPr>
            <p:nvPr/>
          </p:nvSpPr>
          <p:spPr bwMode="auto">
            <a:xfrm>
              <a:off x="4429124" y="106343"/>
              <a:ext cx="869957" cy="460368"/>
            </a:xfrm>
            <a:prstGeom prst="ellipse">
              <a:avLst/>
            </a:prstGeom>
            <a:solidFill>
              <a:srgbClr val="FFE0CD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3" name="Oval 35"/>
            <p:cNvSpPr>
              <a:spLocks noChangeArrowheads="1"/>
            </p:cNvSpPr>
            <p:nvPr/>
          </p:nvSpPr>
          <p:spPr bwMode="auto">
            <a:xfrm>
              <a:off x="4721654" y="279414"/>
              <a:ext cx="289133" cy="11540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4" name="Oval 37"/>
            <p:cNvSpPr>
              <a:spLocks noChangeArrowheads="1"/>
            </p:cNvSpPr>
            <p:nvPr/>
          </p:nvSpPr>
          <p:spPr bwMode="auto">
            <a:xfrm>
              <a:off x="3846511" y="428604"/>
              <a:ext cx="868381" cy="460369"/>
            </a:xfrm>
            <a:prstGeom prst="ellipse">
              <a:avLst/>
            </a:prstGeom>
            <a:solidFill>
              <a:srgbClr val="FFE0CD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5" name="Oval 38"/>
            <p:cNvSpPr>
              <a:spLocks noChangeArrowheads="1"/>
            </p:cNvSpPr>
            <p:nvPr/>
          </p:nvSpPr>
          <p:spPr bwMode="auto">
            <a:xfrm>
              <a:off x="4138511" y="601677"/>
              <a:ext cx="288609" cy="11540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76" name="Text Box 22"/>
          <p:cNvSpPr txBox="1">
            <a:spLocks noChangeArrowheads="1"/>
          </p:cNvSpPr>
          <p:nvPr/>
        </p:nvSpPr>
        <p:spPr bwMode="auto">
          <a:xfrm>
            <a:off x="3071802" y="642918"/>
            <a:ext cx="747713" cy="3365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latin typeface="Times New Roman" pitchFamily="18" charset="0"/>
              </a:rPr>
              <a:t>Tissus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130" name="AutoShape 10"/>
          <p:cNvSpPr>
            <a:spLocks noChangeArrowheads="1"/>
          </p:cNvSpPr>
          <p:nvPr/>
        </p:nvSpPr>
        <p:spPr bwMode="auto">
          <a:xfrm rot="5400000">
            <a:off x="384946" y="472254"/>
            <a:ext cx="2087563" cy="1714512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46200"/>
              </a:gs>
              <a:gs pos="50000">
                <a:srgbClr val="FFD85D"/>
              </a:gs>
              <a:gs pos="100000">
                <a:srgbClr val="C462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4" name="AutoShape 4"/>
          <p:cNvSpPr>
            <a:spLocks noChangeArrowheads="1"/>
          </p:cNvSpPr>
          <p:nvPr/>
        </p:nvSpPr>
        <p:spPr bwMode="auto">
          <a:xfrm rot="10800000">
            <a:off x="2428860" y="1285859"/>
            <a:ext cx="3929090" cy="4222737"/>
          </a:xfrm>
          <a:prstGeom prst="flowChartMagneticDisk">
            <a:avLst/>
          </a:prstGeom>
          <a:gradFill flip="none" rotWithShape="1">
            <a:gsLst>
              <a:gs pos="0">
                <a:srgbClr val="E6002C"/>
              </a:gs>
              <a:gs pos="10000">
                <a:srgbClr val="FF5B5B"/>
              </a:gs>
              <a:gs pos="50000">
                <a:srgbClr val="FFE1E7"/>
              </a:gs>
              <a:gs pos="90000">
                <a:srgbClr val="FF5B5B"/>
              </a:gs>
              <a:gs pos="100000">
                <a:srgbClr val="E6002C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25" name="AutoShape 5"/>
          <p:cNvSpPr>
            <a:spLocks noChangeArrowheads="1"/>
          </p:cNvSpPr>
          <p:nvPr/>
        </p:nvSpPr>
        <p:spPr bwMode="auto">
          <a:xfrm rot="20567215">
            <a:off x="7821219" y="1698263"/>
            <a:ext cx="431048" cy="2712517"/>
          </a:xfrm>
          <a:prstGeom prst="flowChartOffpageConnector">
            <a:avLst/>
          </a:prstGeom>
          <a:gradFill flip="none" rotWithShape="1">
            <a:gsLst>
              <a:gs pos="0">
                <a:srgbClr val="FFFF4F"/>
              </a:gs>
              <a:gs pos="50000">
                <a:schemeClr val="bg1"/>
              </a:gs>
              <a:gs pos="100000">
                <a:srgbClr val="FFFF4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6" name="Oval 4"/>
          <p:cNvSpPr>
            <a:spLocks noChangeArrowheads="1"/>
          </p:cNvSpPr>
          <p:nvPr/>
        </p:nvSpPr>
        <p:spPr bwMode="auto">
          <a:xfrm rot="17081766">
            <a:off x="6501015" y="143041"/>
            <a:ext cx="1736746" cy="1736746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4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858148" y="857232"/>
            <a:ext cx="687416" cy="369332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REIN</a:t>
            </a:r>
          </a:p>
        </p:txBody>
      </p:sp>
      <p:sp>
        <p:nvSpPr>
          <p:cNvPr id="17431" name="AutoShape 23"/>
          <p:cNvSpPr>
            <a:spLocks noChangeArrowheads="1"/>
          </p:cNvSpPr>
          <p:nvPr/>
        </p:nvSpPr>
        <p:spPr bwMode="auto">
          <a:xfrm rot="-960000">
            <a:off x="4951224" y="1312480"/>
            <a:ext cx="1728000" cy="142875"/>
          </a:xfrm>
          <a:prstGeom prst="rightArrow">
            <a:avLst>
              <a:gd name="adj1" fmla="val 50000"/>
              <a:gd name="adj2" fmla="val 289722"/>
            </a:avLst>
          </a:prstGeom>
          <a:gradFill rotWithShape="1">
            <a:gsLst>
              <a:gs pos="100000">
                <a:srgbClr val="FFFF5F"/>
              </a:gs>
              <a:gs pos="0">
                <a:srgbClr val="B00000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457" name="AutoShape 49"/>
          <p:cNvSpPr>
            <a:spLocks noChangeArrowheads="1"/>
          </p:cNvSpPr>
          <p:nvPr/>
        </p:nvSpPr>
        <p:spPr bwMode="auto">
          <a:xfrm rot="10815254" flipH="1">
            <a:off x="4764962" y="358003"/>
            <a:ext cx="377825" cy="323850"/>
          </a:xfrm>
          <a:custGeom>
            <a:avLst/>
            <a:gdLst>
              <a:gd name="G0" fmla="+- 9257 0 0"/>
              <a:gd name="G1" fmla="+- 17630 0 0"/>
              <a:gd name="G2" fmla="+- 6280 0 0"/>
              <a:gd name="G3" fmla="*/ 9257 1 2"/>
              <a:gd name="G4" fmla="+- G3 10800 0"/>
              <a:gd name="G5" fmla="+- 21600 9257 17630"/>
              <a:gd name="G6" fmla="+- 17630 6280 0"/>
              <a:gd name="G7" fmla="*/ G6 1 2"/>
              <a:gd name="G8" fmla="*/ 1763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630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6280 h 21600"/>
              <a:gd name="T4" fmla="*/ 0 w 21600"/>
              <a:gd name="T5" fmla="*/ 18903 h 21600"/>
              <a:gd name="T6" fmla="*/ 8815 w 21600"/>
              <a:gd name="T7" fmla="*/ 21600 h 21600"/>
              <a:gd name="T8" fmla="*/ 17630 w 21600"/>
              <a:gd name="T9" fmla="*/ 14647 h 21600"/>
              <a:gd name="T10" fmla="*/ 21600 w 21600"/>
              <a:gd name="T11" fmla="*/ 628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6280"/>
                </a:lnTo>
                <a:lnTo>
                  <a:pt x="13227" y="6280"/>
                </a:lnTo>
                <a:lnTo>
                  <a:pt x="13227" y="16206"/>
                </a:lnTo>
                <a:lnTo>
                  <a:pt x="0" y="16206"/>
                </a:lnTo>
                <a:lnTo>
                  <a:pt x="0" y="21600"/>
                </a:lnTo>
                <a:lnTo>
                  <a:pt x="17630" y="21600"/>
                </a:lnTo>
                <a:lnTo>
                  <a:pt x="17630" y="6280"/>
                </a:lnTo>
                <a:lnTo>
                  <a:pt x="21600" y="6280"/>
                </a:lnTo>
                <a:close/>
              </a:path>
            </a:pathLst>
          </a:custGeom>
          <a:solidFill>
            <a:srgbClr val="FF66FF">
              <a:alpha val="8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 rot="21067609">
            <a:off x="4018850" y="838900"/>
            <a:ext cx="431800" cy="647700"/>
            <a:chOff x="2608" y="482"/>
            <a:chExt cx="317" cy="4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459" name="Line 51"/>
            <p:cNvSpPr>
              <a:spLocks noChangeShapeType="1"/>
            </p:cNvSpPr>
            <p:nvPr/>
          </p:nvSpPr>
          <p:spPr bwMode="auto">
            <a:xfrm flipV="1">
              <a:off x="2790" y="482"/>
              <a:ext cx="45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7460" name="Line 52"/>
            <p:cNvSpPr>
              <a:spLocks noChangeShapeType="1"/>
            </p:cNvSpPr>
            <p:nvPr/>
          </p:nvSpPr>
          <p:spPr bwMode="auto">
            <a:xfrm>
              <a:off x="2789" y="754"/>
              <a:ext cx="136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7461" name="Line 53"/>
            <p:cNvSpPr>
              <a:spLocks noChangeShapeType="1"/>
            </p:cNvSpPr>
            <p:nvPr/>
          </p:nvSpPr>
          <p:spPr bwMode="auto">
            <a:xfrm flipH="1">
              <a:off x="2608" y="754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489" name="AutoShape 81"/>
          <p:cNvSpPr>
            <a:spLocks noChangeArrowheads="1"/>
          </p:cNvSpPr>
          <p:nvPr/>
        </p:nvSpPr>
        <p:spPr bwMode="auto">
          <a:xfrm rot="10072692">
            <a:off x="5381625" y="3357563"/>
            <a:ext cx="2646363" cy="180975"/>
          </a:xfrm>
          <a:prstGeom prst="rightArrow">
            <a:avLst>
              <a:gd name="adj1" fmla="val 50000"/>
              <a:gd name="adj2" fmla="val 365570"/>
            </a:avLst>
          </a:prstGeom>
          <a:gradFill rotWithShape="1">
            <a:gsLst>
              <a:gs pos="0">
                <a:srgbClr val="FFFF5F"/>
              </a:gs>
              <a:gs pos="100000">
                <a:srgbClr val="B00000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493" name="AutoShape 85"/>
          <p:cNvSpPr>
            <a:spLocks noChangeArrowheads="1"/>
          </p:cNvSpPr>
          <p:nvPr/>
        </p:nvSpPr>
        <p:spPr bwMode="auto">
          <a:xfrm rot="10062589">
            <a:off x="5434589" y="3705409"/>
            <a:ext cx="2664000" cy="204787"/>
          </a:xfrm>
          <a:prstGeom prst="rightArrow">
            <a:avLst>
              <a:gd name="adj1" fmla="val 50000"/>
              <a:gd name="adj2" fmla="val 334109"/>
            </a:avLst>
          </a:prstGeom>
          <a:gradFill rotWithShape="1">
            <a:gsLst>
              <a:gs pos="0">
                <a:srgbClr val="FFFF5F"/>
              </a:gs>
              <a:gs pos="100000">
                <a:srgbClr val="B00000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501" name="Rectangle 93"/>
          <p:cNvSpPr>
            <a:spLocks noChangeArrowheads="1"/>
          </p:cNvSpPr>
          <p:nvPr/>
        </p:nvSpPr>
        <p:spPr bwMode="auto">
          <a:xfrm>
            <a:off x="-12700" y="-11113"/>
            <a:ext cx="469900" cy="2863851"/>
          </a:xfrm>
          <a:prstGeom prst="rect">
            <a:avLst/>
          </a:prstGeom>
          <a:solidFill>
            <a:srgbClr val="F4DA98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502" name="WordArt 94"/>
          <p:cNvSpPr>
            <a:spLocks noChangeArrowheads="1" noChangeShapeType="1" noTextEdit="1"/>
          </p:cNvSpPr>
          <p:nvPr/>
        </p:nvSpPr>
        <p:spPr bwMode="auto">
          <a:xfrm rot="16200000">
            <a:off x="-1086327" y="1287018"/>
            <a:ext cx="2642553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latin typeface="Times New Roman"/>
                <a:cs typeface="Times New Roman"/>
              </a:rPr>
              <a:t>O</a:t>
            </a:r>
            <a:r>
              <a:rPr lang="fr-FR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latin typeface="Times New Roman"/>
                <a:cs typeface="Times New Roman"/>
              </a:rPr>
              <a:t>rigine </a:t>
            </a:r>
            <a:r>
              <a:rPr lang="fr-FR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latin typeface="Times New Roman"/>
                <a:cs typeface="Times New Roman"/>
              </a:rPr>
              <a:t>de l'hypocalcémie</a:t>
            </a:r>
          </a:p>
        </p:txBody>
      </p:sp>
      <p:sp>
        <p:nvSpPr>
          <p:cNvPr id="17504" name="Rectangle 96"/>
          <p:cNvSpPr>
            <a:spLocks noChangeArrowheads="1"/>
          </p:cNvSpPr>
          <p:nvPr/>
        </p:nvSpPr>
        <p:spPr bwMode="auto">
          <a:xfrm>
            <a:off x="-12700" y="2857496"/>
            <a:ext cx="469900" cy="4000504"/>
          </a:xfrm>
          <a:prstGeom prst="rect">
            <a:avLst/>
          </a:prstGeom>
          <a:solidFill>
            <a:srgbClr val="F4DA98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505" name="WordArt 97"/>
          <p:cNvSpPr>
            <a:spLocks noChangeArrowheads="1" noChangeShapeType="1" noTextEdit="1"/>
          </p:cNvSpPr>
          <p:nvPr/>
        </p:nvSpPr>
        <p:spPr bwMode="auto">
          <a:xfrm rot="16200000">
            <a:off x="-1612932" y="4719499"/>
            <a:ext cx="3695764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latin typeface="Times New Roman"/>
                <a:cs typeface="Times New Roman"/>
              </a:rPr>
              <a:t>H</a:t>
            </a:r>
            <a:r>
              <a:rPr lang="fr-FR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latin typeface="Times New Roman"/>
                <a:cs typeface="Times New Roman"/>
              </a:rPr>
              <a:t>yperparathyroïdie </a:t>
            </a:r>
            <a:r>
              <a:rPr lang="fr-FR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latin typeface="Times New Roman"/>
                <a:cs typeface="Times New Roman"/>
              </a:rPr>
              <a:t>secondaire</a:t>
            </a:r>
          </a:p>
        </p:txBody>
      </p:sp>
      <p:sp>
        <p:nvSpPr>
          <p:cNvPr id="17506" name="Freeform 98"/>
          <p:cNvSpPr>
            <a:spLocks/>
          </p:cNvSpPr>
          <p:nvPr/>
        </p:nvSpPr>
        <p:spPr bwMode="auto">
          <a:xfrm rot="-120000">
            <a:off x="2472563" y="21843"/>
            <a:ext cx="3873512" cy="541338"/>
          </a:xfrm>
          <a:custGeom>
            <a:avLst/>
            <a:gdLst/>
            <a:ahLst/>
            <a:cxnLst>
              <a:cxn ang="0">
                <a:pos x="2767" y="341"/>
              </a:cxn>
              <a:cxn ang="0">
                <a:pos x="1451" y="23"/>
              </a:cxn>
              <a:cxn ang="0">
                <a:pos x="0" y="205"/>
              </a:cxn>
            </a:cxnLst>
            <a:rect l="0" t="0" r="r" b="b"/>
            <a:pathLst>
              <a:path w="2767" h="341">
                <a:moveTo>
                  <a:pt x="2767" y="341"/>
                </a:moveTo>
                <a:cubicBezTo>
                  <a:pt x="2339" y="193"/>
                  <a:pt x="1912" y="46"/>
                  <a:pt x="1451" y="23"/>
                </a:cubicBezTo>
                <a:cubicBezTo>
                  <a:pt x="990" y="0"/>
                  <a:pt x="495" y="102"/>
                  <a:pt x="0" y="205"/>
                </a:cubicBezTo>
              </a:path>
            </a:pathLst>
          </a:custGeom>
          <a:noFill/>
          <a:ln w="31750">
            <a:solidFill>
              <a:srgbClr val="FFCC0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7509" name="AutoShape 101"/>
          <p:cNvSpPr>
            <a:spLocks noChangeArrowheads="1"/>
          </p:cNvSpPr>
          <p:nvPr/>
        </p:nvSpPr>
        <p:spPr bwMode="auto">
          <a:xfrm rot="-980137">
            <a:off x="1891921" y="4502899"/>
            <a:ext cx="1548000" cy="144462"/>
          </a:xfrm>
          <a:prstGeom prst="rightArrow">
            <a:avLst>
              <a:gd name="adj1" fmla="val 54889"/>
              <a:gd name="adj2" fmla="val 291463"/>
            </a:avLst>
          </a:prstGeom>
          <a:gradFill rotWithShape="1">
            <a:gsLst>
              <a:gs pos="0">
                <a:schemeClr val="bg1"/>
              </a:gs>
              <a:gs pos="86000">
                <a:schemeClr val="accent1">
                  <a:lumMod val="50000"/>
                </a:schemeClr>
              </a:gs>
            </a:gsLst>
            <a:path path="rect">
              <a:fillToRect l="50000" t="50000" r="50000" b="50000"/>
            </a:path>
          </a:gra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515" name="Oval 107"/>
          <p:cNvSpPr>
            <a:spLocks noChangeArrowheads="1"/>
          </p:cNvSpPr>
          <p:nvPr/>
        </p:nvSpPr>
        <p:spPr bwMode="auto">
          <a:xfrm>
            <a:off x="3882942" y="63500"/>
            <a:ext cx="790720" cy="749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CC00CC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 dirty="0">
              <a:solidFill>
                <a:srgbClr val="CC00CC"/>
              </a:solidFill>
            </a:endParaRPr>
          </a:p>
        </p:txBody>
      </p:sp>
      <p:sp>
        <p:nvSpPr>
          <p:cNvPr id="17516" name="Text Box 108"/>
          <p:cNvSpPr txBox="1">
            <a:spLocks noChangeArrowheads="1"/>
          </p:cNvSpPr>
          <p:nvPr/>
        </p:nvSpPr>
        <p:spPr bwMode="auto">
          <a:xfrm>
            <a:off x="3816507" y="72239"/>
            <a:ext cx="935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fr-FR" b="1" baseline="-250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fr-FR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(PO</a:t>
            </a:r>
            <a:r>
              <a:rPr lang="fr-FR" b="1" baseline="-250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b="1" baseline="-250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517" name="AutoShape 109"/>
          <p:cNvSpPr>
            <a:spLocks noChangeArrowheads="1"/>
          </p:cNvSpPr>
          <p:nvPr/>
        </p:nvSpPr>
        <p:spPr bwMode="auto">
          <a:xfrm rot="7457996">
            <a:off x="1871663" y="3536950"/>
            <a:ext cx="2376487" cy="144463"/>
          </a:xfrm>
          <a:prstGeom prst="rightArrow">
            <a:avLst>
              <a:gd name="adj1" fmla="val 54889"/>
              <a:gd name="adj2" fmla="val 343556"/>
            </a:avLst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rect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525" name="AutoShape 117"/>
          <p:cNvSpPr>
            <a:spLocks noChangeArrowheads="1"/>
          </p:cNvSpPr>
          <p:nvPr/>
        </p:nvSpPr>
        <p:spPr bwMode="auto">
          <a:xfrm>
            <a:off x="3178175" y="2251075"/>
            <a:ext cx="2087562" cy="647700"/>
          </a:xfrm>
          <a:prstGeom prst="roundRect">
            <a:avLst>
              <a:gd name="adj" fmla="val 34315"/>
            </a:avLst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solidFill>
                <a:srgbClr val="502000"/>
              </a:solidFill>
            </a:endParaRPr>
          </a:p>
        </p:txBody>
      </p:sp>
      <p:sp>
        <p:nvSpPr>
          <p:cNvPr id="17526" name="Text Box 118"/>
          <p:cNvSpPr txBox="1">
            <a:spLocks noChangeArrowheads="1"/>
          </p:cNvSpPr>
          <p:nvPr/>
        </p:nvSpPr>
        <p:spPr bwMode="auto">
          <a:xfrm>
            <a:off x="3132138" y="2239954"/>
            <a:ext cx="22082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fr-FR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yperphosphatémie</a:t>
            </a:r>
            <a:endParaRPr lang="fr-FR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Hypocalcémie</a:t>
            </a:r>
            <a:endParaRPr lang="fr-FR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30" name="AutoShape 122"/>
          <p:cNvSpPr>
            <a:spLocks noChangeArrowheads="1"/>
          </p:cNvSpPr>
          <p:nvPr/>
        </p:nvSpPr>
        <p:spPr bwMode="auto">
          <a:xfrm rot="6503014">
            <a:off x="3845074" y="1987789"/>
            <a:ext cx="579437" cy="144000"/>
          </a:xfrm>
          <a:prstGeom prst="rightArrow">
            <a:avLst>
              <a:gd name="adj1" fmla="val 54889"/>
              <a:gd name="adj2" fmla="val 6299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  <a:tileRect/>
          </a:gradFill>
          <a:ln w="158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531" name="AutoShape 123"/>
          <p:cNvSpPr>
            <a:spLocks noChangeArrowheads="1"/>
          </p:cNvSpPr>
          <p:nvPr/>
        </p:nvSpPr>
        <p:spPr bwMode="auto">
          <a:xfrm rot="2303546">
            <a:off x="1564737" y="1829182"/>
            <a:ext cx="1800000" cy="144462"/>
          </a:xfrm>
          <a:prstGeom prst="rightArrow">
            <a:avLst>
              <a:gd name="adj1" fmla="val 54889"/>
              <a:gd name="adj2" fmla="val 216187"/>
            </a:avLst>
          </a:prstGeom>
          <a:gradFill rotWithShape="1">
            <a:gsLst>
              <a:gs pos="0">
                <a:srgbClr val="996600"/>
              </a:gs>
              <a:gs pos="100000">
                <a:srgbClr val="B00000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1" name="Text Box 18"/>
          <p:cNvSpPr txBox="1">
            <a:spLocks noChangeArrowheads="1"/>
          </p:cNvSpPr>
          <p:nvPr/>
        </p:nvSpPr>
        <p:spPr bwMode="auto">
          <a:xfrm>
            <a:off x="785786" y="2071678"/>
            <a:ext cx="1246168" cy="369332"/>
          </a:xfrm>
          <a:prstGeom prst="rect">
            <a:avLst/>
          </a:prstGeom>
          <a:gradFill rotWithShape="1">
            <a:gsLst>
              <a:gs pos="100000">
                <a:srgbClr val="C46200"/>
              </a:gs>
              <a:gs pos="0">
                <a:srgbClr val="FFD85D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INTESTIN</a:t>
            </a:r>
          </a:p>
        </p:txBody>
      </p:sp>
      <p:sp>
        <p:nvSpPr>
          <p:cNvPr id="132" name="Oval 118"/>
          <p:cNvSpPr>
            <a:spLocks noChangeArrowheads="1"/>
          </p:cNvSpPr>
          <p:nvPr/>
        </p:nvSpPr>
        <p:spPr bwMode="auto">
          <a:xfrm>
            <a:off x="1250927" y="773094"/>
            <a:ext cx="503237" cy="5032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71FF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CC00CC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1214414" y="785794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latin typeface="Times New Roman" pitchFamily="18" charset="0"/>
              </a:rPr>
              <a:t>Ca</a:t>
            </a:r>
          </a:p>
        </p:txBody>
      </p:sp>
      <p:sp>
        <p:nvSpPr>
          <p:cNvPr id="134" name="Oval 140"/>
          <p:cNvSpPr>
            <a:spLocks noChangeArrowheads="1"/>
          </p:cNvSpPr>
          <p:nvPr/>
        </p:nvSpPr>
        <p:spPr bwMode="auto">
          <a:xfrm>
            <a:off x="1250926" y="1403336"/>
            <a:ext cx="503238" cy="5032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0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5" name="Text Box 141"/>
          <p:cNvSpPr txBox="1">
            <a:spLocks noChangeArrowheads="1"/>
          </p:cNvSpPr>
          <p:nvPr/>
        </p:nvSpPr>
        <p:spPr bwMode="auto">
          <a:xfrm>
            <a:off x="1214414" y="1428736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latin typeface="Times New Roman" pitchFamily="18" charset="0"/>
              </a:rPr>
              <a:t>P</a:t>
            </a:r>
          </a:p>
        </p:txBody>
      </p:sp>
      <p:sp>
        <p:nvSpPr>
          <p:cNvPr id="136" name="Oval 118"/>
          <p:cNvSpPr>
            <a:spLocks noChangeArrowheads="1"/>
          </p:cNvSpPr>
          <p:nvPr/>
        </p:nvSpPr>
        <p:spPr bwMode="auto">
          <a:xfrm>
            <a:off x="6890533" y="2925763"/>
            <a:ext cx="503237" cy="5032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71FF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CC00CC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7" name="Text Box 19"/>
          <p:cNvSpPr txBox="1">
            <a:spLocks noChangeArrowheads="1"/>
          </p:cNvSpPr>
          <p:nvPr/>
        </p:nvSpPr>
        <p:spPr bwMode="auto">
          <a:xfrm>
            <a:off x="6853258" y="292658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dirty="0">
                <a:latin typeface="Times New Roman" pitchFamily="18" charset="0"/>
              </a:rPr>
              <a:t>Ca</a:t>
            </a:r>
          </a:p>
        </p:txBody>
      </p:sp>
      <p:sp>
        <p:nvSpPr>
          <p:cNvPr id="138" name="Oval 140"/>
          <p:cNvSpPr>
            <a:spLocks noChangeArrowheads="1"/>
          </p:cNvSpPr>
          <p:nvPr/>
        </p:nvSpPr>
        <p:spPr bwMode="auto">
          <a:xfrm>
            <a:off x="6954854" y="3568704"/>
            <a:ext cx="503238" cy="5032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0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9" name="Text Box 141"/>
          <p:cNvSpPr txBox="1">
            <a:spLocks noChangeArrowheads="1"/>
          </p:cNvSpPr>
          <p:nvPr/>
        </p:nvSpPr>
        <p:spPr bwMode="auto">
          <a:xfrm>
            <a:off x="6929454" y="3571876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dirty="0">
                <a:latin typeface="Times New Roman" pitchFamily="18" charset="0"/>
              </a:rPr>
              <a:t>P</a:t>
            </a:r>
          </a:p>
        </p:txBody>
      </p:sp>
      <p:sp>
        <p:nvSpPr>
          <p:cNvPr id="151" name="Oval 118"/>
          <p:cNvSpPr>
            <a:spLocks noChangeArrowheads="1"/>
          </p:cNvSpPr>
          <p:nvPr/>
        </p:nvSpPr>
        <p:spPr bwMode="auto">
          <a:xfrm>
            <a:off x="3668706" y="1344598"/>
            <a:ext cx="503237" cy="5032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71FF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CC00CC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52" name="Text Box 19"/>
          <p:cNvSpPr txBox="1">
            <a:spLocks noChangeArrowheads="1"/>
          </p:cNvSpPr>
          <p:nvPr/>
        </p:nvSpPr>
        <p:spPr bwMode="auto">
          <a:xfrm>
            <a:off x="3631431" y="134542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dirty="0">
                <a:latin typeface="Times New Roman" pitchFamily="18" charset="0"/>
              </a:rPr>
              <a:t>Ca</a:t>
            </a:r>
          </a:p>
        </p:txBody>
      </p:sp>
      <p:sp>
        <p:nvSpPr>
          <p:cNvPr id="153" name="Oval 140"/>
          <p:cNvSpPr>
            <a:spLocks noChangeArrowheads="1"/>
          </p:cNvSpPr>
          <p:nvPr/>
        </p:nvSpPr>
        <p:spPr bwMode="auto">
          <a:xfrm>
            <a:off x="4311647" y="1315753"/>
            <a:ext cx="679717" cy="67971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0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54" name="Text Box 141"/>
          <p:cNvSpPr txBox="1">
            <a:spLocks noChangeArrowheads="1"/>
          </p:cNvSpPr>
          <p:nvPr/>
        </p:nvSpPr>
        <p:spPr bwMode="auto">
          <a:xfrm>
            <a:off x="4285423" y="1369173"/>
            <a:ext cx="7783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800" dirty="0">
                <a:latin typeface="Times New Roman" pitchFamily="18" charset="0"/>
              </a:rPr>
              <a:t>P</a:t>
            </a:r>
          </a:p>
        </p:txBody>
      </p:sp>
      <p:sp>
        <p:nvSpPr>
          <p:cNvPr id="177" name="AutoShape 47"/>
          <p:cNvSpPr>
            <a:spLocks noChangeArrowheads="1"/>
          </p:cNvSpPr>
          <p:nvPr/>
        </p:nvSpPr>
        <p:spPr bwMode="auto">
          <a:xfrm>
            <a:off x="1141410" y="5062538"/>
            <a:ext cx="692150" cy="4397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520811" y="3929066"/>
            <a:ext cx="693735" cy="1700213"/>
            <a:chOff x="1473" y="2931"/>
            <a:chExt cx="500" cy="1225"/>
          </a:xfrm>
          <a:gradFill flip="none" rotWithShape="1">
            <a:gsLst>
              <a:gs pos="0">
                <a:schemeClr val="bg1"/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9" name="Oval 42"/>
            <p:cNvSpPr>
              <a:spLocks noChangeArrowheads="1"/>
            </p:cNvSpPr>
            <p:nvPr/>
          </p:nvSpPr>
          <p:spPr bwMode="auto">
            <a:xfrm>
              <a:off x="1473" y="3657"/>
              <a:ext cx="500" cy="499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0" name="AutoShape 43"/>
            <p:cNvSpPr>
              <a:spLocks noChangeArrowheads="1"/>
            </p:cNvSpPr>
            <p:nvPr/>
          </p:nvSpPr>
          <p:spPr bwMode="auto">
            <a:xfrm>
              <a:off x="1474" y="2931"/>
              <a:ext cx="499" cy="953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01664" y="3929066"/>
            <a:ext cx="693736" cy="1700213"/>
            <a:chOff x="1473" y="2931"/>
            <a:chExt cx="500" cy="1225"/>
          </a:xfrm>
          <a:gradFill flip="none" rotWithShape="1">
            <a:gsLst>
              <a:gs pos="0">
                <a:schemeClr val="bg1"/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2" name="Oval 45"/>
            <p:cNvSpPr>
              <a:spLocks noChangeArrowheads="1"/>
            </p:cNvSpPr>
            <p:nvPr/>
          </p:nvSpPr>
          <p:spPr bwMode="auto">
            <a:xfrm>
              <a:off x="1473" y="3657"/>
              <a:ext cx="500" cy="499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3" name="AutoShape 46"/>
            <p:cNvSpPr>
              <a:spLocks noChangeArrowheads="1"/>
            </p:cNvSpPr>
            <p:nvPr/>
          </p:nvSpPr>
          <p:spPr bwMode="auto">
            <a:xfrm>
              <a:off x="1474" y="2931"/>
              <a:ext cx="499" cy="953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84" name="Text Box 48"/>
          <p:cNvSpPr txBox="1">
            <a:spLocks noChangeArrowheads="1"/>
          </p:cNvSpPr>
          <p:nvPr/>
        </p:nvSpPr>
        <p:spPr bwMode="auto">
          <a:xfrm>
            <a:off x="763585" y="4344988"/>
            <a:ext cx="1366839" cy="27699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C8C3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 dirty="0">
                <a:solidFill>
                  <a:srgbClr val="6E7600"/>
                </a:solidFill>
                <a:latin typeface="Times New Roman" pitchFamily="18" charset="0"/>
              </a:rPr>
              <a:t>PARATHYROIDE</a:t>
            </a:r>
          </a:p>
        </p:txBody>
      </p:sp>
      <p:sp>
        <p:nvSpPr>
          <p:cNvPr id="185" name="Text Box 49"/>
          <p:cNvSpPr txBox="1">
            <a:spLocks noChangeArrowheads="1"/>
          </p:cNvSpPr>
          <p:nvPr/>
        </p:nvSpPr>
        <p:spPr bwMode="auto">
          <a:xfrm>
            <a:off x="763585" y="3929063"/>
            <a:ext cx="1323975" cy="33655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5151C7"/>
                </a:solidFill>
                <a:latin typeface="Times New Roman" pitchFamily="18" charset="0"/>
              </a:rPr>
              <a:t>THYROIDE</a:t>
            </a:r>
          </a:p>
        </p:txBody>
      </p:sp>
      <p:sp>
        <p:nvSpPr>
          <p:cNvPr id="186" name="Oval 51"/>
          <p:cNvSpPr>
            <a:spLocks noChangeArrowheads="1"/>
          </p:cNvSpPr>
          <p:nvPr/>
        </p:nvSpPr>
        <p:spPr bwMode="auto">
          <a:xfrm rot="19514117">
            <a:off x="1646235" y="5226050"/>
            <a:ext cx="187325" cy="377825"/>
          </a:xfrm>
          <a:prstGeom prst="ellipse">
            <a:avLst/>
          </a:prstGeom>
          <a:gradFill flip="none" rotWithShape="1">
            <a:gsLst>
              <a:gs pos="0">
                <a:srgbClr val="FFFF5F"/>
              </a:gs>
              <a:gs pos="100000">
                <a:srgbClr val="6E76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87" name="Oval 52"/>
          <p:cNvSpPr>
            <a:spLocks noChangeArrowheads="1"/>
          </p:cNvSpPr>
          <p:nvPr/>
        </p:nvSpPr>
        <p:spPr bwMode="auto">
          <a:xfrm rot="2478854">
            <a:off x="1079498" y="5226050"/>
            <a:ext cx="188912" cy="377825"/>
          </a:xfrm>
          <a:prstGeom prst="ellipse">
            <a:avLst/>
          </a:prstGeom>
          <a:gradFill flip="none" rotWithShape="1">
            <a:gsLst>
              <a:gs pos="0">
                <a:srgbClr val="FFFF5F"/>
              </a:gs>
              <a:gs pos="100000">
                <a:srgbClr val="6E76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88" name="Oval 53"/>
          <p:cNvSpPr>
            <a:spLocks noChangeArrowheads="1"/>
          </p:cNvSpPr>
          <p:nvPr/>
        </p:nvSpPr>
        <p:spPr bwMode="auto">
          <a:xfrm rot="20053801">
            <a:off x="1079498" y="4722813"/>
            <a:ext cx="188912" cy="377825"/>
          </a:xfrm>
          <a:prstGeom prst="ellipse">
            <a:avLst/>
          </a:prstGeom>
          <a:gradFill flip="none" rotWithShape="1">
            <a:gsLst>
              <a:gs pos="0">
                <a:srgbClr val="FFFF5F"/>
              </a:gs>
              <a:gs pos="100000">
                <a:srgbClr val="6E76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90" name="ZoneTexte 2426"/>
          <p:cNvSpPr txBox="1">
            <a:spLocks noChangeArrowheads="1"/>
          </p:cNvSpPr>
          <p:nvPr/>
        </p:nvSpPr>
        <p:spPr bwMode="auto">
          <a:xfrm>
            <a:off x="3428992" y="3929066"/>
            <a:ext cx="819156" cy="442035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bg1"/>
              </a:gs>
              <a:gs pos="100000">
                <a:schemeClr val="accent1"/>
              </a:gs>
            </a:gsLst>
            <a:lin ang="0" scaled="1"/>
          </a:gradFill>
          <a:ln w="25400" algn="ctr">
            <a:solidFill>
              <a:srgbClr val="00B0F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36000" rIns="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PTH</a:t>
            </a:r>
            <a:endParaRPr lang="fr-FR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Oval 50"/>
          <p:cNvSpPr>
            <a:spLocks noChangeArrowheads="1"/>
          </p:cNvSpPr>
          <p:nvPr/>
        </p:nvSpPr>
        <p:spPr bwMode="auto">
          <a:xfrm rot="1191313">
            <a:off x="1646235" y="4722813"/>
            <a:ext cx="187325" cy="377825"/>
          </a:xfrm>
          <a:prstGeom prst="ellipse">
            <a:avLst/>
          </a:prstGeom>
          <a:gradFill flip="none" rotWithShape="1">
            <a:gsLst>
              <a:gs pos="0">
                <a:srgbClr val="FFFF5F"/>
              </a:gs>
              <a:gs pos="100000">
                <a:srgbClr val="6E76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6405638" y="3667252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5FF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99F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sz="2800" dirty="0" smtClean="0">
                <a:solidFill>
                  <a:srgbClr val="0099FF"/>
                </a:solidFill>
                <a:latin typeface="Arial Black" pitchFamily="34" charset="0"/>
              </a:rPr>
              <a:t>-</a:t>
            </a:r>
            <a:endParaRPr lang="fr-FR" sz="2800" dirty="0">
              <a:solidFill>
                <a:srgbClr val="0099FF"/>
              </a:solidFill>
              <a:latin typeface="Arial Black" pitchFamily="34" charset="0"/>
            </a:endParaRPr>
          </a:p>
        </p:txBody>
      </p:sp>
      <p:sp>
        <p:nvSpPr>
          <p:cNvPr id="195" name="Ellipse 194"/>
          <p:cNvSpPr/>
          <p:nvPr/>
        </p:nvSpPr>
        <p:spPr>
          <a:xfrm>
            <a:off x="6357950" y="3202623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5FF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99F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>
              <a:defRPr/>
            </a:pPr>
            <a:r>
              <a:rPr lang="fr-FR" sz="2400" dirty="0">
                <a:solidFill>
                  <a:srgbClr val="0099FF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97" name="Ellipse 196"/>
          <p:cNvSpPr/>
          <p:nvPr/>
        </p:nvSpPr>
        <p:spPr>
          <a:xfrm>
            <a:off x="2643174" y="3214686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A5FF67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8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>
              <a:defRPr/>
            </a:pPr>
            <a:r>
              <a:rPr lang="fr-FR" sz="2400" dirty="0">
                <a:solidFill>
                  <a:srgbClr val="0080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200" name="Text Box 57"/>
          <p:cNvSpPr txBox="1">
            <a:spLocks noChangeArrowheads="1"/>
          </p:cNvSpPr>
          <p:nvPr/>
        </p:nvSpPr>
        <p:spPr bwMode="auto">
          <a:xfrm>
            <a:off x="6357950" y="357166"/>
            <a:ext cx="1357322" cy="369332"/>
          </a:xfrm>
          <a:prstGeom prst="rect">
            <a:avLst/>
          </a:prstGeom>
          <a:solidFill>
            <a:srgbClr val="FFFF66">
              <a:alpha val="70000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25OH Vit D</a:t>
            </a:r>
          </a:p>
        </p:txBody>
      </p:sp>
      <p:sp>
        <p:nvSpPr>
          <p:cNvPr id="201" name="Text Box 101"/>
          <p:cNvSpPr txBox="1">
            <a:spLocks noChangeArrowheads="1"/>
          </p:cNvSpPr>
          <p:nvPr/>
        </p:nvSpPr>
        <p:spPr bwMode="auto">
          <a:xfrm>
            <a:off x="1268600" y="214290"/>
            <a:ext cx="1214446" cy="400110"/>
          </a:xfrm>
          <a:prstGeom prst="rect">
            <a:avLst/>
          </a:prstGeom>
          <a:gradFill>
            <a:gsLst>
              <a:gs pos="0">
                <a:srgbClr val="FFFF99"/>
              </a:gs>
              <a:gs pos="48000">
                <a:schemeClr val="bg1"/>
              </a:gs>
              <a:gs pos="100000">
                <a:srgbClr val="FFFF99"/>
              </a:gs>
            </a:gsLst>
            <a:lin ang="0" scaled="1"/>
          </a:gradFill>
          <a:ln w="25400">
            <a:solidFill>
              <a:srgbClr val="FFCC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 err="1" smtClean="0">
                <a:solidFill>
                  <a:srgbClr val="E28700"/>
                </a:solidFill>
                <a:latin typeface="Times New Roman" pitchFamily="18" charset="0"/>
              </a:rPr>
              <a:t>Calcitriol</a:t>
            </a:r>
            <a:endParaRPr lang="fr-FR" sz="2000" dirty="0">
              <a:solidFill>
                <a:srgbClr val="E28700"/>
              </a:solidFill>
              <a:latin typeface="Times New Roman" pitchFamily="18" charset="0"/>
            </a:endParaRPr>
          </a:p>
        </p:txBody>
      </p:sp>
      <p:sp>
        <p:nvSpPr>
          <p:cNvPr id="202" name="Oval 140"/>
          <p:cNvSpPr>
            <a:spLocks noChangeArrowheads="1"/>
          </p:cNvSpPr>
          <p:nvPr/>
        </p:nvSpPr>
        <p:spPr bwMode="auto">
          <a:xfrm>
            <a:off x="6669102" y="831832"/>
            <a:ext cx="503238" cy="5032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0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03" name="Text Box 141"/>
          <p:cNvSpPr txBox="1">
            <a:spLocks noChangeArrowheads="1"/>
          </p:cNvSpPr>
          <p:nvPr/>
        </p:nvSpPr>
        <p:spPr bwMode="auto">
          <a:xfrm>
            <a:off x="6643702" y="833482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dirty="0">
                <a:latin typeface="Times New Roman" pitchFamily="18" charset="0"/>
              </a:rPr>
              <a:t>P</a:t>
            </a: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 rot="5400000">
            <a:off x="3646478" y="4854588"/>
            <a:ext cx="1439863" cy="2160587"/>
            <a:chOff x="4558" y="482"/>
            <a:chExt cx="862" cy="185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5" name="Rectangle 12"/>
            <p:cNvSpPr>
              <a:spLocks noChangeArrowheads="1"/>
            </p:cNvSpPr>
            <p:nvPr/>
          </p:nvSpPr>
          <p:spPr bwMode="auto">
            <a:xfrm>
              <a:off x="4740" y="663"/>
              <a:ext cx="499" cy="1542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6" name="Oval 13"/>
            <p:cNvSpPr>
              <a:spLocks noChangeArrowheads="1"/>
            </p:cNvSpPr>
            <p:nvPr/>
          </p:nvSpPr>
          <p:spPr bwMode="auto">
            <a:xfrm>
              <a:off x="4558" y="482"/>
              <a:ext cx="453" cy="453"/>
            </a:xfrm>
            <a:prstGeom prst="ellipse">
              <a:avLst/>
            </a:prstGeom>
            <a:solidFill>
              <a:srgbClr val="CCCCCC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7" name="Oval 14"/>
            <p:cNvSpPr>
              <a:spLocks noChangeArrowheads="1"/>
            </p:cNvSpPr>
            <p:nvPr/>
          </p:nvSpPr>
          <p:spPr bwMode="auto">
            <a:xfrm>
              <a:off x="4967" y="482"/>
              <a:ext cx="453" cy="453"/>
            </a:xfrm>
            <a:prstGeom prst="ellipse">
              <a:avLst/>
            </a:prstGeom>
            <a:solidFill>
              <a:srgbClr val="CCCCCC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8" name="Oval 15"/>
            <p:cNvSpPr>
              <a:spLocks noChangeArrowheads="1"/>
            </p:cNvSpPr>
            <p:nvPr/>
          </p:nvSpPr>
          <p:spPr bwMode="auto">
            <a:xfrm>
              <a:off x="4558" y="1888"/>
              <a:ext cx="453" cy="453"/>
            </a:xfrm>
            <a:prstGeom prst="ellipse">
              <a:avLst/>
            </a:prstGeom>
            <a:solidFill>
              <a:srgbClr val="CCCCCC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9" name="Oval 16"/>
            <p:cNvSpPr>
              <a:spLocks noChangeArrowheads="1"/>
            </p:cNvSpPr>
            <p:nvPr/>
          </p:nvSpPr>
          <p:spPr bwMode="auto">
            <a:xfrm>
              <a:off x="4967" y="1888"/>
              <a:ext cx="453" cy="453"/>
            </a:xfrm>
            <a:prstGeom prst="ellipse">
              <a:avLst/>
            </a:prstGeom>
            <a:solidFill>
              <a:srgbClr val="CCCCCC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40" name="Oval 118"/>
          <p:cNvSpPr>
            <a:spLocks noChangeArrowheads="1"/>
          </p:cNvSpPr>
          <p:nvPr/>
        </p:nvSpPr>
        <p:spPr bwMode="auto">
          <a:xfrm>
            <a:off x="3740144" y="5702316"/>
            <a:ext cx="503237" cy="5032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71FF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CC00CC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41" name="Text Box 19"/>
          <p:cNvSpPr txBox="1">
            <a:spLocks noChangeArrowheads="1"/>
          </p:cNvSpPr>
          <p:nvPr/>
        </p:nvSpPr>
        <p:spPr bwMode="auto">
          <a:xfrm>
            <a:off x="3714744" y="5715016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dirty="0">
                <a:latin typeface="Times New Roman" pitchFamily="18" charset="0"/>
              </a:rPr>
              <a:t>Ca</a:t>
            </a:r>
          </a:p>
        </p:txBody>
      </p:sp>
      <p:sp>
        <p:nvSpPr>
          <p:cNvPr id="142" name="Oval 140"/>
          <p:cNvSpPr>
            <a:spLocks noChangeArrowheads="1"/>
          </p:cNvSpPr>
          <p:nvPr/>
        </p:nvSpPr>
        <p:spPr bwMode="auto">
          <a:xfrm>
            <a:off x="4454524" y="5711844"/>
            <a:ext cx="503238" cy="5032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0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43" name="Text Box 141"/>
          <p:cNvSpPr txBox="1">
            <a:spLocks noChangeArrowheads="1"/>
          </p:cNvSpPr>
          <p:nvPr/>
        </p:nvSpPr>
        <p:spPr bwMode="auto">
          <a:xfrm>
            <a:off x="4429124" y="5737244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latin typeface="Times New Roman" pitchFamily="18" charset="0"/>
              </a:rPr>
              <a:t>P</a:t>
            </a:r>
          </a:p>
        </p:txBody>
      </p:sp>
      <p:sp>
        <p:nvSpPr>
          <p:cNvPr id="17482" name="AutoShape 74"/>
          <p:cNvSpPr>
            <a:spLocks noChangeArrowheads="1"/>
          </p:cNvSpPr>
          <p:nvPr/>
        </p:nvSpPr>
        <p:spPr bwMode="auto">
          <a:xfrm rot="16200000">
            <a:off x="3763199" y="5102453"/>
            <a:ext cx="1188000" cy="180000"/>
          </a:xfrm>
          <a:prstGeom prst="rightArrow">
            <a:avLst>
              <a:gd name="adj1" fmla="val 50000"/>
              <a:gd name="adj2" fmla="val 246814"/>
            </a:avLst>
          </a:prstGeom>
          <a:gradFill rotWithShape="1">
            <a:gsLst>
              <a:gs pos="0">
                <a:srgbClr val="CCCCCC"/>
              </a:gs>
              <a:gs pos="100000">
                <a:srgbClr val="B00000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05" name="Ellipse 204"/>
          <p:cNvSpPr/>
          <p:nvPr/>
        </p:nvSpPr>
        <p:spPr>
          <a:xfrm>
            <a:off x="2357422" y="1357298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FFD85D"/>
              </a:gs>
              <a:gs pos="100000">
                <a:srgbClr val="C46200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7048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>
              <a:defRPr/>
            </a:pPr>
            <a:r>
              <a:rPr lang="fr-FR" sz="2400" dirty="0">
                <a:solidFill>
                  <a:srgbClr val="7048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7474" name="AutoShape 66"/>
          <p:cNvSpPr>
            <a:spLocks noChangeArrowheads="1"/>
          </p:cNvSpPr>
          <p:nvPr/>
        </p:nvSpPr>
        <p:spPr bwMode="auto">
          <a:xfrm rot="2908314">
            <a:off x="2270602" y="1281492"/>
            <a:ext cx="574675" cy="576262"/>
          </a:xfrm>
          <a:prstGeom prst="plus">
            <a:avLst>
              <a:gd name="adj" fmla="val 44370"/>
            </a:avLst>
          </a:prstGeom>
          <a:solidFill>
            <a:srgbClr val="A5FF67">
              <a:alpha val="55000"/>
            </a:srgbClr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6" name="AutoShape 66"/>
          <p:cNvSpPr>
            <a:spLocks noChangeArrowheads="1"/>
          </p:cNvSpPr>
          <p:nvPr/>
        </p:nvSpPr>
        <p:spPr bwMode="auto">
          <a:xfrm rot="2908314">
            <a:off x="5559998" y="1070613"/>
            <a:ext cx="574675" cy="576262"/>
          </a:xfrm>
          <a:prstGeom prst="plus">
            <a:avLst>
              <a:gd name="adj" fmla="val 44370"/>
            </a:avLst>
          </a:prstGeom>
          <a:solidFill>
            <a:srgbClr val="A5FF67">
              <a:alpha val="70000"/>
            </a:srgbClr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7" name="AutoShape 66"/>
          <p:cNvSpPr>
            <a:spLocks noChangeArrowheads="1"/>
          </p:cNvSpPr>
          <p:nvPr/>
        </p:nvSpPr>
        <p:spPr bwMode="auto">
          <a:xfrm rot="2908314">
            <a:off x="5476686" y="12040"/>
            <a:ext cx="574675" cy="576262"/>
          </a:xfrm>
          <a:prstGeom prst="plus">
            <a:avLst>
              <a:gd name="adj" fmla="val 44370"/>
            </a:avLst>
          </a:prstGeom>
          <a:solidFill>
            <a:srgbClr val="A5FF67">
              <a:alpha val="70000"/>
            </a:srgbClr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4143372" y="5143512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5FF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99F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>
              <a:defRPr/>
            </a:pPr>
            <a:r>
              <a:rPr lang="fr-FR" sz="2400" dirty="0">
                <a:solidFill>
                  <a:srgbClr val="0099FF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7528" name="AutoShape 120"/>
          <p:cNvSpPr>
            <a:spLocks noChangeArrowheads="1"/>
          </p:cNvSpPr>
          <p:nvPr/>
        </p:nvSpPr>
        <p:spPr bwMode="auto">
          <a:xfrm>
            <a:off x="5256975" y="5000636"/>
            <a:ext cx="1905970" cy="647700"/>
          </a:xfrm>
          <a:prstGeom prst="roundRect">
            <a:avLst>
              <a:gd name="adj" fmla="val 34315"/>
            </a:avLst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solidFill>
                <a:srgbClr val="502000"/>
              </a:solidFill>
            </a:endParaRPr>
          </a:p>
        </p:txBody>
      </p:sp>
      <p:sp>
        <p:nvSpPr>
          <p:cNvPr id="17529" name="Text Box 121"/>
          <p:cNvSpPr txBox="1">
            <a:spLocks noChangeArrowheads="1"/>
          </p:cNvSpPr>
          <p:nvPr/>
        </p:nvSpPr>
        <p:spPr bwMode="auto">
          <a:xfrm>
            <a:off x="5214942" y="5000636"/>
            <a:ext cx="2016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fr-FR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Ostéodystrophie</a:t>
            </a:r>
            <a:r>
              <a:rPr lang="fr-FR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rénale</a:t>
            </a:r>
          </a:p>
        </p:txBody>
      </p:sp>
      <p:sp>
        <p:nvSpPr>
          <p:cNvPr id="150" name="Text Box 17"/>
          <p:cNvSpPr txBox="1">
            <a:spLocks noChangeArrowheads="1"/>
          </p:cNvSpPr>
          <p:nvPr/>
        </p:nvSpPr>
        <p:spPr bwMode="auto">
          <a:xfrm>
            <a:off x="4071934" y="6286520"/>
            <a:ext cx="576262" cy="3667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Affichage à l'écran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9</cp:revision>
  <dcterms:created xsi:type="dcterms:W3CDTF">2008-07-22T13:17:44Z</dcterms:created>
  <dcterms:modified xsi:type="dcterms:W3CDTF">2008-07-22T13:30:09Z</dcterms:modified>
</cp:coreProperties>
</file>