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E00"/>
    <a:srgbClr val="000099"/>
    <a:srgbClr val="00007A"/>
    <a:srgbClr val="540000"/>
    <a:srgbClr val="800000"/>
    <a:srgbClr val="FF8585"/>
    <a:srgbClr val="FFC9C9"/>
    <a:srgbClr val="FF99FF"/>
    <a:srgbClr val="A5FF67"/>
    <a:srgbClr val="FFD4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98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E88711-3175-4C56-9251-2C03A72F475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6451F-F750-4B02-AA72-DAE829423B40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42B3F-B76D-49AD-8CF8-3972E2221FE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5D147-6B3F-4013-8271-7646D132A2C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1DA88-C292-4B4A-8170-BA714BD682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61293-6A54-4202-AD99-BE145C9C476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250CDC-21B0-483B-AB11-47DE871C38F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5C498B7-9E52-41C4-B759-A9E0106E50C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9C8D5-7357-4B56-A4B2-669470A300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E3343-6194-40F1-9BC8-B4314F5BCF1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1B3BB-A10E-4A4E-A758-02DD011AC94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41FCD-2CE5-421A-86E4-16E42A7E164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7F547-D3D2-4076-9826-B8C3237259C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B6861-72D7-4B4B-BF22-7CC09B2ECA3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E6BC4-1558-414E-B54B-F124BA9292A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0904D-9647-49CC-AA3D-97C70485050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39286C-AFFC-42E9-9D41-3DFBD243E68D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4"/>
          <p:cNvSpPr>
            <a:spLocks noChangeArrowheads="1"/>
          </p:cNvSpPr>
          <p:nvPr/>
        </p:nvSpPr>
        <p:spPr bwMode="auto">
          <a:xfrm rot="10800000">
            <a:off x="6000760" y="706437"/>
            <a:ext cx="2736850" cy="6151563"/>
          </a:xfrm>
          <a:prstGeom prst="flowChartMagneticDisk">
            <a:avLst/>
          </a:prstGeom>
          <a:gradFill flip="none" rotWithShape="1">
            <a:gsLst>
              <a:gs pos="0">
                <a:srgbClr val="E6002C"/>
              </a:gs>
              <a:gs pos="10000">
                <a:srgbClr val="FF5B5B"/>
              </a:gs>
              <a:gs pos="50000">
                <a:srgbClr val="FFE1E7"/>
              </a:gs>
              <a:gs pos="90000">
                <a:srgbClr val="FF5B5B"/>
              </a:gs>
              <a:gs pos="100000">
                <a:srgbClr val="E6002C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 rot="20567215">
            <a:off x="4744430" y="3221652"/>
            <a:ext cx="1090183" cy="3701942"/>
          </a:xfrm>
          <a:prstGeom prst="flowChartOffpageConnector">
            <a:avLst/>
          </a:prstGeom>
          <a:gradFill flip="none" rotWithShape="1">
            <a:gsLst>
              <a:gs pos="0">
                <a:srgbClr val="FFFF4F"/>
              </a:gs>
              <a:gs pos="50000">
                <a:schemeClr val="bg1"/>
              </a:gs>
              <a:gs pos="100000">
                <a:srgbClr val="FFFF4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 rot="17081766">
            <a:off x="2561366" y="24729"/>
            <a:ext cx="3456855" cy="345685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5377610" y="0"/>
            <a:ext cx="3422680" cy="357166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1979613" y="0"/>
            <a:ext cx="2092321" cy="2924175"/>
          </a:xfrm>
          <a:prstGeom prst="rect">
            <a:avLst/>
          </a:prstGeom>
          <a:solidFill>
            <a:srgbClr val="CC99FF">
              <a:alpha val="4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 rot="4235441">
            <a:off x="2513470" y="31454"/>
            <a:ext cx="3494970" cy="3468687"/>
          </a:xfrm>
          <a:custGeom>
            <a:avLst/>
            <a:gdLst>
              <a:gd name="G0" fmla="+- 9586 0 0"/>
              <a:gd name="G1" fmla="+- -10588080 0 0"/>
              <a:gd name="G2" fmla="+- 0 0 -10588080"/>
              <a:gd name="T0" fmla="*/ 0 256 1"/>
              <a:gd name="T1" fmla="*/ 180 256 1"/>
              <a:gd name="G3" fmla="+- -10588080 T0 T1"/>
              <a:gd name="T2" fmla="*/ 0 256 1"/>
              <a:gd name="T3" fmla="*/ 90 256 1"/>
              <a:gd name="G4" fmla="+- -10588080 T2 T3"/>
              <a:gd name="G5" fmla="*/ G4 2 1"/>
              <a:gd name="T4" fmla="*/ 90 256 1"/>
              <a:gd name="T5" fmla="*/ 0 256 1"/>
              <a:gd name="G6" fmla="+- -10588080 T4 T5"/>
              <a:gd name="G7" fmla="*/ G6 2 1"/>
              <a:gd name="G8" fmla="abs -105880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586"/>
              <a:gd name="G18" fmla="*/ 9586 1 2"/>
              <a:gd name="G19" fmla="+- G18 5400 0"/>
              <a:gd name="G20" fmla="cos G19 -10588080"/>
              <a:gd name="G21" fmla="sin G19 -10588080"/>
              <a:gd name="G22" fmla="+- G20 10800 0"/>
              <a:gd name="G23" fmla="+- G21 10800 0"/>
              <a:gd name="G24" fmla="+- 10800 0 G20"/>
              <a:gd name="G25" fmla="+- 9586 10800 0"/>
              <a:gd name="G26" fmla="?: G9 G17 G25"/>
              <a:gd name="G27" fmla="?: G9 0 21600"/>
              <a:gd name="G28" fmla="cos 10800 -10588080"/>
              <a:gd name="G29" fmla="sin 10800 -10588080"/>
              <a:gd name="G30" fmla="sin 9586 -10588080"/>
              <a:gd name="G31" fmla="+- G28 10800 0"/>
              <a:gd name="G32" fmla="+- G29 10800 0"/>
              <a:gd name="G33" fmla="+- G30 10800 0"/>
              <a:gd name="G34" fmla="?: G4 0 G31"/>
              <a:gd name="G35" fmla="?: -10588080 G34 0"/>
              <a:gd name="G36" fmla="?: G6 G35 G31"/>
              <a:gd name="G37" fmla="+- 21600 0 G36"/>
              <a:gd name="G38" fmla="?: G4 0 G33"/>
              <a:gd name="G39" fmla="?: -105880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130 w 21600"/>
              <a:gd name="T15" fmla="*/ 7576 h 21600"/>
              <a:gd name="T16" fmla="*/ 10800 w 21600"/>
              <a:gd name="T17" fmla="*/ 1214 h 21600"/>
              <a:gd name="T18" fmla="*/ 20470 w 21600"/>
              <a:gd name="T19" fmla="*/ 757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706" y="7768"/>
                </a:moveTo>
                <a:cubicBezTo>
                  <a:pt x="3011" y="3853"/>
                  <a:pt x="6674" y="1213"/>
                  <a:pt x="10800" y="1214"/>
                </a:cubicBezTo>
                <a:cubicBezTo>
                  <a:pt x="14925" y="1214"/>
                  <a:pt x="18588" y="3853"/>
                  <a:pt x="19893" y="7768"/>
                </a:cubicBezTo>
                <a:lnTo>
                  <a:pt x="21045" y="7384"/>
                </a:lnTo>
                <a:cubicBezTo>
                  <a:pt x="19575" y="2974"/>
                  <a:pt x="15448" y="-1"/>
                  <a:pt x="10799" y="0"/>
                </a:cubicBezTo>
                <a:cubicBezTo>
                  <a:pt x="6151" y="0"/>
                  <a:pt x="2024" y="2974"/>
                  <a:pt x="554" y="7384"/>
                </a:cubicBez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50000">
                <a:srgbClr val="FF9933"/>
              </a:gs>
              <a:gs pos="100000">
                <a:srgbClr val="FFFF00"/>
              </a:gs>
            </a:gsLst>
            <a:lin ang="0" scaled="1"/>
          </a:gradFill>
          <a:ln w="6350">
            <a:solidFill>
              <a:schemeClr val="tx1"/>
            </a:solidFill>
            <a:prstDash val="lg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627313" y="549275"/>
            <a:ext cx="1081087" cy="366713"/>
          </a:xfrm>
          <a:prstGeom prst="rect">
            <a:avLst/>
          </a:prstGeom>
          <a:solidFill>
            <a:srgbClr val="7DDDFF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</a:rPr>
              <a:t>Calcitriol</a:t>
            </a:r>
            <a:endParaRPr lang="fr-FR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555875" y="1406525"/>
            <a:ext cx="647700" cy="366713"/>
          </a:xfrm>
          <a:prstGeom prst="rect">
            <a:avLst/>
          </a:prstGeom>
          <a:solidFill>
            <a:srgbClr val="7DDDFF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</a:rPr>
              <a:t>EPO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628900" y="2217738"/>
            <a:ext cx="863600" cy="366712"/>
          </a:xfrm>
          <a:prstGeom prst="rect">
            <a:avLst/>
          </a:prstGeom>
          <a:solidFill>
            <a:srgbClr val="7DDDFF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</a:rPr>
              <a:t>Rénine</a:t>
            </a:r>
          </a:p>
        </p:txBody>
      </p:sp>
      <p:sp>
        <p:nvSpPr>
          <p:cNvPr id="7201" name="Oval 33"/>
          <p:cNvSpPr>
            <a:spLocks noChangeArrowheads="1"/>
          </p:cNvSpPr>
          <p:nvPr/>
        </p:nvSpPr>
        <p:spPr bwMode="auto">
          <a:xfrm>
            <a:off x="2046270" y="5332425"/>
            <a:ext cx="1492268" cy="69689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039938" y="5321300"/>
            <a:ext cx="1512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4C00"/>
                </a:solidFill>
                <a:latin typeface="Times New Roman" pitchFamily="18" charset="0"/>
              </a:rPr>
              <a:t>Equilibre acido-basique</a:t>
            </a: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1763713" y="3390899"/>
            <a:ext cx="1871662" cy="7651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801813" y="344646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4C00"/>
                </a:solidFill>
                <a:latin typeface="Times New Roman" pitchFamily="18" charset="0"/>
              </a:rPr>
              <a:t>Equilibre hydro-électrolytique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 rot="-12130249" flipH="1" flipV="1">
            <a:off x="4851400" y="3111500"/>
            <a:ext cx="1736725" cy="817563"/>
          </a:xfrm>
          <a:custGeom>
            <a:avLst/>
            <a:gdLst>
              <a:gd name="G0" fmla="+- -529342 0 0"/>
              <a:gd name="G1" fmla="+- 3311150 0 0"/>
              <a:gd name="G2" fmla="+- -529342 0 3311150"/>
              <a:gd name="G3" fmla="+- 10800 0 0"/>
              <a:gd name="G4" fmla="+- 0 0 -5293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55 0 0"/>
              <a:gd name="G9" fmla="+- 0 0 3311150"/>
              <a:gd name="G10" fmla="+- 8255 0 2700"/>
              <a:gd name="G11" fmla="cos G10 -529342"/>
              <a:gd name="G12" fmla="sin G10 -529342"/>
              <a:gd name="G13" fmla="cos 13500 -529342"/>
              <a:gd name="G14" fmla="sin 13500 -529342"/>
              <a:gd name="G15" fmla="+- G11 10800 0"/>
              <a:gd name="G16" fmla="+- G12 10800 0"/>
              <a:gd name="G17" fmla="+- G13 10800 0"/>
              <a:gd name="G18" fmla="+- G14 10800 0"/>
              <a:gd name="G19" fmla="*/ 8255 1 2"/>
              <a:gd name="G20" fmla="+- G19 5400 0"/>
              <a:gd name="G21" fmla="cos G20 -529342"/>
              <a:gd name="G22" fmla="sin G20 -529342"/>
              <a:gd name="G23" fmla="+- G21 10800 0"/>
              <a:gd name="G24" fmla="+- G12 G23 G22"/>
              <a:gd name="G25" fmla="+- G22 G23 G11"/>
              <a:gd name="G26" fmla="cos 10800 -529342"/>
              <a:gd name="G27" fmla="sin 10800 -529342"/>
              <a:gd name="G28" fmla="cos 8255 -529342"/>
              <a:gd name="G29" fmla="sin 8255 -5293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3311150"/>
              <a:gd name="G36" fmla="sin G34 3311150"/>
              <a:gd name="G37" fmla="+/ 3311150 -5293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55 G39"/>
              <a:gd name="G43" fmla="sin 82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732 w 21600"/>
              <a:gd name="T5" fmla="*/ 6890 h 21600"/>
              <a:gd name="T6" fmla="*/ 16857 w 21600"/>
              <a:gd name="T7" fmla="*/ 18154 h 21600"/>
              <a:gd name="T8" fmla="*/ 3104 w 21600"/>
              <a:gd name="T9" fmla="*/ 7811 h 21600"/>
              <a:gd name="T10" fmla="*/ 24166 w 21600"/>
              <a:gd name="T11" fmla="*/ 8903 h 21600"/>
              <a:gd name="T12" fmla="*/ 20791 w 21600"/>
              <a:gd name="T13" fmla="*/ 13395 h 21600"/>
              <a:gd name="T14" fmla="*/ 16299 w 21600"/>
              <a:gd name="T15" fmla="*/ 1001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973" y="9640"/>
                </a:moveTo>
                <a:cubicBezTo>
                  <a:pt x="18395" y="5569"/>
                  <a:pt x="14911" y="2545"/>
                  <a:pt x="10800" y="2545"/>
                </a:cubicBezTo>
                <a:cubicBezTo>
                  <a:pt x="6240" y="2545"/>
                  <a:pt x="2545" y="6240"/>
                  <a:pt x="2545" y="10800"/>
                </a:cubicBezTo>
                <a:cubicBezTo>
                  <a:pt x="2545" y="15359"/>
                  <a:pt x="6240" y="19055"/>
                  <a:pt x="10800" y="19055"/>
                </a:cubicBezTo>
                <a:cubicBezTo>
                  <a:pt x="12714" y="19055"/>
                  <a:pt x="14570" y="18389"/>
                  <a:pt x="16048" y="17171"/>
                </a:cubicBezTo>
                <a:lnTo>
                  <a:pt x="17666" y="19136"/>
                </a:lnTo>
                <a:cubicBezTo>
                  <a:pt x="15732" y="20729"/>
                  <a:pt x="13305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178" y="-1"/>
                  <a:pt x="20737" y="3957"/>
                  <a:pt x="21492" y="9282"/>
                </a:cubicBezTo>
                <a:lnTo>
                  <a:pt x="24166" y="8903"/>
                </a:lnTo>
                <a:lnTo>
                  <a:pt x="20791" y="13395"/>
                </a:lnTo>
                <a:lnTo>
                  <a:pt x="16299" y="10019"/>
                </a:lnTo>
                <a:lnTo>
                  <a:pt x="18973" y="964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716463" y="3500438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H</a:t>
            </a:r>
            <a:r>
              <a:rPr lang="fr-FR" baseline="-25000"/>
              <a:t>2</a:t>
            </a:r>
            <a:r>
              <a:rPr lang="fr-FR"/>
              <a:t>O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5148263" y="3141663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K</a:t>
            </a:r>
            <a:r>
              <a:rPr lang="fr-FR" baseline="30000">
                <a:latin typeface="Times New Roman" pitchFamily="18" charset="0"/>
              </a:rPr>
              <a:t>+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5148263" y="371633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Na</a:t>
            </a:r>
            <a:r>
              <a:rPr lang="fr-FR" baseline="30000">
                <a:latin typeface="Times New Roman" pitchFamily="18" charset="0"/>
              </a:rPr>
              <a:t>+</a:t>
            </a:r>
          </a:p>
        </p:txBody>
      </p:sp>
      <p:sp>
        <p:nvSpPr>
          <p:cNvPr id="7194" name="AutoShape 26"/>
          <p:cNvSpPr>
            <a:spLocks noChangeArrowheads="1"/>
          </p:cNvSpPr>
          <p:nvPr/>
        </p:nvSpPr>
        <p:spPr bwMode="auto">
          <a:xfrm rot="4105496">
            <a:off x="2966704" y="310893"/>
            <a:ext cx="2956720" cy="2735262"/>
          </a:xfrm>
          <a:custGeom>
            <a:avLst/>
            <a:gdLst>
              <a:gd name="G0" fmla="+- 9580 0 0"/>
              <a:gd name="G1" fmla="+- -10986785 0 0"/>
              <a:gd name="G2" fmla="+- 0 0 -10986785"/>
              <a:gd name="T0" fmla="*/ 0 256 1"/>
              <a:gd name="T1" fmla="*/ 180 256 1"/>
              <a:gd name="G3" fmla="+- -10986785 T0 T1"/>
              <a:gd name="T2" fmla="*/ 0 256 1"/>
              <a:gd name="T3" fmla="*/ 90 256 1"/>
              <a:gd name="G4" fmla="+- -10986785 T2 T3"/>
              <a:gd name="G5" fmla="*/ G4 2 1"/>
              <a:gd name="T4" fmla="*/ 90 256 1"/>
              <a:gd name="T5" fmla="*/ 0 256 1"/>
              <a:gd name="G6" fmla="+- -10986785 T4 T5"/>
              <a:gd name="G7" fmla="*/ G6 2 1"/>
              <a:gd name="G8" fmla="abs -1098678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580"/>
              <a:gd name="G18" fmla="*/ 9580 1 2"/>
              <a:gd name="G19" fmla="+- G18 5400 0"/>
              <a:gd name="G20" fmla="cos G19 -10986785"/>
              <a:gd name="G21" fmla="sin G19 -10986785"/>
              <a:gd name="G22" fmla="+- G20 10800 0"/>
              <a:gd name="G23" fmla="+- G21 10800 0"/>
              <a:gd name="G24" fmla="+- 10800 0 G20"/>
              <a:gd name="G25" fmla="+- 9580 10800 0"/>
              <a:gd name="G26" fmla="?: G9 G17 G25"/>
              <a:gd name="G27" fmla="?: G9 0 21600"/>
              <a:gd name="G28" fmla="cos 10800 -10986785"/>
              <a:gd name="G29" fmla="sin 10800 -10986785"/>
              <a:gd name="G30" fmla="sin 9580 -10986785"/>
              <a:gd name="G31" fmla="+- G28 10800 0"/>
              <a:gd name="G32" fmla="+- G29 10800 0"/>
              <a:gd name="G33" fmla="+- G30 10800 0"/>
              <a:gd name="G34" fmla="?: G4 0 G31"/>
              <a:gd name="G35" fmla="?: -10986785 G34 0"/>
              <a:gd name="G36" fmla="?: G6 G35 G31"/>
              <a:gd name="G37" fmla="+- 21600 0 G36"/>
              <a:gd name="G38" fmla="?: G4 0 G33"/>
              <a:gd name="G39" fmla="?: -1098678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845 w 21600"/>
              <a:gd name="T15" fmla="*/ 8619 h 21600"/>
              <a:gd name="T16" fmla="*/ 10800 w 21600"/>
              <a:gd name="T17" fmla="*/ 1220 h 21600"/>
              <a:gd name="T18" fmla="*/ 20755 w 21600"/>
              <a:gd name="T19" fmla="*/ 861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441" y="8750"/>
                </a:moveTo>
                <a:cubicBezTo>
                  <a:pt x="2404" y="4353"/>
                  <a:pt x="6298" y="1219"/>
                  <a:pt x="10800" y="1220"/>
                </a:cubicBezTo>
                <a:cubicBezTo>
                  <a:pt x="15301" y="1220"/>
                  <a:pt x="19195" y="4353"/>
                  <a:pt x="20158" y="8750"/>
                </a:cubicBezTo>
                <a:lnTo>
                  <a:pt x="21349" y="8489"/>
                </a:lnTo>
                <a:cubicBezTo>
                  <a:pt x="20264" y="3532"/>
                  <a:pt x="15874" y="-1"/>
                  <a:pt x="10799" y="0"/>
                </a:cubicBezTo>
                <a:cubicBezTo>
                  <a:pt x="5725" y="0"/>
                  <a:pt x="1335" y="3532"/>
                  <a:pt x="250" y="8489"/>
                </a:cubicBez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  <a:prstDash val="lg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H="1">
            <a:off x="3635375" y="3789363"/>
            <a:ext cx="10795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 flipV="1">
            <a:off x="3563938" y="5661025"/>
            <a:ext cx="10810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1979613" y="0"/>
            <a:ext cx="2092321" cy="400110"/>
          </a:xfrm>
          <a:prstGeom prst="rect">
            <a:avLst/>
          </a:prstGeom>
          <a:solidFill>
            <a:srgbClr val="CC99FF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latin typeface="Times New Roman" pitchFamily="18" charset="0"/>
              </a:rPr>
              <a:t>Fonction endocrine</a:t>
            </a:r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34925" y="382566"/>
            <a:ext cx="1908175" cy="768371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04775" y="39211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4C00"/>
                </a:solidFill>
                <a:latin typeface="Times New Roman" pitchFamily="18" charset="0"/>
              </a:rPr>
              <a:t>Métabolisme phospho-calcique</a:t>
            </a:r>
          </a:p>
        </p:txBody>
      </p:sp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146050" y="1268413"/>
            <a:ext cx="1692275" cy="71912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104775" y="125571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4C00"/>
                </a:solidFill>
                <a:latin typeface="Times New Roman" pitchFamily="18" charset="0"/>
              </a:rPr>
              <a:t>Synthèse d’hémoglobine</a:t>
            </a: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50800" y="2084378"/>
            <a:ext cx="1908175" cy="728664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133350" y="2109788"/>
            <a:ext cx="1736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4C00"/>
                </a:solidFill>
                <a:latin typeface="Times New Roman" pitchFamily="18" charset="0"/>
              </a:rPr>
              <a:t>Régulation de la tension artérielle</a:t>
            </a:r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 flipH="1" flipV="1">
            <a:off x="1835150" y="1628775"/>
            <a:ext cx="7207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 flipH="1">
            <a:off x="1979613" y="2420938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 flipH="1" flipV="1">
            <a:off x="1920875" y="739775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18" name="AutoShape 50"/>
          <p:cNvSpPr>
            <a:spLocks noChangeArrowheads="1"/>
          </p:cNvSpPr>
          <p:nvPr/>
        </p:nvSpPr>
        <p:spPr bwMode="auto">
          <a:xfrm rot="10800000">
            <a:off x="5003800" y="1484313"/>
            <a:ext cx="1079500" cy="144462"/>
          </a:xfrm>
          <a:prstGeom prst="rightArrow">
            <a:avLst>
              <a:gd name="adj1" fmla="val 50000"/>
              <a:gd name="adj2" fmla="val 18681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BCB8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19" name="AutoShape 51"/>
          <p:cNvSpPr>
            <a:spLocks noChangeArrowheads="1"/>
          </p:cNvSpPr>
          <p:nvPr/>
        </p:nvSpPr>
        <p:spPr bwMode="auto">
          <a:xfrm rot="10800000">
            <a:off x="5003800" y="1916113"/>
            <a:ext cx="1079500" cy="144462"/>
          </a:xfrm>
          <a:prstGeom prst="rightArrow">
            <a:avLst>
              <a:gd name="adj1" fmla="val 50000"/>
              <a:gd name="adj2" fmla="val 186814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20" name="AutoShape 52"/>
          <p:cNvSpPr>
            <a:spLocks noChangeArrowheads="1"/>
          </p:cNvSpPr>
          <p:nvPr/>
        </p:nvSpPr>
        <p:spPr bwMode="auto">
          <a:xfrm>
            <a:off x="5508625" y="4878460"/>
            <a:ext cx="1079500" cy="144462"/>
          </a:xfrm>
          <a:prstGeom prst="rightArrow">
            <a:avLst>
              <a:gd name="adj1" fmla="val 50000"/>
              <a:gd name="adj2" fmla="val 186814"/>
            </a:avLst>
          </a:prstGeom>
          <a:gradFill flip="none" rotWithShape="1">
            <a:gsLst>
              <a:gs pos="0">
                <a:schemeClr val="bg1"/>
              </a:gs>
              <a:gs pos="99000">
                <a:srgbClr val="EEE8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21" name="AutoShape 53"/>
          <p:cNvSpPr>
            <a:spLocks noChangeArrowheads="1"/>
          </p:cNvSpPr>
          <p:nvPr/>
        </p:nvSpPr>
        <p:spPr bwMode="auto">
          <a:xfrm rot="4412399">
            <a:off x="5392736" y="6267503"/>
            <a:ext cx="541338" cy="179388"/>
          </a:xfrm>
          <a:prstGeom prst="rightArrow">
            <a:avLst>
              <a:gd name="adj1" fmla="val 50000"/>
              <a:gd name="adj2" fmla="val 75442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26" name="AutoShape 58"/>
          <p:cNvSpPr>
            <a:spLocks/>
          </p:cNvSpPr>
          <p:nvPr/>
        </p:nvSpPr>
        <p:spPr bwMode="auto">
          <a:xfrm rot="-942442">
            <a:off x="4646613" y="4816475"/>
            <a:ext cx="142875" cy="1584325"/>
          </a:xfrm>
          <a:prstGeom prst="leftBracket">
            <a:avLst>
              <a:gd name="adj" fmla="val 239797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5376863" y="387350"/>
            <a:ext cx="1686928" cy="323165"/>
          </a:xfrm>
          <a:prstGeom prst="rect">
            <a:avLst/>
          </a:prstGeom>
          <a:gradFill rotWithShape="1">
            <a:gsLst>
              <a:gs pos="0">
                <a:srgbClr val="F0EA00">
                  <a:alpha val="60001"/>
                </a:srgbClr>
              </a:gs>
              <a:gs pos="50000">
                <a:srgbClr val="FFAF5F"/>
              </a:gs>
              <a:gs pos="100000">
                <a:srgbClr val="F0EA00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500">
                <a:latin typeface="Times New Roman" pitchFamily="18" charset="0"/>
                <a:cs typeface="Times New Roman" pitchFamily="18" charset="0"/>
              </a:rPr>
              <a:t>Restriction de taille</a:t>
            </a:r>
          </a:p>
        </p:txBody>
      </p: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7072330" y="384462"/>
            <a:ext cx="1764000" cy="323165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50000">
                <a:srgbClr val="EEE800"/>
              </a:gs>
              <a:gs pos="100000">
                <a:schemeClr val="bg1">
                  <a:alpha val="60001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500" dirty="0">
                <a:latin typeface="Times New Roman" pitchFamily="18" charset="0"/>
                <a:cs typeface="Times New Roman" pitchFamily="18" charset="0"/>
              </a:rPr>
              <a:t>Restriction de charge</a:t>
            </a:r>
          </a:p>
        </p:txBody>
      </p:sp>
      <p:sp>
        <p:nvSpPr>
          <p:cNvPr id="7229" name="Text Box 61"/>
          <p:cNvSpPr txBox="1">
            <a:spLocks noChangeArrowheads="1"/>
          </p:cNvSpPr>
          <p:nvPr/>
        </p:nvSpPr>
        <p:spPr bwMode="auto">
          <a:xfrm>
            <a:off x="5377609" y="0"/>
            <a:ext cx="342267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Filtration glomérulaire</a:t>
            </a:r>
          </a:p>
        </p:txBody>
      </p:sp>
      <p:sp>
        <p:nvSpPr>
          <p:cNvPr id="7232" name="AutoShape 64"/>
          <p:cNvSpPr>
            <a:spLocks noChangeArrowheads="1"/>
          </p:cNvSpPr>
          <p:nvPr/>
        </p:nvSpPr>
        <p:spPr bwMode="auto">
          <a:xfrm rot="5400000">
            <a:off x="6269065" y="3946513"/>
            <a:ext cx="3722706" cy="258788"/>
          </a:xfrm>
          <a:prstGeom prst="rightArrow">
            <a:avLst>
              <a:gd name="adj1" fmla="val 50000"/>
              <a:gd name="adj2" fmla="val 236248"/>
            </a:avLst>
          </a:prstGeom>
          <a:gradFill rotWithShape="1">
            <a:gsLst>
              <a:gs pos="0">
                <a:srgbClr val="FF9999"/>
              </a:gs>
              <a:gs pos="50000">
                <a:srgbClr val="FF4F4F"/>
              </a:gs>
              <a:gs pos="100000">
                <a:srgbClr val="FF99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36" name="AutoShape 68"/>
          <p:cNvSpPr>
            <a:spLocks noChangeArrowheads="1"/>
          </p:cNvSpPr>
          <p:nvPr/>
        </p:nvSpPr>
        <p:spPr bwMode="auto">
          <a:xfrm rot="10800000">
            <a:off x="5005388" y="1700213"/>
            <a:ext cx="1079500" cy="144462"/>
          </a:xfrm>
          <a:prstGeom prst="rightArrow">
            <a:avLst>
              <a:gd name="adj1" fmla="val 50000"/>
              <a:gd name="adj2" fmla="val 18681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BCB8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38" name="AutoShape 70"/>
          <p:cNvSpPr>
            <a:spLocks noChangeArrowheads="1"/>
          </p:cNvSpPr>
          <p:nvPr/>
        </p:nvSpPr>
        <p:spPr bwMode="auto">
          <a:xfrm>
            <a:off x="5508625" y="4383302"/>
            <a:ext cx="1079500" cy="144463"/>
          </a:xfrm>
          <a:prstGeom prst="rightArrow">
            <a:avLst>
              <a:gd name="adj1" fmla="val 50000"/>
              <a:gd name="adj2" fmla="val 186813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41" name="Text Box 73"/>
          <p:cNvSpPr txBox="1">
            <a:spLocks noChangeArrowheads="1"/>
          </p:cNvSpPr>
          <p:nvPr/>
        </p:nvSpPr>
        <p:spPr bwMode="auto">
          <a:xfrm>
            <a:off x="1357290" y="4500570"/>
            <a:ext cx="2520950" cy="396875"/>
          </a:xfrm>
          <a:prstGeom prst="rect">
            <a:avLst/>
          </a:prstGeom>
          <a:solidFill>
            <a:srgbClr val="CC99FF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Modification tubulaire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4714876" y="4286256"/>
            <a:ext cx="835049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82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lucose</a:t>
            </a:r>
            <a:endParaRPr lang="fr-FR" sz="1600" baseline="30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6" name="Text Box 136"/>
          <p:cNvSpPr txBox="1">
            <a:spLocks noChangeArrowheads="1"/>
          </p:cNvSpPr>
          <p:nvPr/>
        </p:nvSpPr>
        <p:spPr bwMode="auto">
          <a:xfrm>
            <a:off x="4929190" y="4786322"/>
            <a:ext cx="650872" cy="328739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rgbClr val="FFFF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HCO</a:t>
            </a:r>
            <a:r>
              <a:rPr lang="fr-FR" sz="1600" baseline="-250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baseline="300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5214942" y="5286388"/>
            <a:ext cx="647700" cy="3667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fr-FR" baseline="-25000" dirty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baseline="30000" dirty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118103" y="5643578"/>
            <a:ext cx="857257" cy="50359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400" dirty="0">
                <a:solidFill>
                  <a:srgbClr val="480048"/>
                </a:solidFill>
                <a:latin typeface="Times New Roman" pitchFamily="18" charset="0"/>
              </a:rPr>
              <a:t>Acides organiques</a:t>
            </a: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6072198" y="1876000"/>
            <a:ext cx="835049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lucose</a:t>
            </a:r>
            <a:endParaRPr lang="fr-FR" sz="1600" baseline="30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4" name="Text Box 136"/>
          <p:cNvSpPr txBox="1">
            <a:spLocks noChangeArrowheads="1"/>
          </p:cNvSpPr>
          <p:nvPr/>
        </p:nvSpPr>
        <p:spPr bwMode="auto">
          <a:xfrm>
            <a:off x="6084898" y="1189022"/>
            <a:ext cx="1143008" cy="686136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rgbClr val="FFFF00">
                  <a:alpha val="9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72000" rIns="36000" bIns="36000">
            <a:spAutoFit/>
          </a:bodyPr>
          <a:lstStyle/>
          <a:p>
            <a:pPr algn="ctr">
              <a:lnSpc>
                <a:spcPts val="1500"/>
              </a:lnSpc>
              <a:spcBef>
                <a:spcPts val="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Urée</a:t>
            </a:r>
          </a:p>
          <a:p>
            <a:pPr algn="ctr">
              <a:lnSpc>
                <a:spcPts val="1500"/>
              </a:lnSpc>
              <a:spcBef>
                <a:spcPts val="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Créatinine</a:t>
            </a:r>
          </a:p>
          <a:p>
            <a:pPr algn="ctr">
              <a:lnSpc>
                <a:spcPts val="1500"/>
              </a:lnSpc>
              <a:spcBef>
                <a:spcPts val="0"/>
              </a:spcBef>
            </a:pPr>
            <a:r>
              <a:rPr lang="fr-FR" sz="1600" dirty="0" err="1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. urique</a:t>
            </a:r>
            <a:endParaRPr lang="fr-FR" sz="16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7631134" y="1844664"/>
            <a:ext cx="1000132" cy="42862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0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7639072" y="1870064"/>
            <a:ext cx="1000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700000"/>
                </a:solidFill>
                <a:latin typeface="Times New Roman" pitchFamily="18" charset="0"/>
                <a:cs typeface="Times New Roman" pitchFamily="18" charset="0"/>
              </a:rPr>
              <a:t>Protéines</a:t>
            </a:r>
          </a:p>
        </p:txBody>
      </p:sp>
      <p:sp>
        <p:nvSpPr>
          <p:cNvPr id="65" name="Ellipse 64"/>
          <p:cNvSpPr/>
          <p:nvPr/>
        </p:nvSpPr>
        <p:spPr>
          <a:xfrm>
            <a:off x="7572396" y="1214422"/>
            <a:ext cx="1071570" cy="64294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0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7572396" y="1265222"/>
            <a:ext cx="10795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>
                <a:solidFill>
                  <a:srgbClr val="700000"/>
                </a:solidFill>
                <a:latin typeface="Times New Roman" pitchFamily="18" charset="0"/>
                <a:cs typeface="Times New Roman" pitchFamily="18" charset="0"/>
              </a:rPr>
              <a:t>Eléments figurés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48</Words>
  <Application>Microsoft PowerPoint</Application>
  <PresentationFormat>Affichage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103</cp:revision>
  <dcterms:created xsi:type="dcterms:W3CDTF">2007-05-24T07:36:09Z</dcterms:created>
  <dcterms:modified xsi:type="dcterms:W3CDTF">2008-07-22T12:19:00Z</dcterms:modified>
</cp:coreProperties>
</file>