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4"/>
          <p:cNvSpPr>
            <a:spLocks noChangeArrowheads="1"/>
          </p:cNvSpPr>
          <p:nvPr/>
        </p:nvSpPr>
        <p:spPr bwMode="auto">
          <a:xfrm rot="10800000">
            <a:off x="2660650" y="762000"/>
            <a:ext cx="3644900" cy="5911850"/>
          </a:xfrm>
          <a:prstGeom prst="flowChartMagneticDisk">
            <a:avLst/>
          </a:prstGeom>
          <a:gradFill flip="none" rotWithShape="1">
            <a:gsLst>
              <a:gs pos="0">
                <a:srgbClr val="E6002C"/>
              </a:gs>
              <a:gs pos="10000">
                <a:srgbClr val="FF5B5B"/>
              </a:gs>
              <a:gs pos="50000">
                <a:srgbClr val="FFE1E7"/>
              </a:gs>
              <a:gs pos="90000">
                <a:srgbClr val="FF5B5B"/>
              </a:gs>
              <a:gs pos="100000">
                <a:srgbClr val="E6002C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6350002" y="1125538"/>
            <a:ext cx="2133598" cy="5592762"/>
          </a:xfrm>
          <a:prstGeom prst="flowChartOffpageConnector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e 61"/>
          <p:cNvGrpSpPr/>
          <p:nvPr/>
        </p:nvGrpSpPr>
        <p:grpSpPr>
          <a:xfrm>
            <a:off x="653102" y="2495550"/>
            <a:ext cx="2987675" cy="1917836"/>
            <a:chOff x="250825" y="2836863"/>
            <a:chExt cx="6264275" cy="4021137"/>
          </a:xfrm>
        </p:grpSpPr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250825" y="2836863"/>
              <a:ext cx="6264275" cy="4021137"/>
            </a:xfrm>
            <a:custGeom>
              <a:avLst/>
              <a:gdLst/>
              <a:ahLst/>
              <a:cxnLst>
                <a:cxn ang="0">
                  <a:pos x="204" y="2601"/>
                </a:cxn>
                <a:cxn ang="0">
                  <a:pos x="2155" y="15"/>
                </a:cxn>
                <a:cxn ang="0">
                  <a:pos x="4196" y="2692"/>
                </a:cxn>
                <a:cxn ang="0">
                  <a:pos x="658" y="3100"/>
                </a:cxn>
                <a:cxn ang="0">
                  <a:pos x="250" y="2510"/>
                </a:cxn>
              </a:cxnLst>
              <a:rect l="0" t="0" r="r" b="b"/>
              <a:pathLst>
                <a:path w="4445" h="3206">
                  <a:moveTo>
                    <a:pt x="204" y="2601"/>
                  </a:moveTo>
                  <a:cubicBezTo>
                    <a:pt x="847" y="1300"/>
                    <a:pt x="1490" y="0"/>
                    <a:pt x="2155" y="15"/>
                  </a:cubicBezTo>
                  <a:cubicBezTo>
                    <a:pt x="2820" y="30"/>
                    <a:pt x="4445" y="2178"/>
                    <a:pt x="4196" y="2692"/>
                  </a:cubicBezTo>
                  <a:cubicBezTo>
                    <a:pt x="3947" y="3206"/>
                    <a:pt x="1316" y="3130"/>
                    <a:pt x="658" y="3100"/>
                  </a:cubicBezTo>
                  <a:cubicBezTo>
                    <a:pt x="0" y="3070"/>
                    <a:pt x="125" y="2790"/>
                    <a:pt x="250" y="2510"/>
                  </a:cubicBezTo>
                </a:path>
              </a:pathLst>
            </a:custGeom>
            <a:gradFill rotWithShape="1">
              <a:gsLst>
                <a:gs pos="0">
                  <a:srgbClr val="FFCC00"/>
                </a:gs>
                <a:gs pos="100000">
                  <a:srgbClr val="CC6600"/>
                </a:gs>
              </a:gsLst>
              <a:path path="rect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793750" y="3201511"/>
              <a:ext cx="5138738" cy="3298991"/>
            </a:xfrm>
            <a:custGeom>
              <a:avLst/>
              <a:gdLst/>
              <a:ahLst/>
              <a:cxnLst>
                <a:cxn ang="0">
                  <a:pos x="204" y="2601"/>
                </a:cxn>
                <a:cxn ang="0">
                  <a:pos x="2155" y="15"/>
                </a:cxn>
                <a:cxn ang="0">
                  <a:pos x="4196" y="2692"/>
                </a:cxn>
                <a:cxn ang="0">
                  <a:pos x="658" y="3100"/>
                </a:cxn>
                <a:cxn ang="0">
                  <a:pos x="250" y="2510"/>
                </a:cxn>
              </a:cxnLst>
              <a:rect l="0" t="0" r="r" b="b"/>
              <a:pathLst>
                <a:path w="4445" h="3206">
                  <a:moveTo>
                    <a:pt x="204" y="2601"/>
                  </a:moveTo>
                  <a:cubicBezTo>
                    <a:pt x="847" y="1300"/>
                    <a:pt x="1490" y="0"/>
                    <a:pt x="2155" y="15"/>
                  </a:cubicBezTo>
                  <a:cubicBezTo>
                    <a:pt x="2820" y="30"/>
                    <a:pt x="4445" y="2178"/>
                    <a:pt x="4196" y="2692"/>
                  </a:cubicBezTo>
                  <a:cubicBezTo>
                    <a:pt x="3947" y="3206"/>
                    <a:pt x="1316" y="3130"/>
                    <a:pt x="658" y="3100"/>
                  </a:cubicBezTo>
                  <a:cubicBezTo>
                    <a:pt x="0" y="3070"/>
                    <a:pt x="125" y="2790"/>
                    <a:pt x="250" y="2510"/>
                  </a:cubicBezTo>
                </a:path>
              </a:pathLst>
            </a:custGeom>
            <a:gradFill rotWithShape="1">
              <a:gsLst>
                <a:gs pos="0">
                  <a:srgbClr val="FFFF99"/>
                </a:gs>
                <a:gs pos="100000">
                  <a:srgbClr val="FFBE07"/>
                </a:gs>
              </a:gsLst>
              <a:path path="rect">
                <a:fillToRect l="50000" t="50000" r="50000" b="50000"/>
              </a:path>
            </a:gra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1335088" y="3616209"/>
              <a:ext cx="4064000" cy="2473886"/>
            </a:xfrm>
            <a:custGeom>
              <a:avLst/>
              <a:gdLst/>
              <a:ahLst/>
              <a:cxnLst>
                <a:cxn ang="0">
                  <a:pos x="204" y="2601"/>
                </a:cxn>
                <a:cxn ang="0">
                  <a:pos x="2155" y="15"/>
                </a:cxn>
                <a:cxn ang="0">
                  <a:pos x="4196" y="2692"/>
                </a:cxn>
                <a:cxn ang="0">
                  <a:pos x="658" y="3100"/>
                </a:cxn>
                <a:cxn ang="0">
                  <a:pos x="250" y="2510"/>
                </a:cxn>
              </a:cxnLst>
              <a:rect l="0" t="0" r="r" b="b"/>
              <a:pathLst>
                <a:path w="4445" h="3206">
                  <a:moveTo>
                    <a:pt x="204" y="2601"/>
                  </a:moveTo>
                  <a:cubicBezTo>
                    <a:pt x="847" y="1300"/>
                    <a:pt x="1490" y="0"/>
                    <a:pt x="2155" y="15"/>
                  </a:cubicBezTo>
                  <a:cubicBezTo>
                    <a:pt x="2820" y="30"/>
                    <a:pt x="4445" y="2178"/>
                    <a:pt x="4196" y="2692"/>
                  </a:cubicBezTo>
                  <a:cubicBezTo>
                    <a:pt x="3947" y="3206"/>
                    <a:pt x="1316" y="3130"/>
                    <a:pt x="658" y="3100"/>
                  </a:cubicBezTo>
                  <a:cubicBezTo>
                    <a:pt x="0" y="3070"/>
                    <a:pt x="125" y="2790"/>
                    <a:pt x="250" y="2510"/>
                  </a:cubicBez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rect">
                <a:fillToRect l="50000" t="50000" r="50000" b="50000"/>
              </a:path>
            </a:gra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/>
          </p:nvSpPr>
          <p:spPr bwMode="auto">
            <a:xfrm>
              <a:off x="1998663" y="4020896"/>
              <a:ext cx="2738438" cy="1705980"/>
            </a:xfrm>
            <a:custGeom>
              <a:avLst/>
              <a:gdLst/>
              <a:ahLst/>
              <a:cxnLst>
                <a:cxn ang="0">
                  <a:pos x="204" y="2601"/>
                </a:cxn>
                <a:cxn ang="0">
                  <a:pos x="2155" y="15"/>
                </a:cxn>
                <a:cxn ang="0">
                  <a:pos x="4196" y="2692"/>
                </a:cxn>
                <a:cxn ang="0">
                  <a:pos x="658" y="3100"/>
                </a:cxn>
                <a:cxn ang="0">
                  <a:pos x="250" y="2510"/>
                </a:cxn>
              </a:cxnLst>
              <a:rect l="0" t="0" r="r" b="b"/>
              <a:pathLst>
                <a:path w="4445" h="3206">
                  <a:moveTo>
                    <a:pt x="204" y="2601"/>
                  </a:moveTo>
                  <a:cubicBezTo>
                    <a:pt x="847" y="1300"/>
                    <a:pt x="1490" y="0"/>
                    <a:pt x="2155" y="15"/>
                  </a:cubicBezTo>
                  <a:cubicBezTo>
                    <a:pt x="2820" y="30"/>
                    <a:pt x="4445" y="2178"/>
                    <a:pt x="4196" y="2692"/>
                  </a:cubicBezTo>
                  <a:cubicBezTo>
                    <a:pt x="3947" y="3206"/>
                    <a:pt x="1316" y="3130"/>
                    <a:pt x="658" y="3100"/>
                  </a:cubicBezTo>
                  <a:cubicBezTo>
                    <a:pt x="0" y="3070"/>
                    <a:pt x="125" y="2790"/>
                    <a:pt x="250" y="2510"/>
                  </a:cubicBezTo>
                </a:path>
              </a:pathLst>
            </a:custGeom>
            <a:gradFill rotWithShape="1">
              <a:gsLst>
                <a:gs pos="0">
                  <a:srgbClr val="FFFF99"/>
                </a:gs>
                <a:gs pos="100000">
                  <a:srgbClr val="3333FF"/>
                </a:gs>
              </a:gsLst>
              <a:path path="rect">
                <a:fillToRect l="50000" t="50000" r="50000" b="50000"/>
              </a:path>
            </a:gradFill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Ellipse 39"/>
          <p:cNvSpPr/>
          <p:nvPr/>
        </p:nvSpPr>
        <p:spPr>
          <a:xfrm>
            <a:off x="3638550" y="19621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5C5"/>
              </a:gs>
              <a:gs pos="100000">
                <a:srgbClr val="FF4F4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sz="2800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6065660" y="3032126"/>
            <a:ext cx="503238" cy="503238"/>
          </a:xfrm>
          <a:prstGeom prst="ellipse">
            <a:avLst/>
          </a:prstGeom>
          <a:gradFill rotWithShape="1">
            <a:gsLst>
              <a:gs pos="100000">
                <a:srgbClr val="FFFF99"/>
              </a:gs>
              <a:gs pos="0">
                <a:srgbClr val="FF0000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029148" y="3032126"/>
            <a:ext cx="576263" cy="0"/>
          </a:xfrm>
          <a:prstGeom prst="line">
            <a:avLst/>
          </a:prstGeom>
          <a:noFill/>
          <a:ln w="38100">
            <a:solidFill>
              <a:srgbClr val="740000"/>
            </a:solidFill>
            <a:round/>
            <a:headEnd type="triangle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H="1">
            <a:off x="6028354" y="3536951"/>
            <a:ext cx="577850" cy="0"/>
          </a:xfrm>
          <a:prstGeom prst="line">
            <a:avLst/>
          </a:prstGeom>
          <a:noFill/>
          <a:ln w="38100">
            <a:solidFill>
              <a:srgbClr val="626000"/>
            </a:solidFill>
            <a:round/>
            <a:headEnd type="triangle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6057671" y="2681396"/>
            <a:ext cx="519216" cy="2842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" tIns="3600" rIns="3600" bIns="36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fr-FR" baseline="30000" dirty="0">
                <a:solidFill>
                  <a:srgbClr val="7E0018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5928959" y="3606800"/>
            <a:ext cx="776642" cy="28426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" tIns="3600" rIns="3600" bIns="36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baseline="30000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fr-FR" baseline="30000" dirty="0">
                <a:solidFill>
                  <a:srgbClr val="8A66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63" name="AutoShape 60"/>
          <p:cNvSpPr>
            <a:spLocks noChangeArrowheads="1"/>
          </p:cNvSpPr>
          <p:nvPr/>
        </p:nvSpPr>
        <p:spPr bwMode="auto">
          <a:xfrm rot="16140000">
            <a:off x="5443245" y="2617206"/>
            <a:ext cx="252000" cy="1368000"/>
          </a:xfrm>
          <a:prstGeom prst="downArrow">
            <a:avLst>
              <a:gd name="adj1" fmla="val 50000"/>
              <a:gd name="adj2" fmla="val 139668"/>
            </a:avLst>
          </a:prstGeom>
          <a:gradFill>
            <a:gsLst>
              <a:gs pos="0">
                <a:srgbClr val="FFFFCC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5327650" y="28511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99000">
                <a:srgbClr val="FFCC00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CC66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anchor="ctr"/>
          <a:lstStyle/>
          <a:p>
            <a:pPr algn="ctr">
              <a:defRPr/>
            </a:pPr>
            <a:r>
              <a:rPr lang="fr-FR" sz="2400" dirty="0" smtClean="0">
                <a:solidFill>
                  <a:srgbClr val="CC6600"/>
                </a:solidFill>
                <a:latin typeface="Arial Black" pitchFamily="34" charset="0"/>
              </a:rPr>
              <a:t>+</a:t>
            </a:r>
            <a:endParaRPr lang="fr-FR" sz="2400" dirty="0">
              <a:solidFill>
                <a:srgbClr val="CC6600"/>
              </a:solidFill>
              <a:latin typeface="Arial Black" pitchFamily="34" charset="0"/>
            </a:endParaRPr>
          </a:p>
        </p:txBody>
      </p:sp>
      <p:sp>
        <p:nvSpPr>
          <p:cNvPr id="65" name="Rectangle 116"/>
          <p:cNvSpPr>
            <a:spLocks noChangeArrowheads="1"/>
          </p:cNvSpPr>
          <p:nvPr/>
        </p:nvSpPr>
        <p:spPr bwMode="auto">
          <a:xfrm>
            <a:off x="30802" y="2717800"/>
            <a:ext cx="1830387" cy="647700"/>
          </a:xfrm>
          <a:prstGeom prst="rect">
            <a:avLst/>
          </a:prstGeom>
          <a:solidFill>
            <a:srgbClr val="FFBE07">
              <a:alpha val="46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fr-FR" sz="2000" dirty="0" smtClean="0">
                <a:latin typeface="Times New Roman" pitchFamily="18" charset="0"/>
              </a:rPr>
              <a:t>Adénome</a:t>
            </a:r>
            <a:endParaRPr lang="fr-FR" sz="2000" dirty="0">
              <a:latin typeface="Times New Roman" pitchFamily="18" charset="0"/>
            </a:endParaRP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1364302" y="2806700"/>
            <a:ext cx="503237" cy="493713"/>
            <a:chOff x="2245" y="3022"/>
            <a:chExt cx="317" cy="3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" name="Group 100"/>
            <p:cNvGrpSpPr>
              <a:grpSpLocks/>
            </p:cNvGrpSpPr>
            <p:nvPr/>
          </p:nvGrpSpPr>
          <p:grpSpPr bwMode="auto">
            <a:xfrm>
              <a:off x="2381" y="3113"/>
              <a:ext cx="181" cy="130"/>
              <a:chOff x="3878" y="2432"/>
              <a:chExt cx="317" cy="227"/>
            </a:xfrm>
          </p:grpSpPr>
          <p:sp>
            <p:nvSpPr>
              <p:cNvPr id="80" name="Oval 101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1" name="Oval 102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2336" y="3022"/>
              <a:ext cx="181" cy="130"/>
              <a:chOff x="3878" y="2432"/>
              <a:chExt cx="317" cy="227"/>
            </a:xfrm>
          </p:grpSpPr>
          <p:sp>
            <p:nvSpPr>
              <p:cNvPr id="78" name="Oval 104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" name="Oval 105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" name="Group 106"/>
            <p:cNvGrpSpPr>
              <a:grpSpLocks/>
            </p:cNvGrpSpPr>
            <p:nvPr/>
          </p:nvGrpSpPr>
          <p:grpSpPr bwMode="auto">
            <a:xfrm>
              <a:off x="2245" y="3113"/>
              <a:ext cx="181" cy="130"/>
              <a:chOff x="3878" y="2432"/>
              <a:chExt cx="317" cy="227"/>
            </a:xfrm>
          </p:grpSpPr>
          <p:sp>
            <p:nvSpPr>
              <p:cNvPr id="76" name="Oval 107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7" name="Oval 108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2336" y="3203"/>
              <a:ext cx="181" cy="130"/>
              <a:chOff x="3878" y="2432"/>
              <a:chExt cx="317" cy="227"/>
            </a:xfrm>
          </p:grpSpPr>
          <p:sp>
            <p:nvSpPr>
              <p:cNvPr id="74" name="Oval 110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5" name="Oval 111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8" name="Group 112"/>
            <p:cNvGrpSpPr>
              <a:grpSpLocks/>
            </p:cNvGrpSpPr>
            <p:nvPr/>
          </p:nvGrpSpPr>
          <p:grpSpPr bwMode="auto">
            <a:xfrm>
              <a:off x="2381" y="3113"/>
              <a:ext cx="181" cy="130"/>
              <a:chOff x="3878" y="2432"/>
              <a:chExt cx="317" cy="227"/>
            </a:xfrm>
          </p:grpSpPr>
          <p:sp>
            <p:nvSpPr>
              <p:cNvPr id="72" name="Oval 113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3" name="Oval 114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46" name="Rectangle 116"/>
          <p:cNvSpPr>
            <a:spLocks noChangeArrowheads="1"/>
          </p:cNvSpPr>
          <p:nvPr/>
        </p:nvSpPr>
        <p:spPr bwMode="auto">
          <a:xfrm>
            <a:off x="38100" y="3449660"/>
            <a:ext cx="2489200" cy="647700"/>
          </a:xfrm>
          <a:prstGeom prst="rect">
            <a:avLst/>
          </a:prstGeom>
          <a:solidFill>
            <a:srgbClr val="CC6600">
              <a:alpha val="66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fr-FR" sz="2000" dirty="0" smtClean="0">
                <a:solidFill>
                  <a:srgbClr val="FFFF99"/>
                </a:solidFill>
                <a:latin typeface="Times New Roman" pitchFamily="18" charset="0"/>
              </a:rPr>
              <a:t>Hyperplasie bilatérale</a:t>
            </a:r>
            <a:endParaRPr lang="fr-FR" sz="2000" dirty="0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83" name="Text Box 68"/>
          <p:cNvSpPr txBox="1">
            <a:spLocks noChangeArrowheads="1"/>
          </p:cNvSpPr>
          <p:nvPr/>
        </p:nvSpPr>
        <p:spPr bwMode="auto">
          <a:xfrm>
            <a:off x="4527550" y="4895850"/>
            <a:ext cx="13779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007400"/>
                </a:solidFill>
                <a:latin typeface="Times New Roman" pitchFamily="18" charset="0"/>
              </a:rPr>
              <a:t>Hypernatrémie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4" name="Text Box 68"/>
          <p:cNvSpPr txBox="1">
            <a:spLocks noChangeArrowheads="1"/>
          </p:cNvSpPr>
          <p:nvPr/>
        </p:nvSpPr>
        <p:spPr bwMode="auto">
          <a:xfrm>
            <a:off x="7016750" y="3340100"/>
            <a:ext cx="13779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007400"/>
                </a:solidFill>
                <a:latin typeface="Times New Roman" pitchFamily="18" charset="0"/>
              </a:rPr>
              <a:t>UNa</a:t>
            </a:r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 / UK &lt; 1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5" name="Text Box 68"/>
          <p:cNvSpPr txBox="1">
            <a:spLocks noChangeArrowheads="1"/>
          </p:cNvSpPr>
          <p:nvPr/>
        </p:nvSpPr>
        <p:spPr bwMode="auto">
          <a:xfrm>
            <a:off x="7016750" y="2895600"/>
            <a:ext cx="13779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007400"/>
                </a:solidFill>
                <a:latin typeface="Times New Roman" pitchFamily="18" charset="0"/>
              </a:rPr>
              <a:t>Hyperkaliurèse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6" name="Text Box 68"/>
          <p:cNvSpPr txBox="1">
            <a:spLocks noChangeArrowheads="1"/>
          </p:cNvSpPr>
          <p:nvPr/>
        </p:nvSpPr>
        <p:spPr bwMode="auto">
          <a:xfrm>
            <a:off x="3816350" y="4184650"/>
            <a:ext cx="1244600" cy="58477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Alcalose métabolique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7" name="Text Box 68"/>
          <p:cNvSpPr txBox="1">
            <a:spLocks noChangeArrowheads="1"/>
          </p:cNvSpPr>
          <p:nvPr/>
        </p:nvSpPr>
        <p:spPr bwMode="auto">
          <a:xfrm>
            <a:off x="7105650" y="5651500"/>
            <a:ext cx="6667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NH</a:t>
            </a:r>
            <a:r>
              <a:rPr lang="fr-FR" sz="1600" baseline="-25000" dirty="0" smtClean="0">
                <a:solidFill>
                  <a:srgbClr val="007400"/>
                </a:solidFill>
                <a:latin typeface="Times New Roman" pitchFamily="18" charset="0"/>
              </a:rPr>
              <a:t>4</a:t>
            </a:r>
            <a:r>
              <a:rPr lang="fr-FR" sz="1600" baseline="30000" dirty="0" smtClean="0">
                <a:solidFill>
                  <a:srgbClr val="007400"/>
                </a:solidFill>
                <a:latin typeface="Times New Roman" pitchFamily="18" charset="0"/>
              </a:rPr>
              <a:t>+</a:t>
            </a:r>
            <a:endParaRPr lang="fr-FR" sz="1600" baseline="300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8" name="Text Box 68"/>
          <p:cNvSpPr txBox="1">
            <a:spLocks noChangeArrowheads="1"/>
          </p:cNvSpPr>
          <p:nvPr/>
        </p:nvSpPr>
        <p:spPr bwMode="auto">
          <a:xfrm>
            <a:off x="6861175" y="4895850"/>
            <a:ext cx="1155700" cy="58477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007400"/>
                </a:solidFill>
                <a:latin typeface="Times New Roman" pitchFamily="18" charset="0"/>
              </a:rPr>
              <a:t>Tétrahydro</a:t>
            </a:r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-aldostérone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9" name="Secteurs 88"/>
          <p:cNvSpPr/>
          <p:nvPr/>
        </p:nvSpPr>
        <p:spPr>
          <a:xfrm>
            <a:off x="5544000" y="-1282250"/>
            <a:ext cx="3600000" cy="3600000"/>
          </a:xfrm>
          <a:prstGeom prst="pie">
            <a:avLst>
              <a:gd name="adj1" fmla="val 156285"/>
              <a:gd name="adj2" fmla="val 10678685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7016750" y="717550"/>
            <a:ext cx="687416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REIN</a:t>
            </a:r>
          </a:p>
        </p:txBody>
      </p:sp>
      <p:sp>
        <p:nvSpPr>
          <p:cNvPr id="92" name="Text Box 62"/>
          <p:cNvSpPr txBox="1">
            <a:spLocks noChangeArrowheads="1"/>
          </p:cNvSpPr>
          <p:nvPr/>
        </p:nvSpPr>
        <p:spPr bwMode="auto">
          <a:xfrm>
            <a:off x="4565900" y="5429250"/>
            <a:ext cx="1301397" cy="58477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A4F4F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Hypertension artérielle</a:t>
            </a:r>
            <a:endParaRPr lang="el-GR" sz="1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 Box 62"/>
          <p:cNvSpPr txBox="1">
            <a:spLocks noChangeArrowheads="1"/>
          </p:cNvSpPr>
          <p:nvPr/>
        </p:nvSpPr>
        <p:spPr bwMode="auto">
          <a:xfrm>
            <a:off x="2903600" y="5429250"/>
            <a:ext cx="1511300" cy="58477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A4F4F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Crampes, tétanie, ECG …</a:t>
            </a:r>
            <a:endParaRPr lang="el-GR" sz="1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 Box 68"/>
          <p:cNvSpPr txBox="1">
            <a:spLocks noChangeArrowheads="1"/>
          </p:cNvSpPr>
          <p:nvPr/>
        </p:nvSpPr>
        <p:spPr bwMode="auto">
          <a:xfrm>
            <a:off x="2971800" y="4895850"/>
            <a:ext cx="13779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Hypokaliémie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4092080" y="1546452"/>
            <a:ext cx="819460" cy="4254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96" name="Text Box 15"/>
          <p:cNvSpPr txBox="1">
            <a:spLocks noChangeArrowheads="1"/>
          </p:cNvSpPr>
          <p:nvPr/>
        </p:nvSpPr>
        <p:spPr bwMode="auto">
          <a:xfrm>
            <a:off x="4083050" y="1562100"/>
            <a:ext cx="854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Rénine</a:t>
            </a:r>
            <a:endParaRPr lang="fr-FR" dirty="0">
              <a:solidFill>
                <a:srgbClr val="0074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reeform 84"/>
          <p:cNvSpPr>
            <a:spLocks/>
          </p:cNvSpPr>
          <p:nvPr/>
        </p:nvSpPr>
        <p:spPr bwMode="auto">
          <a:xfrm flipH="1">
            <a:off x="3911600" y="1962150"/>
            <a:ext cx="571500" cy="1333500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3771900" y="3117850"/>
            <a:ext cx="1377950" cy="366713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CC66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Aldostérone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AutoShape 60"/>
          <p:cNvSpPr>
            <a:spLocks noChangeArrowheads="1"/>
          </p:cNvSpPr>
          <p:nvPr/>
        </p:nvSpPr>
        <p:spPr bwMode="auto">
          <a:xfrm rot="16140000">
            <a:off x="3324703" y="2887206"/>
            <a:ext cx="216000" cy="828000"/>
          </a:xfrm>
          <a:prstGeom prst="downArrow">
            <a:avLst>
              <a:gd name="adj1" fmla="val 50000"/>
              <a:gd name="adj2" fmla="val 111274"/>
            </a:avLst>
          </a:prstGeom>
          <a:gradFill flip="none" rotWithShape="1">
            <a:gsLst>
              <a:gs pos="0">
                <a:srgbClr val="CC6600"/>
              </a:gs>
              <a:gs pos="100000">
                <a:srgbClr val="FFC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99" name="Text Box 68"/>
          <p:cNvSpPr txBox="1">
            <a:spLocks noChangeArrowheads="1"/>
          </p:cNvSpPr>
          <p:nvPr/>
        </p:nvSpPr>
        <p:spPr bwMode="auto">
          <a:xfrm>
            <a:off x="6616700" y="4406900"/>
            <a:ext cx="164465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7400"/>
                </a:solidFill>
                <a:latin typeface="Times New Roman" pitchFamily="18" charset="0"/>
              </a:rPr>
              <a:t>Aldostérone à pH 1</a:t>
            </a:r>
            <a:endParaRPr lang="fr-FR" sz="16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00" name="AutoShape 60"/>
          <p:cNvSpPr>
            <a:spLocks noChangeArrowheads="1"/>
          </p:cNvSpPr>
          <p:nvPr/>
        </p:nvSpPr>
        <p:spPr bwMode="auto">
          <a:xfrm>
            <a:off x="3549650" y="5185055"/>
            <a:ext cx="180000" cy="360000"/>
          </a:xfrm>
          <a:prstGeom prst="downArrow">
            <a:avLst>
              <a:gd name="adj1" fmla="val 50000"/>
              <a:gd name="adj2" fmla="val 111274"/>
            </a:avLst>
          </a:prstGeom>
          <a:gradFill flip="none" rotWithShape="1">
            <a:gsLst>
              <a:gs pos="0">
                <a:srgbClr val="CCFF33"/>
              </a:gs>
              <a:gs pos="100000">
                <a:srgbClr val="A4F4F6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1" name="AutoShape 60"/>
          <p:cNvSpPr>
            <a:spLocks noChangeArrowheads="1"/>
          </p:cNvSpPr>
          <p:nvPr/>
        </p:nvSpPr>
        <p:spPr bwMode="auto">
          <a:xfrm>
            <a:off x="5105400" y="5184495"/>
            <a:ext cx="180000" cy="360000"/>
          </a:xfrm>
          <a:prstGeom prst="downArrow">
            <a:avLst>
              <a:gd name="adj1" fmla="val 50000"/>
              <a:gd name="adj2" fmla="val 111274"/>
            </a:avLst>
          </a:prstGeom>
          <a:gradFill flip="none" rotWithShape="1">
            <a:gsLst>
              <a:gs pos="0">
                <a:srgbClr val="CCFF33"/>
              </a:gs>
              <a:gs pos="100000">
                <a:srgbClr val="A4F4F6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40</cp:revision>
  <dcterms:created xsi:type="dcterms:W3CDTF">2008-07-23T07:21:36Z</dcterms:created>
  <dcterms:modified xsi:type="dcterms:W3CDTF">2008-07-23T09:13:29Z</dcterms:modified>
</cp:coreProperties>
</file>