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35"/>
          <p:cNvSpPr>
            <a:spLocks/>
          </p:cNvSpPr>
          <p:nvPr/>
        </p:nvSpPr>
        <p:spPr bwMode="auto">
          <a:xfrm>
            <a:off x="323850" y="3284538"/>
            <a:ext cx="1727200" cy="1512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726"/>
              </a:cxn>
              <a:cxn ang="0">
                <a:pos x="1088" y="953"/>
              </a:cxn>
            </a:cxnLst>
            <a:rect l="0" t="0" r="r" b="b"/>
            <a:pathLst>
              <a:path w="1088" h="953">
                <a:moveTo>
                  <a:pt x="0" y="0"/>
                </a:moveTo>
                <a:cubicBezTo>
                  <a:pt x="68" y="283"/>
                  <a:pt x="136" y="567"/>
                  <a:pt x="317" y="726"/>
                </a:cubicBezTo>
                <a:cubicBezTo>
                  <a:pt x="498" y="885"/>
                  <a:pt x="793" y="919"/>
                  <a:pt x="1088" y="953"/>
                </a:cubicBezTo>
              </a:path>
            </a:pathLst>
          </a:cu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94" name="Freeform 2"/>
          <p:cNvSpPr>
            <a:spLocks/>
          </p:cNvSpPr>
          <p:nvPr/>
        </p:nvSpPr>
        <p:spPr bwMode="auto">
          <a:xfrm>
            <a:off x="1006475" y="4076700"/>
            <a:ext cx="4895850" cy="2781300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rgbClr val="CC6600"/>
              </a:gs>
            </a:gsLst>
            <a:path path="rect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1431283" y="4328102"/>
            <a:ext cx="4015724" cy="2283789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FFBE07"/>
              </a:gs>
            </a:gsLst>
            <a:path path="rect">
              <a:fillToRect l="50000" t="50000" r="50000" b="50000"/>
            </a:path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2067321" y="4796504"/>
            <a:ext cx="2771812" cy="1492534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2797239" y="5156405"/>
            <a:ext cx="1295546" cy="711865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3333FF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157413" y="5949950"/>
            <a:ext cx="1511300" cy="396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Androgènes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1365250" y="836613"/>
            <a:ext cx="2376488" cy="12223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1905000" y="806450"/>
            <a:ext cx="1295400" cy="366712"/>
          </a:xfrm>
          <a:prstGeom prst="rect">
            <a:avLst/>
          </a:prstGeom>
          <a:solidFill>
            <a:srgbClr val="FF3399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latin typeface="Times New Roman" pitchFamily="18" charset="0"/>
              </a:rPr>
              <a:t>Hypophyse</a:t>
            </a:r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2946400" y="1989138"/>
            <a:ext cx="288925" cy="2592387"/>
          </a:xfrm>
          <a:prstGeom prst="downArrow">
            <a:avLst>
              <a:gd name="adj1" fmla="val 50000"/>
              <a:gd name="adj2" fmla="val 224313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0" name="Freeform 38"/>
          <p:cNvSpPr>
            <a:spLocks/>
          </p:cNvSpPr>
          <p:nvPr/>
        </p:nvSpPr>
        <p:spPr bwMode="auto">
          <a:xfrm>
            <a:off x="3309938" y="1917700"/>
            <a:ext cx="598487" cy="266382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2085975" y="4581525"/>
            <a:ext cx="1943100" cy="3968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>
                <a:latin typeface="Times New Roman" pitchFamily="18" charset="0"/>
              </a:rPr>
              <a:t>Glucocorticoïdes</a:t>
            </a:r>
          </a:p>
        </p:txBody>
      </p:sp>
      <p:sp>
        <p:nvSpPr>
          <p:cNvPr id="8312" name="AutoShape 120"/>
          <p:cNvSpPr>
            <a:spLocks noChangeArrowheads="1"/>
          </p:cNvSpPr>
          <p:nvPr/>
        </p:nvSpPr>
        <p:spPr bwMode="auto">
          <a:xfrm rot="-3777852">
            <a:off x="3862388" y="4721225"/>
            <a:ext cx="215900" cy="819150"/>
          </a:xfrm>
          <a:prstGeom prst="upArrow">
            <a:avLst>
              <a:gd name="adj1" fmla="val 50000"/>
              <a:gd name="adj2" fmla="val 94853"/>
            </a:avLst>
          </a:prstGeom>
          <a:solidFill>
            <a:srgbClr val="FFA401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08" name="Rectangle 116"/>
          <p:cNvSpPr>
            <a:spLocks noChangeArrowheads="1"/>
          </p:cNvSpPr>
          <p:nvPr/>
        </p:nvSpPr>
        <p:spPr bwMode="auto">
          <a:xfrm>
            <a:off x="4246563" y="4941888"/>
            <a:ext cx="2808287" cy="647700"/>
          </a:xfrm>
          <a:prstGeom prst="rect">
            <a:avLst/>
          </a:prstGeom>
          <a:solidFill>
            <a:srgbClr val="FFBE07">
              <a:alpha val="46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r>
              <a:rPr lang="fr-FR" sz="2000">
                <a:latin typeface="Times New Roman" pitchFamily="18" charset="0"/>
              </a:rPr>
              <a:t>Adénome surrénalien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246563" y="5013325"/>
            <a:ext cx="503237" cy="493713"/>
            <a:chOff x="2245" y="3022"/>
            <a:chExt cx="317" cy="3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 100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8293" name="Oval 101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94" name="Oval 102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" name="Group 103"/>
            <p:cNvGrpSpPr>
              <a:grpSpLocks/>
            </p:cNvGrpSpPr>
            <p:nvPr/>
          </p:nvGrpSpPr>
          <p:grpSpPr bwMode="auto">
            <a:xfrm>
              <a:off x="2336" y="3022"/>
              <a:ext cx="181" cy="130"/>
              <a:chOff x="3878" y="2432"/>
              <a:chExt cx="317" cy="227"/>
            </a:xfrm>
          </p:grpSpPr>
          <p:sp>
            <p:nvSpPr>
              <p:cNvPr id="8296" name="Oval 104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97" name="Oval 105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" name="Group 106"/>
            <p:cNvGrpSpPr>
              <a:grpSpLocks/>
            </p:cNvGrpSpPr>
            <p:nvPr/>
          </p:nvGrpSpPr>
          <p:grpSpPr bwMode="auto">
            <a:xfrm>
              <a:off x="2245" y="3113"/>
              <a:ext cx="181" cy="130"/>
              <a:chOff x="3878" y="2432"/>
              <a:chExt cx="317" cy="227"/>
            </a:xfrm>
          </p:grpSpPr>
          <p:sp>
            <p:nvSpPr>
              <p:cNvPr id="8299" name="Oval 107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00" name="Oval 108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2336" y="3203"/>
              <a:ext cx="181" cy="130"/>
              <a:chOff x="3878" y="2432"/>
              <a:chExt cx="317" cy="227"/>
            </a:xfrm>
          </p:grpSpPr>
          <p:sp>
            <p:nvSpPr>
              <p:cNvPr id="8302" name="Oval 110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03" name="Oval 111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" name="Group 112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8305" name="Oval 113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06" name="Oval 114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8313" name="AutoShape 121"/>
          <p:cNvSpPr>
            <a:spLocks noChangeArrowheads="1"/>
          </p:cNvSpPr>
          <p:nvPr/>
        </p:nvSpPr>
        <p:spPr bwMode="auto">
          <a:xfrm rot="-46004103">
            <a:off x="3636963" y="4745037"/>
            <a:ext cx="215900" cy="1546225"/>
          </a:xfrm>
          <a:prstGeom prst="upArrow">
            <a:avLst>
              <a:gd name="adj1" fmla="val 45537"/>
              <a:gd name="adj2" fmla="val 177353"/>
            </a:avLst>
          </a:prstGeom>
          <a:solidFill>
            <a:srgbClr val="FFCC00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14" name="AutoShape 122"/>
          <p:cNvSpPr>
            <a:spLocks noChangeArrowheads="1"/>
          </p:cNvSpPr>
          <p:nvPr/>
        </p:nvSpPr>
        <p:spPr bwMode="auto">
          <a:xfrm rot="16387544">
            <a:off x="3835400" y="5800726"/>
            <a:ext cx="287337" cy="754062"/>
          </a:xfrm>
          <a:prstGeom prst="upArrow">
            <a:avLst>
              <a:gd name="adj1" fmla="val 50000"/>
              <a:gd name="adj2" fmla="val 65608"/>
            </a:avLst>
          </a:prstGeom>
          <a:solidFill>
            <a:srgbClr val="FFFF99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09" name="Rectangle 117"/>
          <p:cNvSpPr>
            <a:spLocks noChangeArrowheads="1"/>
          </p:cNvSpPr>
          <p:nvPr/>
        </p:nvSpPr>
        <p:spPr bwMode="auto">
          <a:xfrm>
            <a:off x="4173538" y="5805488"/>
            <a:ext cx="2952750" cy="6477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r>
              <a:rPr lang="fr-FR" sz="2000">
                <a:latin typeface="Times New Roman" pitchFamily="18" charset="0"/>
              </a:rPr>
              <a:t>Cortico-surrénalome</a:t>
            </a:r>
          </a:p>
        </p:txBody>
      </p: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4175125" y="5876925"/>
            <a:ext cx="719138" cy="493713"/>
            <a:chOff x="2291" y="3702"/>
            <a:chExt cx="453" cy="3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291" y="3702"/>
              <a:ext cx="317" cy="311"/>
              <a:chOff x="2245" y="3022"/>
              <a:chExt cx="317" cy="311"/>
            </a:xfrm>
          </p:grpSpPr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261" name="Oval 69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62" name="Oval 70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1" name="Group 71"/>
              <p:cNvGrpSpPr>
                <a:grpSpLocks/>
              </p:cNvGrpSpPr>
              <p:nvPr/>
            </p:nvGrpSpPr>
            <p:grpSpPr bwMode="auto">
              <a:xfrm>
                <a:off x="2336" y="3022"/>
                <a:ext cx="181" cy="130"/>
                <a:chOff x="3878" y="2432"/>
                <a:chExt cx="317" cy="227"/>
              </a:xfrm>
            </p:grpSpPr>
            <p:sp>
              <p:nvSpPr>
                <p:cNvPr id="8264" name="Oval 72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65" name="Oval 73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2" name="Group 74"/>
              <p:cNvGrpSpPr>
                <a:grpSpLocks/>
              </p:cNvGrpSpPr>
              <p:nvPr/>
            </p:nvGrpSpPr>
            <p:grpSpPr bwMode="auto">
              <a:xfrm>
                <a:off x="2245" y="3113"/>
                <a:ext cx="181" cy="130"/>
                <a:chOff x="3878" y="2432"/>
                <a:chExt cx="317" cy="227"/>
              </a:xfrm>
            </p:grpSpPr>
            <p:sp>
              <p:nvSpPr>
                <p:cNvPr id="8267" name="Oval 75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68" name="Oval 76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3" name="Group 77"/>
              <p:cNvGrpSpPr>
                <a:grpSpLocks/>
              </p:cNvGrpSpPr>
              <p:nvPr/>
            </p:nvGrpSpPr>
            <p:grpSpPr bwMode="auto">
              <a:xfrm>
                <a:off x="2336" y="3203"/>
                <a:ext cx="181" cy="130"/>
                <a:chOff x="3878" y="2432"/>
                <a:chExt cx="317" cy="227"/>
              </a:xfrm>
            </p:grpSpPr>
            <p:sp>
              <p:nvSpPr>
                <p:cNvPr id="8270" name="Oval 78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71" name="Oval 79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80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273" name="Oval 81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74" name="Oval 82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5" name="Group 83"/>
            <p:cNvGrpSpPr>
              <a:grpSpLocks/>
            </p:cNvGrpSpPr>
            <p:nvPr/>
          </p:nvGrpSpPr>
          <p:grpSpPr bwMode="auto">
            <a:xfrm>
              <a:off x="2427" y="3702"/>
              <a:ext cx="317" cy="311"/>
              <a:chOff x="2245" y="3022"/>
              <a:chExt cx="317" cy="311"/>
            </a:xfrm>
          </p:grpSpPr>
          <p:grpSp>
            <p:nvGrpSpPr>
              <p:cNvPr id="16" name="Group 84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277" name="Oval 85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78" name="Oval 86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7" name="Group 87"/>
              <p:cNvGrpSpPr>
                <a:grpSpLocks/>
              </p:cNvGrpSpPr>
              <p:nvPr/>
            </p:nvGrpSpPr>
            <p:grpSpPr bwMode="auto">
              <a:xfrm>
                <a:off x="2336" y="3022"/>
                <a:ext cx="181" cy="130"/>
                <a:chOff x="3878" y="2432"/>
                <a:chExt cx="317" cy="227"/>
              </a:xfrm>
            </p:grpSpPr>
            <p:sp>
              <p:nvSpPr>
                <p:cNvPr id="8280" name="Oval 88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81" name="Oval 89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8" name="Group 90"/>
              <p:cNvGrpSpPr>
                <a:grpSpLocks/>
              </p:cNvGrpSpPr>
              <p:nvPr/>
            </p:nvGrpSpPr>
            <p:grpSpPr bwMode="auto">
              <a:xfrm>
                <a:off x="2245" y="3113"/>
                <a:ext cx="181" cy="130"/>
                <a:chOff x="3878" y="2432"/>
                <a:chExt cx="317" cy="227"/>
              </a:xfrm>
            </p:grpSpPr>
            <p:sp>
              <p:nvSpPr>
                <p:cNvPr id="8283" name="Oval 91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84" name="Oval 92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 93"/>
              <p:cNvGrpSpPr>
                <a:grpSpLocks/>
              </p:cNvGrpSpPr>
              <p:nvPr/>
            </p:nvGrpSpPr>
            <p:grpSpPr bwMode="auto">
              <a:xfrm>
                <a:off x="2336" y="3203"/>
                <a:ext cx="181" cy="130"/>
                <a:chOff x="3878" y="2432"/>
                <a:chExt cx="317" cy="227"/>
              </a:xfrm>
            </p:grpSpPr>
            <p:sp>
              <p:nvSpPr>
                <p:cNvPr id="8286" name="Oval 94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87" name="Oval 95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20" name="Group 96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289" name="Oval 97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90" name="Oval 98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8315" name="AutoShape 123"/>
          <p:cNvSpPr>
            <a:spLocks noChangeArrowheads="1"/>
          </p:cNvSpPr>
          <p:nvPr/>
        </p:nvSpPr>
        <p:spPr bwMode="auto">
          <a:xfrm rot="5683475">
            <a:off x="2155825" y="1304925"/>
            <a:ext cx="215900" cy="8636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33CC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16" name="Rectangle 124"/>
          <p:cNvSpPr>
            <a:spLocks noChangeArrowheads="1"/>
          </p:cNvSpPr>
          <p:nvPr/>
        </p:nvSpPr>
        <p:spPr bwMode="auto">
          <a:xfrm>
            <a:off x="34925" y="1412875"/>
            <a:ext cx="2051050" cy="6477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fr-FR" sz="2000">
                <a:latin typeface="Times New Roman" pitchFamily="18" charset="0"/>
              </a:rPr>
              <a:t>Adénome </a:t>
            </a:r>
          </a:p>
          <a:p>
            <a:r>
              <a:rPr lang="fr-FR" sz="2000">
                <a:latin typeface="Times New Roman" pitchFamily="18" charset="0"/>
              </a:rPr>
              <a:t>hypophysaire</a:t>
            </a:r>
          </a:p>
        </p:txBody>
      </p: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1547813" y="1484313"/>
            <a:ext cx="503237" cy="493712"/>
            <a:chOff x="2245" y="3022"/>
            <a:chExt cx="317" cy="3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53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8243" name="Oval 51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44" name="Oval 52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3" name="Group 54"/>
            <p:cNvGrpSpPr>
              <a:grpSpLocks/>
            </p:cNvGrpSpPr>
            <p:nvPr/>
          </p:nvGrpSpPr>
          <p:grpSpPr bwMode="auto">
            <a:xfrm>
              <a:off x="2336" y="3022"/>
              <a:ext cx="181" cy="130"/>
              <a:chOff x="3878" y="2432"/>
              <a:chExt cx="317" cy="227"/>
            </a:xfrm>
          </p:grpSpPr>
          <p:sp>
            <p:nvSpPr>
              <p:cNvPr id="8247" name="Oval 55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48" name="Oval 56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2245" y="3113"/>
              <a:ext cx="181" cy="130"/>
              <a:chOff x="3878" y="2432"/>
              <a:chExt cx="317" cy="227"/>
            </a:xfrm>
          </p:grpSpPr>
          <p:sp>
            <p:nvSpPr>
              <p:cNvPr id="8250" name="Oval 58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51" name="Oval 59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2336" y="3203"/>
              <a:ext cx="181" cy="130"/>
              <a:chOff x="3878" y="2432"/>
              <a:chExt cx="317" cy="227"/>
            </a:xfrm>
          </p:grpSpPr>
          <p:sp>
            <p:nvSpPr>
              <p:cNvPr id="8253" name="Oval 61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54" name="Oval 62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6" name="Group 63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8256" name="Oval 64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57" name="Oval 65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8369" name="AutoShape 177"/>
          <p:cNvSpPr>
            <a:spLocks noChangeArrowheads="1"/>
          </p:cNvSpPr>
          <p:nvPr/>
        </p:nvSpPr>
        <p:spPr bwMode="auto">
          <a:xfrm rot="-45995090">
            <a:off x="1099344" y="2829719"/>
            <a:ext cx="288925" cy="2351087"/>
          </a:xfrm>
          <a:prstGeom prst="downArrow">
            <a:avLst>
              <a:gd name="adj1" fmla="val 50000"/>
              <a:gd name="adj2" fmla="val 203434"/>
            </a:avLst>
          </a:prstGeom>
          <a:gradFill rotWithShape="1">
            <a:gsLst>
              <a:gs pos="0">
                <a:srgbClr val="A0D4D8"/>
              </a:gs>
              <a:gs pos="100000">
                <a:srgbClr val="CCECFF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67" name="Oval 175"/>
          <p:cNvSpPr>
            <a:spLocks noChangeArrowheads="1"/>
          </p:cNvSpPr>
          <p:nvPr/>
        </p:nvSpPr>
        <p:spPr bwMode="auto">
          <a:xfrm>
            <a:off x="763588" y="3571875"/>
            <a:ext cx="719137" cy="6477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A0D4D8">
                  <a:alpha val="98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68" name="Text Box 176"/>
          <p:cNvSpPr txBox="1">
            <a:spLocks noChangeArrowheads="1"/>
          </p:cNvSpPr>
          <p:nvPr/>
        </p:nvSpPr>
        <p:spPr bwMode="auto">
          <a:xfrm>
            <a:off x="715963" y="3617913"/>
            <a:ext cx="792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ACTH -</a:t>
            </a:r>
            <a:r>
              <a:rPr lang="fr-FR" sz="1600" b="1" dirty="0" err="1">
                <a:latin typeface="Times New Roman" pitchFamily="18" charset="0"/>
              </a:rPr>
              <a:t>like</a:t>
            </a:r>
            <a:endParaRPr lang="fr-FR" sz="1600" b="1" dirty="0">
              <a:latin typeface="Times New Roman" pitchFamily="18" charset="0"/>
            </a:endParaRPr>
          </a:p>
        </p:txBody>
      </p:sp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68263" y="2852738"/>
            <a:ext cx="194310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r>
              <a:rPr lang="fr-FR" sz="2000">
                <a:latin typeface="Times New Roman" pitchFamily="18" charset="0"/>
              </a:rPr>
              <a:t>Néoplasie</a:t>
            </a:r>
          </a:p>
        </p:txBody>
      </p:sp>
      <p:grpSp>
        <p:nvGrpSpPr>
          <p:cNvPr id="27" name="Group 173"/>
          <p:cNvGrpSpPr>
            <a:grpSpLocks/>
          </p:cNvGrpSpPr>
          <p:nvPr/>
        </p:nvGrpSpPr>
        <p:grpSpPr bwMode="auto">
          <a:xfrm>
            <a:off x="68263" y="2924175"/>
            <a:ext cx="719137" cy="493713"/>
            <a:chOff x="657" y="2069"/>
            <a:chExt cx="453" cy="3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125"/>
            <p:cNvGrpSpPr>
              <a:grpSpLocks/>
            </p:cNvGrpSpPr>
            <p:nvPr/>
          </p:nvGrpSpPr>
          <p:grpSpPr bwMode="auto">
            <a:xfrm>
              <a:off x="657" y="2069"/>
              <a:ext cx="317" cy="311"/>
              <a:chOff x="2245" y="3022"/>
              <a:chExt cx="317" cy="311"/>
            </a:xfrm>
          </p:grpSpPr>
          <p:grpSp>
            <p:nvGrpSpPr>
              <p:cNvPr id="29" name="Group 126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319" name="Oval 127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20" name="Oval 128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0" name="Group 129"/>
              <p:cNvGrpSpPr>
                <a:grpSpLocks/>
              </p:cNvGrpSpPr>
              <p:nvPr/>
            </p:nvGrpSpPr>
            <p:grpSpPr bwMode="auto">
              <a:xfrm>
                <a:off x="2336" y="3022"/>
                <a:ext cx="181" cy="130"/>
                <a:chOff x="3878" y="2432"/>
                <a:chExt cx="317" cy="227"/>
              </a:xfrm>
            </p:grpSpPr>
            <p:sp>
              <p:nvSpPr>
                <p:cNvPr id="8322" name="Oval 130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23" name="Oval 131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1" name="Group 132"/>
              <p:cNvGrpSpPr>
                <a:grpSpLocks/>
              </p:cNvGrpSpPr>
              <p:nvPr/>
            </p:nvGrpSpPr>
            <p:grpSpPr bwMode="auto">
              <a:xfrm>
                <a:off x="2245" y="3113"/>
                <a:ext cx="181" cy="130"/>
                <a:chOff x="3878" y="2432"/>
                <a:chExt cx="317" cy="227"/>
              </a:xfrm>
            </p:grpSpPr>
            <p:sp>
              <p:nvSpPr>
                <p:cNvPr id="8325" name="Oval 133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26" name="Oval 134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288" name="Group 135"/>
              <p:cNvGrpSpPr>
                <a:grpSpLocks/>
              </p:cNvGrpSpPr>
              <p:nvPr/>
            </p:nvGrpSpPr>
            <p:grpSpPr bwMode="auto">
              <a:xfrm>
                <a:off x="2336" y="3203"/>
                <a:ext cx="181" cy="130"/>
                <a:chOff x="3878" y="2432"/>
                <a:chExt cx="317" cy="227"/>
              </a:xfrm>
            </p:grpSpPr>
            <p:sp>
              <p:nvSpPr>
                <p:cNvPr id="8328" name="Oval 136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29" name="Oval 137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291" name="Group 138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331" name="Oval 139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32" name="Oval 140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8292" name="Group 157"/>
            <p:cNvGrpSpPr>
              <a:grpSpLocks/>
            </p:cNvGrpSpPr>
            <p:nvPr/>
          </p:nvGrpSpPr>
          <p:grpSpPr bwMode="auto">
            <a:xfrm>
              <a:off x="793" y="2069"/>
              <a:ext cx="317" cy="311"/>
              <a:chOff x="2245" y="3022"/>
              <a:chExt cx="317" cy="311"/>
            </a:xfrm>
          </p:grpSpPr>
          <p:grpSp>
            <p:nvGrpSpPr>
              <p:cNvPr id="8295" name="Group 158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351" name="Oval 159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52" name="Oval 160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298" name="Group 161"/>
              <p:cNvGrpSpPr>
                <a:grpSpLocks/>
              </p:cNvGrpSpPr>
              <p:nvPr/>
            </p:nvGrpSpPr>
            <p:grpSpPr bwMode="auto">
              <a:xfrm>
                <a:off x="2336" y="3022"/>
                <a:ext cx="181" cy="130"/>
                <a:chOff x="3878" y="2432"/>
                <a:chExt cx="317" cy="227"/>
              </a:xfrm>
            </p:grpSpPr>
            <p:sp>
              <p:nvSpPr>
                <p:cNvPr id="8354" name="Oval 162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55" name="Oval 163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301" name="Group 164"/>
              <p:cNvGrpSpPr>
                <a:grpSpLocks/>
              </p:cNvGrpSpPr>
              <p:nvPr/>
            </p:nvGrpSpPr>
            <p:grpSpPr bwMode="auto">
              <a:xfrm>
                <a:off x="2245" y="3113"/>
                <a:ext cx="181" cy="130"/>
                <a:chOff x="3878" y="2432"/>
                <a:chExt cx="317" cy="227"/>
              </a:xfrm>
            </p:grpSpPr>
            <p:sp>
              <p:nvSpPr>
                <p:cNvPr id="8357" name="Oval 165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58" name="Oval 166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304" name="Group 167"/>
              <p:cNvGrpSpPr>
                <a:grpSpLocks/>
              </p:cNvGrpSpPr>
              <p:nvPr/>
            </p:nvGrpSpPr>
            <p:grpSpPr bwMode="auto">
              <a:xfrm>
                <a:off x="2336" y="3203"/>
                <a:ext cx="181" cy="130"/>
                <a:chOff x="3878" y="2432"/>
                <a:chExt cx="317" cy="227"/>
              </a:xfrm>
            </p:grpSpPr>
            <p:sp>
              <p:nvSpPr>
                <p:cNvPr id="8360" name="Oval 168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61" name="Oval 169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307" name="Group 170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8363" name="Oval 171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64" name="Oval 172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8374" name="Rectangle 182"/>
          <p:cNvSpPr>
            <a:spLocks noChangeArrowheads="1"/>
          </p:cNvSpPr>
          <p:nvPr/>
        </p:nvSpPr>
        <p:spPr bwMode="auto">
          <a:xfrm>
            <a:off x="3635375" y="3009900"/>
            <a:ext cx="2808288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r>
              <a:rPr lang="fr-FR" sz="2000">
                <a:latin typeface="Times New Roman" pitchFamily="18" charset="0"/>
              </a:rPr>
              <a:t>Perte du rétrocontrôle</a:t>
            </a:r>
          </a:p>
        </p:txBody>
      </p:sp>
      <p:grpSp>
        <p:nvGrpSpPr>
          <p:cNvPr id="8310" name="Group 181"/>
          <p:cNvGrpSpPr>
            <a:grpSpLocks/>
          </p:cNvGrpSpPr>
          <p:nvPr/>
        </p:nvGrpSpPr>
        <p:grpSpPr bwMode="auto">
          <a:xfrm>
            <a:off x="3727450" y="3173413"/>
            <a:ext cx="327025" cy="327025"/>
            <a:chOff x="3379" y="2160"/>
            <a:chExt cx="136" cy="136"/>
          </a:xfrm>
        </p:grpSpPr>
        <p:sp>
          <p:nvSpPr>
            <p:cNvPr id="8371" name="Line 179"/>
            <p:cNvSpPr>
              <a:spLocks noChangeShapeType="1"/>
            </p:cNvSpPr>
            <p:nvPr/>
          </p:nvSpPr>
          <p:spPr bwMode="auto">
            <a:xfrm flipH="1">
              <a:off x="3379" y="216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372" name="Line 180"/>
            <p:cNvSpPr>
              <a:spLocks noChangeShapeType="1"/>
            </p:cNvSpPr>
            <p:nvPr/>
          </p:nvSpPr>
          <p:spPr bwMode="auto">
            <a:xfrm>
              <a:off x="3379" y="216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34" name="Oval 113"/>
          <p:cNvSpPr>
            <a:spLocks noChangeArrowheads="1"/>
          </p:cNvSpPr>
          <p:nvPr/>
        </p:nvSpPr>
        <p:spPr bwMode="auto">
          <a:xfrm>
            <a:off x="2686050" y="1574800"/>
            <a:ext cx="800100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dirty="0" smtClean="0">
                <a:solidFill>
                  <a:srgbClr val="0000CC"/>
                </a:solidFill>
              </a:rPr>
              <a:t>ACTH</a:t>
            </a:r>
            <a:endParaRPr lang="fr-FR" dirty="0">
              <a:solidFill>
                <a:srgbClr val="0000CC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2571750" y="28511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727450" y="20066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8311" name="Group 134"/>
          <p:cNvGrpSpPr>
            <a:grpSpLocks/>
          </p:cNvGrpSpPr>
          <p:nvPr/>
        </p:nvGrpSpPr>
        <p:grpSpPr bwMode="auto">
          <a:xfrm>
            <a:off x="323850" y="4149725"/>
            <a:ext cx="792163" cy="303213"/>
            <a:chOff x="423" y="3004"/>
            <a:chExt cx="499" cy="1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0" name="Oval 132"/>
            <p:cNvSpPr>
              <a:spLocks noChangeArrowheads="1"/>
            </p:cNvSpPr>
            <p:nvPr/>
          </p:nvSpPr>
          <p:spPr bwMode="auto">
            <a:xfrm>
              <a:off x="545" y="3004"/>
              <a:ext cx="243" cy="191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A0D4D8">
                    <a:alpha val="98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1" name="Text Box 133"/>
            <p:cNvSpPr txBox="1">
              <a:spLocks noChangeArrowheads="1"/>
            </p:cNvSpPr>
            <p:nvPr/>
          </p:nvSpPr>
          <p:spPr bwMode="auto">
            <a:xfrm>
              <a:off x="423" y="3014"/>
              <a:ext cx="4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54000" rIns="54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200" b="1" dirty="0">
                  <a:latin typeface="Times New Roman" pitchFamily="18" charset="0"/>
                </a:rPr>
                <a:t>CRF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38</cp:revision>
  <dcterms:created xsi:type="dcterms:W3CDTF">2008-07-23T07:21:36Z</dcterms:created>
  <dcterms:modified xsi:type="dcterms:W3CDTF">2008-07-23T09:10:59Z</dcterms:modified>
</cp:coreProperties>
</file>