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utoShape 105"/>
          <p:cNvSpPr>
            <a:spLocks noChangeArrowheads="1"/>
          </p:cNvSpPr>
          <p:nvPr/>
        </p:nvSpPr>
        <p:spPr bwMode="auto">
          <a:xfrm rot="5400000">
            <a:off x="6154738" y="1334294"/>
            <a:ext cx="1008062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0066"/>
              </a:gs>
              <a:gs pos="100000">
                <a:srgbClr val="FF3399"/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50" name="Oval 106"/>
          <p:cNvSpPr>
            <a:spLocks noChangeArrowheads="1"/>
          </p:cNvSpPr>
          <p:nvPr/>
        </p:nvSpPr>
        <p:spPr bwMode="auto">
          <a:xfrm>
            <a:off x="6096000" y="1695450"/>
            <a:ext cx="1079500" cy="7191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99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51" name="Oval 107"/>
          <p:cNvSpPr>
            <a:spLocks noChangeArrowheads="1"/>
          </p:cNvSpPr>
          <p:nvPr/>
        </p:nvSpPr>
        <p:spPr bwMode="auto">
          <a:xfrm>
            <a:off x="5375275" y="327025"/>
            <a:ext cx="2089150" cy="9366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0066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52" name="Text Box 108"/>
          <p:cNvSpPr txBox="1">
            <a:spLocks noChangeArrowheads="1"/>
          </p:cNvSpPr>
          <p:nvPr/>
        </p:nvSpPr>
        <p:spPr bwMode="auto">
          <a:xfrm>
            <a:off x="4918075" y="217488"/>
            <a:ext cx="1655763" cy="366712"/>
          </a:xfrm>
          <a:prstGeom prst="rect">
            <a:avLst/>
          </a:prstGeom>
          <a:solidFill>
            <a:srgbClr val="FF8BA4">
              <a:alpha val="56863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>
                <a:latin typeface="Times New Roman" pitchFamily="18" charset="0"/>
              </a:rPr>
              <a:t>Hypothalamus</a:t>
            </a:r>
          </a:p>
        </p:txBody>
      </p:sp>
      <p:sp>
        <p:nvSpPr>
          <p:cNvPr id="53" name="Text Box 109"/>
          <p:cNvSpPr txBox="1">
            <a:spLocks noChangeArrowheads="1"/>
          </p:cNvSpPr>
          <p:nvPr/>
        </p:nvSpPr>
        <p:spPr bwMode="auto">
          <a:xfrm>
            <a:off x="5159375" y="1609725"/>
            <a:ext cx="1295400" cy="366713"/>
          </a:xfrm>
          <a:prstGeom prst="rect">
            <a:avLst/>
          </a:prstGeom>
          <a:solidFill>
            <a:srgbClr val="FF8BC5">
              <a:alpha val="64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>
                <a:latin typeface="Times New Roman" pitchFamily="18" charset="0"/>
              </a:rPr>
              <a:t>Hypophyse</a:t>
            </a:r>
          </a:p>
        </p:txBody>
      </p:sp>
      <p:sp>
        <p:nvSpPr>
          <p:cNvPr id="54" name="Oval 113"/>
          <p:cNvSpPr>
            <a:spLocks noChangeArrowheads="1"/>
          </p:cNvSpPr>
          <p:nvPr/>
        </p:nvSpPr>
        <p:spPr bwMode="auto">
          <a:xfrm>
            <a:off x="6299200" y="1982788"/>
            <a:ext cx="719138" cy="431800"/>
          </a:xfrm>
          <a:prstGeom prst="ellipse">
            <a:avLst/>
          </a:prstGeom>
          <a:gradFill>
            <a:gsLst>
              <a:gs pos="0">
                <a:srgbClr val="C5FFFF"/>
              </a:gs>
              <a:gs pos="100000">
                <a:srgbClr val="0099FF">
                  <a:alpha val="97647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 dirty="0" smtClean="0">
                <a:solidFill>
                  <a:srgbClr val="0000CC"/>
                </a:solidFill>
              </a:rPr>
              <a:t>ACTH</a:t>
            </a:r>
            <a:endParaRPr lang="fr-FR" dirty="0">
              <a:solidFill>
                <a:srgbClr val="0000CC"/>
              </a:solidFill>
            </a:endParaRPr>
          </a:p>
        </p:txBody>
      </p:sp>
      <p:sp>
        <p:nvSpPr>
          <p:cNvPr id="55" name="AutoShape 115"/>
          <p:cNvSpPr>
            <a:spLocks noChangeArrowheads="1"/>
          </p:cNvSpPr>
          <p:nvPr/>
        </p:nvSpPr>
        <p:spPr bwMode="auto">
          <a:xfrm>
            <a:off x="6514307" y="1046163"/>
            <a:ext cx="288925" cy="936625"/>
          </a:xfrm>
          <a:prstGeom prst="downArrow">
            <a:avLst>
              <a:gd name="adj1" fmla="val 50000"/>
              <a:gd name="adj2" fmla="val 81044"/>
            </a:avLst>
          </a:prstGeom>
          <a:gradFill rotWithShape="1">
            <a:gsLst>
              <a:gs pos="0">
                <a:srgbClr val="3366FF"/>
              </a:gs>
              <a:gs pos="100000">
                <a:srgbClr val="66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56" name="Oval 110"/>
          <p:cNvSpPr>
            <a:spLocks noChangeArrowheads="1"/>
          </p:cNvSpPr>
          <p:nvPr/>
        </p:nvSpPr>
        <p:spPr bwMode="auto">
          <a:xfrm>
            <a:off x="6334919" y="695325"/>
            <a:ext cx="647700" cy="360363"/>
          </a:xfrm>
          <a:prstGeom prst="ellipse">
            <a:avLst/>
          </a:prstGeom>
          <a:gradFill>
            <a:gsLst>
              <a:gs pos="0">
                <a:srgbClr val="C5FFFF"/>
              </a:gs>
              <a:gs pos="100000">
                <a:srgbClr val="0099FF">
                  <a:alpha val="97647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 dirty="0" smtClean="0">
                <a:solidFill>
                  <a:srgbClr val="0000CC"/>
                </a:solidFill>
              </a:rPr>
              <a:t>CRF</a:t>
            </a:r>
            <a:endParaRPr lang="fr-FR" dirty="0">
              <a:solidFill>
                <a:srgbClr val="0000CC"/>
              </a:solidFill>
            </a:endParaRPr>
          </a:p>
        </p:txBody>
      </p:sp>
      <p:sp>
        <p:nvSpPr>
          <p:cNvPr id="57" name="Ellipse 56"/>
          <p:cNvSpPr/>
          <p:nvPr/>
        </p:nvSpPr>
        <p:spPr>
          <a:xfrm>
            <a:off x="7194550" y="1828800"/>
            <a:ext cx="400050" cy="400050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rgbClr val="FFC5C5"/>
              </a:gs>
              <a:gs pos="100000">
                <a:srgbClr val="FF4F4F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FF000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fr-FR" sz="2800" dirty="0" smtClean="0">
                <a:solidFill>
                  <a:srgbClr val="FF0000"/>
                </a:solidFill>
                <a:latin typeface="Arial Black" pitchFamily="34" charset="0"/>
              </a:rPr>
              <a:t>-</a:t>
            </a:r>
            <a:endParaRPr lang="fr-FR" sz="28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2087" name="Freeform 39"/>
          <p:cNvSpPr>
            <a:spLocks/>
          </p:cNvSpPr>
          <p:nvPr/>
        </p:nvSpPr>
        <p:spPr bwMode="auto">
          <a:xfrm>
            <a:off x="250825" y="2836863"/>
            <a:ext cx="6264275" cy="4021137"/>
          </a:xfrm>
          <a:custGeom>
            <a:avLst/>
            <a:gdLst/>
            <a:ahLst/>
            <a:cxnLst>
              <a:cxn ang="0">
                <a:pos x="204" y="2601"/>
              </a:cxn>
              <a:cxn ang="0">
                <a:pos x="2155" y="15"/>
              </a:cxn>
              <a:cxn ang="0">
                <a:pos x="4196" y="2692"/>
              </a:cxn>
              <a:cxn ang="0">
                <a:pos x="658" y="3100"/>
              </a:cxn>
              <a:cxn ang="0">
                <a:pos x="250" y="2510"/>
              </a:cxn>
            </a:cxnLst>
            <a:rect l="0" t="0" r="r" b="b"/>
            <a:pathLst>
              <a:path w="4445" h="3206">
                <a:moveTo>
                  <a:pt x="204" y="2601"/>
                </a:moveTo>
                <a:cubicBezTo>
                  <a:pt x="847" y="1300"/>
                  <a:pt x="1490" y="0"/>
                  <a:pt x="2155" y="15"/>
                </a:cubicBezTo>
                <a:cubicBezTo>
                  <a:pt x="2820" y="30"/>
                  <a:pt x="4445" y="2178"/>
                  <a:pt x="4196" y="2692"/>
                </a:cubicBezTo>
                <a:cubicBezTo>
                  <a:pt x="3947" y="3206"/>
                  <a:pt x="1316" y="3130"/>
                  <a:pt x="658" y="3100"/>
                </a:cubicBezTo>
                <a:cubicBezTo>
                  <a:pt x="0" y="3070"/>
                  <a:pt x="125" y="2790"/>
                  <a:pt x="250" y="2510"/>
                </a:cubicBezTo>
              </a:path>
            </a:pathLst>
          </a:custGeom>
          <a:gradFill rotWithShape="1">
            <a:gsLst>
              <a:gs pos="0">
                <a:srgbClr val="FFCC00"/>
              </a:gs>
              <a:gs pos="100000">
                <a:srgbClr val="CC6600"/>
              </a:gs>
            </a:gsLst>
            <a:path path="rect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fr-FR"/>
          </a:p>
        </p:txBody>
      </p:sp>
      <p:sp>
        <p:nvSpPr>
          <p:cNvPr id="2088" name="Freeform 40"/>
          <p:cNvSpPr>
            <a:spLocks/>
          </p:cNvSpPr>
          <p:nvPr/>
        </p:nvSpPr>
        <p:spPr bwMode="auto">
          <a:xfrm>
            <a:off x="793750" y="3201511"/>
            <a:ext cx="5138738" cy="3298991"/>
          </a:xfrm>
          <a:custGeom>
            <a:avLst/>
            <a:gdLst/>
            <a:ahLst/>
            <a:cxnLst>
              <a:cxn ang="0">
                <a:pos x="204" y="2601"/>
              </a:cxn>
              <a:cxn ang="0">
                <a:pos x="2155" y="15"/>
              </a:cxn>
              <a:cxn ang="0">
                <a:pos x="4196" y="2692"/>
              </a:cxn>
              <a:cxn ang="0">
                <a:pos x="658" y="3100"/>
              </a:cxn>
              <a:cxn ang="0">
                <a:pos x="250" y="2510"/>
              </a:cxn>
            </a:cxnLst>
            <a:rect l="0" t="0" r="r" b="b"/>
            <a:pathLst>
              <a:path w="4445" h="3206">
                <a:moveTo>
                  <a:pt x="204" y="2601"/>
                </a:moveTo>
                <a:cubicBezTo>
                  <a:pt x="847" y="1300"/>
                  <a:pt x="1490" y="0"/>
                  <a:pt x="2155" y="15"/>
                </a:cubicBezTo>
                <a:cubicBezTo>
                  <a:pt x="2820" y="30"/>
                  <a:pt x="4445" y="2178"/>
                  <a:pt x="4196" y="2692"/>
                </a:cubicBezTo>
                <a:cubicBezTo>
                  <a:pt x="3947" y="3206"/>
                  <a:pt x="1316" y="3130"/>
                  <a:pt x="658" y="3100"/>
                </a:cubicBezTo>
                <a:cubicBezTo>
                  <a:pt x="0" y="3070"/>
                  <a:pt x="125" y="2790"/>
                  <a:pt x="250" y="2510"/>
                </a:cubicBezTo>
              </a:path>
            </a:pathLst>
          </a:custGeom>
          <a:gradFill rotWithShape="1">
            <a:gsLst>
              <a:gs pos="0">
                <a:srgbClr val="FFFF99"/>
              </a:gs>
              <a:gs pos="100000">
                <a:srgbClr val="FFBE07"/>
              </a:gs>
            </a:gsLst>
            <a:path path="rect">
              <a:fillToRect l="50000" t="50000" r="50000" b="50000"/>
            </a:path>
          </a:gradFill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89" name="Freeform 41"/>
          <p:cNvSpPr>
            <a:spLocks/>
          </p:cNvSpPr>
          <p:nvPr/>
        </p:nvSpPr>
        <p:spPr bwMode="auto">
          <a:xfrm>
            <a:off x="1335088" y="3616209"/>
            <a:ext cx="4064000" cy="2473886"/>
          </a:xfrm>
          <a:custGeom>
            <a:avLst/>
            <a:gdLst/>
            <a:ahLst/>
            <a:cxnLst>
              <a:cxn ang="0">
                <a:pos x="204" y="2601"/>
              </a:cxn>
              <a:cxn ang="0">
                <a:pos x="2155" y="15"/>
              </a:cxn>
              <a:cxn ang="0">
                <a:pos x="4196" y="2692"/>
              </a:cxn>
              <a:cxn ang="0">
                <a:pos x="658" y="3100"/>
              </a:cxn>
              <a:cxn ang="0">
                <a:pos x="250" y="2510"/>
              </a:cxn>
            </a:cxnLst>
            <a:rect l="0" t="0" r="r" b="b"/>
            <a:pathLst>
              <a:path w="4445" h="3206">
                <a:moveTo>
                  <a:pt x="204" y="2601"/>
                </a:moveTo>
                <a:cubicBezTo>
                  <a:pt x="847" y="1300"/>
                  <a:pt x="1490" y="0"/>
                  <a:pt x="2155" y="15"/>
                </a:cubicBezTo>
                <a:cubicBezTo>
                  <a:pt x="2820" y="30"/>
                  <a:pt x="4445" y="2178"/>
                  <a:pt x="4196" y="2692"/>
                </a:cubicBezTo>
                <a:cubicBezTo>
                  <a:pt x="3947" y="3206"/>
                  <a:pt x="1316" y="3130"/>
                  <a:pt x="658" y="3100"/>
                </a:cubicBezTo>
                <a:cubicBezTo>
                  <a:pt x="0" y="3070"/>
                  <a:pt x="125" y="2790"/>
                  <a:pt x="250" y="2510"/>
                </a:cubicBez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99"/>
              </a:gs>
            </a:gsLst>
            <a:path path="rect">
              <a:fillToRect l="50000" t="50000" r="50000" b="50000"/>
            </a:path>
          </a:gradFill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90" name="Freeform 42"/>
          <p:cNvSpPr>
            <a:spLocks/>
          </p:cNvSpPr>
          <p:nvPr/>
        </p:nvSpPr>
        <p:spPr bwMode="auto">
          <a:xfrm>
            <a:off x="1998663" y="4020896"/>
            <a:ext cx="2738438" cy="1705980"/>
          </a:xfrm>
          <a:custGeom>
            <a:avLst/>
            <a:gdLst/>
            <a:ahLst/>
            <a:cxnLst>
              <a:cxn ang="0">
                <a:pos x="204" y="2601"/>
              </a:cxn>
              <a:cxn ang="0">
                <a:pos x="2155" y="15"/>
              </a:cxn>
              <a:cxn ang="0">
                <a:pos x="4196" y="2692"/>
              </a:cxn>
              <a:cxn ang="0">
                <a:pos x="658" y="3100"/>
              </a:cxn>
              <a:cxn ang="0">
                <a:pos x="250" y="2510"/>
              </a:cxn>
            </a:cxnLst>
            <a:rect l="0" t="0" r="r" b="b"/>
            <a:pathLst>
              <a:path w="4445" h="3206">
                <a:moveTo>
                  <a:pt x="204" y="2601"/>
                </a:moveTo>
                <a:cubicBezTo>
                  <a:pt x="847" y="1300"/>
                  <a:pt x="1490" y="0"/>
                  <a:pt x="2155" y="15"/>
                </a:cubicBezTo>
                <a:cubicBezTo>
                  <a:pt x="2820" y="30"/>
                  <a:pt x="4445" y="2178"/>
                  <a:pt x="4196" y="2692"/>
                </a:cubicBezTo>
                <a:cubicBezTo>
                  <a:pt x="3947" y="3206"/>
                  <a:pt x="1316" y="3130"/>
                  <a:pt x="658" y="3100"/>
                </a:cubicBezTo>
                <a:cubicBezTo>
                  <a:pt x="0" y="3070"/>
                  <a:pt x="125" y="2790"/>
                  <a:pt x="250" y="2510"/>
                </a:cubicBezTo>
              </a:path>
            </a:pathLst>
          </a:custGeom>
          <a:gradFill rotWithShape="1">
            <a:gsLst>
              <a:gs pos="0">
                <a:srgbClr val="FFFF99"/>
              </a:gs>
              <a:gs pos="100000">
                <a:srgbClr val="3333FF"/>
              </a:gs>
            </a:gsLst>
            <a:path path="rect">
              <a:fillToRect l="50000" t="50000" r="50000" b="50000"/>
            </a:path>
          </a:gradFill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67" name="Text Box 19"/>
          <p:cNvSpPr txBox="1">
            <a:spLocks noChangeArrowheads="1"/>
          </p:cNvSpPr>
          <p:nvPr/>
        </p:nvSpPr>
        <p:spPr bwMode="auto">
          <a:xfrm>
            <a:off x="34925" y="4972050"/>
            <a:ext cx="2540000" cy="457200"/>
          </a:xfrm>
          <a:prstGeom prst="rect">
            <a:avLst/>
          </a:prstGeom>
          <a:gradFill rotWithShape="1">
            <a:gsLst>
              <a:gs pos="0">
                <a:srgbClr val="3333FF"/>
              </a:gs>
              <a:gs pos="50000">
                <a:srgbClr val="FFFF99"/>
              </a:gs>
              <a:gs pos="100000">
                <a:srgbClr val="3333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400" b="1">
                <a:latin typeface="Times New Roman" pitchFamily="18" charset="0"/>
              </a:rPr>
              <a:t>Médulo-surrénale</a:t>
            </a:r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 flipV="1">
            <a:off x="3348038" y="2997200"/>
            <a:ext cx="863600" cy="0"/>
          </a:xfrm>
          <a:prstGeom prst="line">
            <a:avLst/>
          </a:prstGeom>
          <a:noFill/>
          <a:ln w="47625">
            <a:solidFill>
              <a:srgbClr val="9933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 flipV="1">
            <a:off x="4283075" y="4437063"/>
            <a:ext cx="3097213" cy="22225"/>
          </a:xfrm>
          <a:prstGeom prst="line">
            <a:avLst/>
          </a:prstGeom>
          <a:noFill/>
          <a:ln w="47625">
            <a:solidFill>
              <a:srgbClr val="CCCC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2073" name="Line 25"/>
          <p:cNvSpPr>
            <a:spLocks noChangeShapeType="1"/>
          </p:cNvSpPr>
          <p:nvPr/>
        </p:nvSpPr>
        <p:spPr bwMode="auto">
          <a:xfrm flipV="1">
            <a:off x="3924300" y="3716338"/>
            <a:ext cx="3095625" cy="0"/>
          </a:xfrm>
          <a:prstGeom prst="line">
            <a:avLst/>
          </a:prstGeom>
          <a:noFill/>
          <a:ln w="47625">
            <a:solidFill>
              <a:srgbClr val="FFCC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2074" name="Line 26"/>
          <p:cNvSpPr>
            <a:spLocks noChangeShapeType="1"/>
          </p:cNvSpPr>
          <p:nvPr/>
        </p:nvSpPr>
        <p:spPr bwMode="auto">
          <a:xfrm>
            <a:off x="4138613" y="5216525"/>
            <a:ext cx="3241675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2078" name="Text Box 30"/>
          <p:cNvSpPr txBox="1">
            <a:spLocks noChangeArrowheads="1"/>
          </p:cNvSpPr>
          <p:nvPr/>
        </p:nvSpPr>
        <p:spPr bwMode="auto">
          <a:xfrm>
            <a:off x="7381875" y="4264025"/>
            <a:ext cx="1511300" cy="3968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 b="1">
                <a:latin typeface="Times New Roman" pitchFamily="18" charset="0"/>
              </a:rPr>
              <a:t>Androgènes</a:t>
            </a:r>
          </a:p>
        </p:txBody>
      </p:sp>
      <p:sp>
        <p:nvSpPr>
          <p:cNvPr id="2080" name="Text Box 32"/>
          <p:cNvSpPr txBox="1">
            <a:spLocks noChangeArrowheads="1"/>
          </p:cNvSpPr>
          <p:nvPr/>
        </p:nvSpPr>
        <p:spPr bwMode="auto">
          <a:xfrm>
            <a:off x="7381875" y="4972050"/>
            <a:ext cx="1511300" cy="39687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 b="1">
                <a:latin typeface="Times New Roman" pitchFamily="18" charset="0"/>
              </a:rPr>
              <a:t>Adrénaline</a:t>
            </a:r>
          </a:p>
        </p:txBody>
      </p:sp>
      <p:sp>
        <p:nvSpPr>
          <p:cNvPr id="2081" name="Rectangle 33"/>
          <p:cNvSpPr>
            <a:spLocks noChangeArrowheads="1"/>
          </p:cNvSpPr>
          <p:nvPr/>
        </p:nvSpPr>
        <p:spPr bwMode="auto">
          <a:xfrm>
            <a:off x="49213" y="2967038"/>
            <a:ext cx="2520950" cy="1751012"/>
          </a:xfrm>
          <a:prstGeom prst="rect">
            <a:avLst/>
          </a:prstGeom>
          <a:solidFill>
            <a:srgbClr val="CC66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082" name="Text Box 34"/>
          <p:cNvSpPr txBox="1">
            <a:spLocks noChangeArrowheads="1"/>
          </p:cNvSpPr>
          <p:nvPr/>
        </p:nvSpPr>
        <p:spPr bwMode="auto">
          <a:xfrm>
            <a:off x="50800" y="2708275"/>
            <a:ext cx="2520950" cy="457200"/>
          </a:xfrm>
          <a:prstGeom prst="rect">
            <a:avLst/>
          </a:prstGeom>
          <a:gradFill rotWithShape="1">
            <a:gsLst>
              <a:gs pos="0">
                <a:srgbClr val="CC6600"/>
              </a:gs>
              <a:gs pos="50000">
                <a:srgbClr val="FFFF99"/>
              </a:gs>
              <a:gs pos="100000">
                <a:srgbClr val="CC66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400" b="1">
                <a:latin typeface="Times New Roman" pitchFamily="18" charset="0"/>
              </a:rPr>
              <a:t>Cortico-surrénale</a:t>
            </a:r>
          </a:p>
        </p:txBody>
      </p:sp>
      <p:sp>
        <p:nvSpPr>
          <p:cNvPr id="2083" name="Text Box 35"/>
          <p:cNvSpPr txBox="1">
            <a:spLocks noChangeArrowheads="1"/>
          </p:cNvSpPr>
          <p:nvPr/>
        </p:nvSpPr>
        <p:spPr bwMode="auto">
          <a:xfrm>
            <a:off x="268288" y="3292475"/>
            <a:ext cx="2087562" cy="396875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 b="1">
                <a:latin typeface="Times New Roman" pitchFamily="18" charset="0"/>
              </a:rPr>
              <a:t>Zone glomérulée</a:t>
            </a:r>
          </a:p>
        </p:txBody>
      </p:sp>
      <p:sp>
        <p:nvSpPr>
          <p:cNvPr id="2084" name="Text Box 36"/>
          <p:cNvSpPr txBox="1">
            <a:spLocks noChangeArrowheads="1"/>
          </p:cNvSpPr>
          <p:nvPr/>
        </p:nvSpPr>
        <p:spPr bwMode="auto">
          <a:xfrm>
            <a:off x="268288" y="3795713"/>
            <a:ext cx="2087562" cy="396875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 b="1">
                <a:latin typeface="Times New Roman" pitchFamily="18" charset="0"/>
              </a:rPr>
              <a:t>Zone fasciculée</a:t>
            </a:r>
          </a:p>
        </p:txBody>
      </p:sp>
      <p:sp>
        <p:nvSpPr>
          <p:cNvPr id="2085" name="Text Box 37"/>
          <p:cNvSpPr txBox="1">
            <a:spLocks noChangeArrowheads="1"/>
          </p:cNvSpPr>
          <p:nvPr/>
        </p:nvSpPr>
        <p:spPr bwMode="auto">
          <a:xfrm>
            <a:off x="268288" y="4264025"/>
            <a:ext cx="2087562" cy="396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 b="1">
                <a:latin typeface="Times New Roman" pitchFamily="18" charset="0"/>
              </a:rPr>
              <a:t>Zone réticulée</a:t>
            </a:r>
          </a:p>
        </p:txBody>
      </p:sp>
      <p:sp>
        <p:nvSpPr>
          <p:cNvPr id="2108" name="AutoShape 60"/>
          <p:cNvSpPr>
            <a:spLocks noChangeArrowheads="1"/>
          </p:cNvSpPr>
          <p:nvPr/>
        </p:nvSpPr>
        <p:spPr bwMode="auto">
          <a:xfrm>
            <a:off x="3563938" y="620713"/>
            <a:ext cx="287337" cy="2330450"/>
          </a:xfrm>
          <a:prstGeom prst="downArrow">
            <a:avLst>
              <a:gd name="adj1" fmla="val 50000"/>
              <a:gd name="adj2" fmla="val 202763"/>
            </a:avLst>
          </a:prstGeom>
          <a:gradFill rotWithShape="1">
            <a:gsLst>
              <a:gs pos="0">
                <a:srgbClr val="A7FF4F"/>
              </a:gs>
              <a:gs pos="50000">
                <a:srgbClr val="CCFF66"/>
              </a:gs>
              <a:gs pos="100000">
                <a:srgbClr val="A7FF4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4213225" y="2643188"/>
            <a:ext cx="1295400" cy="70167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CC66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 b="1">
                <a:latin typeface="Times New Roman" pitchFamily="18" charset="0"/>
              </a:rPr>
              <a:t>Minéralo-corticoïdes</a:t>
            </a:r>
          </a:p>
        </p:txBody>
      </p:sp>
      <p:sp>
        <p:nvSpPr>
          <p:cNvPr id="2111" name="Oval 63"/>
          <p:cNvSpPr>
            <a:spLocks noChangeArrowheads="1"/>
          </p:cNvSpPr>
          <p:nvPr/>
        </p:nvSpPr>
        <p:spPr bwMode="auto">
          <a:xfrm>
            <a:off x="2916238" y="838200"/>
            <a:ext cx="792162" cy="503238"/>
          </a:xfrm>
          <a:prstGeom prst="ellipse">
            <a:avLst/>
          </a:prstGeom>
          <a:gradFill rotWithShape="1">
            <a:gsLst>
              <a:gs pos="0">
                <a:srgbClr val="CCFF99"/>
              </a:gs>
              <a:gs pos="100000">
                <a:srgbClr val="A7FF4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2112" name="Oval 64"/>
          <p:cNvSpPr>
            <a:spLocks noChangeArrowheads="1"/>
          </p:cNvSpPr>
          <p:nvPr/>
        </p:nvSpPr>
        <p:spPr bwMode="auto">
          <a:xfrm>
            <a:off x="2195513" y="333375"/>
            <a:ext cx="1584325" cy="574675"/>
          </a:xfrm>
          <a:prstGeom prst="ellipse">
            <a:avLst/>
          </a:prstGeom>
          <a:gradFill rotWithShape="1">
            <a:gsLst>
              <a:gs pos="0">
                <a:srgbClr val="CCFF99"/>
              </a:gs>
              <a:gs pos="100000">
                <a:srgbClr val="A7FF4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2110" name="Text Box 62"/>
          <p:cNvSpPr txBox="1">
            <a:spLocks noChangeArrowheads="1"/>
          </p:cNvSpPr>
          <p:nvPr/>
        </p:nvSpPr>
        <p:spPr bwMode="auto">
          <a:xfrm>
            <a:off x="2255838" y="419100"/>
            <a:ext cx="1512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/>
              <a:t>Hyperkaliémie </a:t>
            </a:r>
            <a:endParaRPr lang="fr-FR" baseline="30000"/>
          </a:p>
        </p:txBody>
      </p:sp>
      <p:sp>
        <p:nvSpPr>
          <p:cNvPr id="2109" name="Text Box 61"/>
          <p:cNvSpPr txBox="1">
            <a:spLocks noChangeArrowheads="1"/>
          </p:cNvSpPr>
          <p:nvPr/>
        </p:nvSpPr>
        <p:spPr bwMode="auto">
          <a:xfrm>
            <a:off x="2916238" y="909638"/>
            <a:ext cx="792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/>
              <a:t>SRAA</a:t>
            </a:r>
          </a:p>
        </p:txBody>
      </p:sp>
      <p:sp>
        <p:nvSpPr>
          <p:cNvPr id="2132" name="Freeform 84"/>
          <p:cNvSpPr>
            <a:spLocks/>
          </p:cNvSpPr>
          <p:nvPr/>
        </p:nvSpPr>
        <p:spPr bwMode="auto">
          <a:xfrm>
            <a:off x="3708400" y="1098550"/>
            <a:ext cx="647700" cy="1538288"/>
          </a:xfrm>
          <a:custGeom>
            <a:avLst/>
            <a:gdLst/>
            <a:ahLst/>
            <a:cxnLst>
              <a:cxn ang="0">
                <a:pos x="227" y="408"/>
              </a:cxn>
              <a:cxn ang="0">
                <a:pos x="227" y="182"/>
              </a:cxn>
              <a:cxn ang="0">
                <a:pos x="136" y="46"/>
              </a:cxn>
              <a:cxn ang="0">
                <a:pos x="0" y="0"/>
              </a:cxn>
            </a:cxnLst>
            <a:rect l="0" t="0" r="r" b="b"/>
            <a:pathLst>
              <a:path w="242" h="408">
                <a:moveTo>
                  <a:pt x="227" y="408"/>
                </a:moveTo>
                <a:cubicBezTo>
                  <a:pt x="234" y="325"/>
                  <a:pt x="242" y="242"/>
                  <a:pt x="227" y="182"/>
                </a:cubicBezTo>
                <a:cubicBezTo>
                  <a:pt x="212" y="122"/>
                  <a:pt x="174" y="76"/>
                  <a:pt x="136" y="46"/>
                </a:cubicBezTo>
                <a:cubicBezTo>
                  <a:pt x="98" y="16"/>
                  <a:pt x="49" y="8"/>
                  <a:pt x="0" y="0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159" name="AutoShape 111"/>
          <p:cNvSpPr>
            <a:spLocks noChangeArrowheads="1"/>
          </p:cNvSpPr>
          <p:nvPr/>
        </p:nvSpPr>
        <p:spPr bwMode="auto">
          <a:xfrm>
            <a:off x="6514307" y="2420938"/>
            <a:ext cx="288925" cy="1223962"/>
          </a:xfrm>
          <a:prstGeom prst="downArrow">
            <a:avLst>
              <a:gd name="adj1" fmla="val 50000"/>
              <a:gd name="adj2" fmla="val 105907"/>
            </a:avLst>
          </a:prstGeom>
          <a:gradFill rotWithShape="1">
            <a:gsLst>
              <a:gs pos="0">
                <a:srgbClr val="3366FF"/>
              </a:gs>
              <a:gs pos="100000">
                <a:srgbClr val="66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2165" name="Freeform 117"/>
          <p:cNvSpPr>
            <a:spLocks/>
          </p:cNvSpPr>
          <p:nvPr/>
        </p:nvSpPr>
        <p:spPr bwMode="auto">
          <a:xfrm>
            <a:off x="7019925" y="2205038"/>
            <a:ext cx="457200" cy="1309687"/>
          </a:xfrm>
          <a:custGeom>
            <a:avLst/>
            <a:gdLst/>
            <a:ahLst/>
            <a:cxnLst>
              <a:cxn ang="0">
                <a:pos x="227" y="408"/>
              </a:cxn>
              <a:cxn ang="0">
                <a:pos x="227" y="182"/>
              </a:cxn>
              <a:cxn ang="0">
                <a:pos x="136" y="46"/>
              </a:cxn>
              <a:cxn ang="0">
                <a:pos x="0" y="0"/>
              </a:cxn>
            </a:cxnLst>
            <a:rect l="0" t="0" r="r" b="b"/>
            <a:pathLst>
              <a:path w="242" h="408">
                <a:moveTo>
                  <a:pt x="227" y="408"/>
                </a:moveTo>
                <a:cubicBezTo>
                  <a:pt x="234" y="325"/>
                  <a:pt x="242" y="242"/>
                  <a:pt x="227" y="182"/>
                </a:cubicBezTo>
                <a:cubicBezTo>
                  <a:pt x="212" y="122"/>
                  <a:pt x="174" y="76"/>
                  <a:pt x="136" y="46"/>
                </a:cubicBezTo>
                <a:cubicBezTo>
                  <a:pt x="98" y="16"/>
                  <a:pt x="49" y="8"/>
                  <a:pt x="0" y="0"/>
                </a:cubicBezTo>
              </a:path>
            </a:pathLst>
          </a:cu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2166" name="Freeform 118"/>
          <p:cNvSpPr>
            <a:spLocks/>
          </p:cNvSpPr>
          <p:nvPr/>
        </p:nvSpPr>
        <p:spPr bwMode="auto">
          <a:xfrm>
            <a:off x="6950075" y="908050"/>
            <a:ext cx="742950" cy="2606675"/>
          </a:xfrm>
          <a:custGeom>
            <a:avLst/>
            <a:gdLst/>
            <a:ahLst/>
            <a:cxnLst>
              <a:cxn ang="0">
                <a:pos x="227" y="408"/>
              </a:cxn>
              <a:cxn ang="0">
                <a:pos x="227" y="182"/>
              </a:cxn>
              <a:cxn ang="0">
                <a:pos x="136" y="46"/>
              </a:cxn>
              <a:cxn ang="0">
                <a:pos x="0" y="0"/>
              </a:cxn>
            </a:cxnLst>
            <a:rect l="0" t="0" r="r" b="b"/>
            <a:pathLst>
              <a:path w="242" h="408">
                <a:moveTo>
                  <a:pt x="227" y="408"/>
                </a:moveTo>
                <a:cubicBezTo>
                  <a:pt x="234" y="325"/>
                  <a:pt x="242" y="242"/>
                  <a:pt x="227" y="182"/>
                </a:cubicBezTo>
                <a:cubicBezTo>
                  <a:pt x="212" y="122"/>
                  <a:pt x="174" y="76"/>
                  <a:pt x="136" y="46"/>
                </a:cubicBezTo>
                <a:cubicBezTo>
                  <a:pt x="98" y="16"/>
                  <a:pt x="49" y="8"/>
                  <a:pt x="0" y="0"/>
                </a:cubicBezTo>
              </a:path>
            </a:pathLst>
          </a:cu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2076" name="Text Box 28"/>
          <p:cNvSpPr txBox="1">
            <a:spLocks noChangeArrowheads="1"/>
          </p:cNvSpPr>
          <p:nvPr/>
        </p:nvSpPr>
        <p:spPr bwMode="auto">
          <a:xfrm>
            <a:off x="7021513" y="3500438"/>
            <a:ext cx="1943100" cy="39687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CC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 b="1">
                <a:latin typeface="Times New Roman" pitchFamily="18" charset="0"/>
              </a:rPr>
              <a:t>Glucocorticoïdes</a:t>
            </a:r>
          </a:p>
        </p:txBody>
      </p:sp>
      <p:sp>
        <p:nvSpPr>
          <p:cNvPr id="58" name="Ellipse 57"/>
          <p:cNvSpPr/>
          <p:nvPr/>
        </p:nvSpPr>
        <p:spPr>
          <a:xfrm>
            <a:off x="4305300" y="1206500"/>
            <a:ext cx="400050" cy="400050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rgbClr val="FFC5C5"/>
              </a:gs>
              <a:gs pos="100000">
                <a:srgbClr val="FF4F4F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FF000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fr-FR" sz="2800" dirty="0" smtClean="0">
                <a:solidFill>
                  <a:srgbClr val="FF0000"/>
                </a:solidFill>
                <a:latin typeface="Arial Black" pitchFamily="34" charset="0"/>
              </a:rPr>
              <a:t>-</a:t>
            </a:r>
            <a:endParaRPr lang="fr-FR" sz="28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9" name="Ellipse 58"/>
          <p:cNvSpPr/>
          <p:nvPr/>
        </p:nvSpPr>
        <p:spPr>
          <a:xfrm>
            <a:off x="6127750" y="2762250"/>
            <a:ext cx="400050" cy="400050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rgbClr val="C5FFFF"/>
              </a:gs>
              <a:gs pos="100000">
                <a:srgbClr val="0099FF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0099FF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dirty="0">
                <a:solidFill>
                  <a:srgbClr val="0099FF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60" name="Ellipse 59"/>
          <p:cNvSpPr/>
          <p:nvPr/>
        </p:nvSpPr>
        <p:spPr>
          <a:xfrm>
            <a:off x="6172200" y="1206500"/>
            <a:ext cx="400050" cy="400050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rgbClr val="C5FFFF"/>
              </a:gs>
              <a:gs pos="100000">
                <a:srgbClr val="0099FF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0099FF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dirty="0">
                <a:solidFill>
                  <a:srgbClr val="0099FF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61" name="Ellipse 60"/>
          <p:cNvSpPr/>
          <p:nvPr/>
        </p:nvSpPr>
        <p:spPr>
          <a:xfrm>
            <a:off x="3149600" y="1695450"/>
            <a:ext cx="400050" cy="400050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rgbClr val="CCFF99"/>
              </a:gs>
              <a:gs pos="100000">
                <a:srgbClr val="B8FF71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A7FF4F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dirty="0">
                <a:solidFill>
                  <a:srgbClr val="33CC33"/>
                </a:solidFill>
                <a:latin typeface="Arial Black" pitchFamily="34" charset="0"/>
              </a:rPr>
              <a:t>+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23</Words>
  <Application>Microsoft Office PowerPoint</Application>
  <PresentationFormat>Affichage à l'écran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37</cp:revision>
  <dcterms:created xsi:type="dcterms:W3CDTF">2008-07-23T07:21:36Z</dcterms:created>
  <dcterms:modified xsi:type="dcterms:W3CDTF">2008-07-23T09:10:15Z</dcterms:modified>
</cp:coreProperties>
</file>