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E36A1-6A2E-42E2-9259-159C8945818A}" type="slidenum">
              <a:rPr lang="fr-FR"/>
              <a:pPr/>
              <a:t>1</a:t>
            </a:fld>
            <a:endParaRPr lang="fr-FR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395288" y="188913"/>
            <a:ext cx="8088312" cy="5995987"/>
          </a:xfrm>
          <a:prstGeom prst="rect">
            <a:avLst/>
          </a:prstGeom>
          <a:solidFill>
            <a:srgbClr val="FFFF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2398712" y="3792537"/>
            <a:ext cx="2173288" cy="883585"/>
          </a:xfrm>
          <a:prstGeom prst="rect">
            <a:avLst/>
          </a:prstGeom>
          <a:gradFill rotWithShape="1">
            <a:gsLst>
              <a:gs pos="0">
                <a:schemeClr val="bg1">
                  <a:alpha val="25000"/>
                </a:schemeClr>
              </a:gs>
              <a:gs pos="100000">
                <a:srgbClr val="CAE4E3">
                  <a:alpha val="25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400" dirty="0">
                <a:latin typeface="Times New Roman" pitchFamily="18" charset="0"/>
              </a:rPr>
              <a:t>- Hyperthyroïdie </a:t>
            </a:r>
            <a:r>
              <a:rPr lang="fr-FR" sz="1400" dirty="0" err="1">
                <a:latin typeface="Times New Roman" pitchFamily="18" charset="0"/>
              </a:rPr>
              <a:t>hypothalamo</a:t>
            </a:r>
            <a:r>
              <a:rPr lang="fr-FR" sz="1400" dirty="0">
                <a:latin typeface="Times New Roman" pitchFamily="18" charset="0"/>
              </a:rPr>
              <a:t>-hypophysaire</a:t>
            </a:r>
          </a:p>
          <a:p>
            <a:pPr algn="ctr"/>
            <a:r>
              <a:rPr lang="fr-FR" sz="1400" dirty="0">
                <a:latin typeface="Times New Roman" pitchFamily="18" charset="0"/>
              </a:rPr>
              <a:t>- Résistance aux hormones thyroïdiennes</a:t>
            </a:r>
          </a:p>
        </p:txBody>
      </p:sp>
      <p:sp>
        <p:nvSpPr>
          <p:cNvPr id="45" name="Line 95"/>
          <p:cNvSpPr>
            <a:spLocks noChangeShapeType="1"/>
          </p:cNvSpPr>
          <p:nvPr/>
        </p:nvSpPr>
        <p:spPr bwMode="auto">
          <a:xfrm flipH="1">
            <a:off x="3485356" y="3165475"/>
            <a:ext cx="0" cy="68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49" name="Line 88"/>
          <p:cNvSpPr>
            <a:spLocks noChangeShapeType="1"/>
          </p:cNvSpPr>
          <p:nvPr/>
        </p:nvSpPr>
        <p:spPr bwMode="auto">
          <a:xfrm flipH="1">
            <a:off x="7594600" y="484505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50" name="Oval 89"/>
          <p:cNvSpPr>
            <a:spLocks noChangeArrowheads="1"/>
          </p:cNvSpPr>
          <p:nvPr/>
        </p:nvSpPr>
        <p:spPr bwMode="auto">
          <a:xfrm>
            <a:off x="6883400" y="5368925"/>
            <a:ext cx="1422400" cy="601662"/>
          </a:xfrm>
          <a:prstGeom prst="ellipse">
            <a:avLst/>
          </a:prstGeom>
          <a:gradFill rotWithShape="1"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51" name="Text Box 90"/>
          <p:cNvSpPr txBox="1">
            <a:spLocks noChangeArrowheads="1"/>
          </p:cNvSpPr>
          <p:nvPr/>
        </p:nvSpPr>
        <p:spPr bwMode="auto">
          <a:xfrm>
            <a:off x="6931025" y="5363214"/>
            <a:ext cx="1327150" cy="51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1600" dirty="0" smtClean="0">
                <a:latin typeface="Times New Roman" pitchFamily="18" charset="0"/>
              </a:rPr>
              <a:t>Ac anti Tg</a:t>
            </a:r>
          </a:p>
          <a:p>
            <a:pPr algn="ctr">
              <a:spcBef>
                <a:spcPts val="0"/>
              </a:spcBef>
            </a:pPr>
            <a:r>
              <a:rPr lang="fr-FR" sz="1600" dirty="0" smtClean="0">
                <a:latin typeface="Times New Roman" pitchFamily="18" charset="0"/>
              </a:rPr>
              <a:t>Ac anti R-TSH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46" name="Line 88"/>
          <p:cNvSpPr>
            <a:spLocks noChangeShapeType="1"/>
          </p:cNvSpPr>
          <p:nvPr/>
        </p:nvSpPr>
        <p:spPr bwMode="auto">
          <a:xfrm flipH="1">
            <a:off x="7594600" y="3925887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grpSp>
        <p:nvGrpSpPr>
          <p:cNvPr id="2" name="Groupe 53"/>
          <p:cNvGrpSpPr/>
          <p:nvPr/>
        </p:nvGrpSpPr>
        <p:grpSpPr>
          <a:xfrm>
            <a:off x="6883400" y="4451350"/>
            <a:ext cx="1422400" cy="407987"/>
            <a:chOff x="6883400" y="4560888"/>
            <a:chExt cx="1422400" cy="407987"/>
          </a:xfrm>
        </p:grpSpPr>
        <p:sp>
          <p:nvSpPr>
            <p:cNvPr id="47" name="Oval 89"/>
            <p:cNvSpPr>
              <a:spLocks noChangeArrowheads="1"/>
            </p:cNvSpPr>
            <p:nvPr/>
          </p:nvSpPr>
          <p:spPr bwMode="auto">
            <a:xfrm>
              <a:off x="6883400" y="4560888"/>
              <a:ext cx="1422400" cy="407987"/>
            </a:xfrm>
            <a:prstGeom prst="ellipse">
              <a:avLst/>
            </a:prstGeom>
            <a:gradFill rotWithShape="1">
              <a:gsLst>
                <a:gs pos="0">
                  <a:srgbClr val="EEDDFF"/>
                </a:gs>
                <a:gs pos="100000">
                  <a:srgbClr val="CC66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/>
            </a:p>
          </p:txBody>
        </p:sp>
        <p:sp>
          <p:nvSpPr>
            <p:cNvPr id="48" name="Text Box 90"/>
            <p:cNvSpPr txBox="1">
              <a:spLocks noChangeArrowheads="1"/>
            </p:cNvSpPr>
            <p:nvPr/>
          </p:nvSpPr>
          <p:spPr bwMode="auto">
            <a:xfrm>
              <a:off x="6975475" y="4613275"/>
              <a:ext cx="1238250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0800" rIns="18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latin typeface="Times New Roman" pitchFamily="18" charset="0"/>
                </a:rPr>
                <a:t>Ac anti TPO</a:t>
              </a:r>
              <a:endParaRPr lang="fr-FR" sz="1600" dirty="0">
                <a:latin typeface="Times New Roman" pitchFamily="18" charset="0"/>
              </a:endParaRPr>
            </a:p>
          </p:txBody>
        </p:sp>
      </p:grpSp>
      <p:sp>
        <p:nvSpPr>
          <p:cNvPr id="2106" name="Line 58"/>
          <p:cNvSpPr>
            <a:spLocks noChangeShapeType="1"/>
          </p:cNvSpPr>
          <p:nvPr/>
        </p:nvSpPr>
        <p:spPr bwMode="auto">
          <a:xfrm>
            <a:off x="4572000" y="406400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088312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 smtClean="0">
                <a:latin typeface="Times New Roman" pitchFamily="18" charset="0"/>
              </a:rPr>
              <a:t>Hypothyroïdie</a:t>
            </a:r>
            <a:endParaRPr lang="fr-FR" sz="2400" b="1" dirty="0">
              <a:latin typeface="Times New Roman" pitchFamily="18" charset="0"/>
            </a:endParaRP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 flipH="1">
            <a:off x="1296194" y="26257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 flipH="1">
            <a:off x="1296194" y="197802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900113" y="1774825"/>
            <a:ext cx="792162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Normale</a:t>
            </a:r>
          </a:p>
        </p:txBody>
      </p:sp>
      <p:sp>
        <p:nvSpPr>
          <p:cNvPr id="2120" name="Line 72"/>
          <p:cNvSpPr>
            <a:spLocks noChangeShapeType="1"/>
          </p:cNvSpPr>
          <p:nvPr/>
        </p:nvSpPr>
        <p:spPr bwMode="auto">
          <a:xfrm flipH="1">
            <a:off x="1295400" y="1112837"/>
            <a:ext cx="3074988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36" name="Line 88"/>
          <p:cNvSpPr>
            <a:spLocks noChangeShapeType="1"/>
          </p:cNvSpPr>
          <p:nvPr/>
        </p:nvSpPr>
        <p:spPr bwMode="auto">
          <a:xfrm flipH="1">
            <a:off x="5661119" y="3941762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grpSp>
        <p:nvGrpSpPr>
          <p:cNvPr id="3" name="Groupe 51"/>
          <p:cNvGrpSpPr/>
          <p:nvPr/>
        </p:nvGrpSpPr>
        <p:grpSpPr>
          <a:xfrm>
            <a:off x="4949919" y="4495800"/>
            <a:ext cx="1422400" cy="407987"/>
            <a:chOff x="4949919" y="4665663"/>
            <a:chExt cx="1422400" cy="407987"/>
          </a:xfrm>
        </p:grpSpPr>
        <p:sp>
          <p:nvSpPr>
            <p:cNvPr id="2137" name="Oval 89"/>
            <p:cNvSpPr>
              <a:spLocks noChangeArrowheads="1"/>
            </p:cNvSpPr>
            <p:nvPr/>
          </p:nvSpPr>
          <p:spPr bwMode="auto">
            <a:xfrm>
              <a:off x="4949919" y="4665663"/>
              <a:ext cx="1422400" cy="407987"/>
            </a:xfrm>
            <a:prstGeom prst="ellipse">
              <a:avLst/>
            </a:prstGeom>
            <a:gradFill rotWithShape="1">
              <a:gsLst>
                <a:gs pos="0">
                  <a:srgbClr val="EEDDFF"/>
                </a:gs>
                <a:gs pos="100000">
                  <a:srgbClr val="CC66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sz="1600"/>
            </a:p>
          </p:txBody>
        </p:sp>
        <p:sp>
          <p:nvSpPr>
            <p:cNvPr id="2138" name="Text Box 90"/>
            <p:cNvSpPr txBox="1">
              <a:spLocks noChangeArrowheads="1"/>
            </p:cNvSpPr>
            <p:nvPr/>
          </p:nvSpPr>
          <p:spPr bwMode="auto">
            <a:xfrm>
              <a:off x="5041994" y="4718050"/>
              <a:ext cx="1238250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0800" rIns="18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latin typeface="Times New Roman" pitchFamily="18" charset="0"/>
                </a:rPr>
                <a:t>Ac anti TPO</a:t>
              </a:r>
              <a:endParaRPr lang="fr-FR" sz="1600" dirty="0">
                <a:latin typeface="Times New Roman" pitchFamily="18" charset="0"/>
              </a:endParaRPr>
            </a:p>
          </p:txBody>
        </p:sp>
      </p:grp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6914357" y="3589434"/>
            <a:ext cx="1360486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CC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007A"/>
                </a:solidFill>
                <a:latin typeface="Times New Roman" pitchFamily="18" charset="0"/>
              </a:rPr>
              <a:t>Hypothyroïdie </a:t>
            </a:r>
            <a:r>
              <a:rPr lang="fr-FR" sz="1600" dirty="0">
                <a:solidFill>
                  <a:srgbClr val="00007A"/>
                </a:solidFill>
                <a:latin typeface="Times New Roman" pitchFamily="18" charset="0"/>
              </a:rPr>
              <a:t>franche</a:t>
            </a:r>
          </a:p>
        </p:txBody>
      </p:sp>
      <p:sp>
        <p:nvSpPr>
          <p:cNvPr id="2141" name="Line 93"/>
          <p:cNvSpPr>
            <a:spLocks noChangeShapeType="1"/>
          </p:cNvSpPr>
          <p:nvPr/>
        </p:nvSpPr>
        <p:spPr bwMode="auto">
          <a:xfrm flipH="1">
            <a:off x="1295401" y="3348037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8" name="Line 100"/>
          <p:cNvSpPr>
            <a:spLocks noChangeShapeType="1"/>
          </p:cNvSpPr>
          <p:nvPr/>
        </p:nvSpPr>
        <p:spPr bwMode="auto">
          <a:xfrm>
            <a:off x="7594600" y="313848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9" name="Line 101"/>
          <p:cNvSpPr>
            <a:spLocks noChangeShapeType="1"/>
          </p:cNvSpPr>
          <p:nvPr/>
        </p:nvSpPr>
        <p:spPr bwMode="auto">
          <a:xfrm>
            <a:off x="5661119" y="31432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77044" y="3143250"/>
            <a:ext cx="1638300" cy="23725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</a:rPr>
              <a:t>Si </a:t>
            </a:r>
            <a:r>
              <a:rPr lang="fr-FR" sz="1400" dirty="0" smtClean="0">
                <a:latin typeface="Times New Roman" pitchFamily="18" charset="0"/>
              </a:rPr>
              <a:t>conviction clinique</a:t>
            </a:r>
            <a:endParaRPr lang="fr-FR" sz="1400" dirty="0">
              <a:latin typeface="Times New Roman" pitchFamily="18" charset="0"/>
            </a:endParaRP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784226" y="3798887"/>
            <a:ext cx="1023936" cy="514253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</a:rPr>
              <a:t>Test au TRH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4976907" y="3633884"/>
            <a:ext cx="1368425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007A"/>
                </a:solidFill>
                <a:latin typeface="Times New Roman" pitchFamily="18" charset="0"/>
              </a:rPr>
              <a:t>Hypothyroïdie </a:t>
            </a:r>
            <a:r>
              <a:rPr lang="fr-FR" sz="1600" dirty="0" err="1">
                <a:solidFill>
                  <a:srgbClr val="00007A"/>
                </a:solidFill>
                <a:latin typeface="Times New Roman" pitchFamily="18" charset="0"/>
              </a:rPr>
              <a:t>infraclinique</a:t>
            </a:r>
            <a:endParaRPr lang="fr-FR" sz="1600" dirty="0">
              <a:solidFill>
                <a:srgbClr val="00007A"/>
              </a:solidFill>
              <a:latin typeface="Times New Roman" pitchFamily="18" charset="0"/>
            </a:endParaRPr>
          </a:p>
        </p:txBody>
      </p:sp>
      <p:sp>
        <p:nvSpPr>
          <p:cNvPr id="2129" name="Text Box 81"/>
          <p:cNvSpPr txBox="1">
            <a:spLocks noChangeArrowheads="1"/>
          </p:cNvSpPr>
          <p:nvPr/>
        </p:nvSpPr>
        <p:spPr bwMode="auto">
          <a:xfrm>
            <a:off x="7061200" y="2927350"/>
            <a:ext cx="1066800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</a:rPr>
              <a:t>Diminuée 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2119" name="Text Box 71"/>
          <p:cNvSpPr txBox="1">
            <a:spLocks noChangeArrowheads="1"/>
          </p:cNvSpPr>
          <p:nvPr/>
        </p:nvSpPr>
        <p:spPr bwMode="auto">
          <a:xfrm>
            <a:off x="2940844" y="2947987"/>
            <a:ext cx="1089024" cy="257127"/>
          </a:xfrm>
          <a:prstGeom prst="rect">
            <a:avLst/>
          </a:prstGeom>
          <a:solidFill>
            <a:srgbClr val="FFD85D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Augmentée 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65138" y="2495551"/>
            <a:ext cx="1662112" cy="25179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00007A"/>
                </a:solidFill>
                <a:latin typeface="Times New Roman" pitchFamily="18" charset="0"/>
              </a:rPr>
              <a:t>Pas </a:t>
            </a:r>
            <a:r>
              <a:rPr lang="fr-FR" sz="1400" dirty="0" smtClean="0">
                <a:solidFill>
                  <a:srgbClr val="00007A"/>
                </a:solidFill>
                <a:latin typeface="Times New Roman" pitchFamily="18" charset="0"/>
              </a:rPr>
              <a:t>d’hypothyroïdie</a:t>
            </a:r>
            <a:endParaRPr lang="fr-FR" sz="1400" dirty="0">
              <a:solidFill>
                <a:srgbClr val="00007A"/>
              </a:solidFill>
              <a:latin typeface="Times New Roman" pitchFamily="18" charset="0"/>
            </a:endParaRPr>
          </a:p>
        </p:txBody>
      </p:sp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4865782" y="2927350"/>
            <a:ext cx="1590674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Normale ou limite</a:t>
            </a:r>
          </a:p>
        </p:txBody>
      </p:sp>
      <p:sp>
        <p:nvSpPr>
          <p:cNvPr id="44" name="Line 98"/>
          <p:cNvSpPr>
            <a:spLocks noChangeShapeType="1"/>
          </p:cNvSpPr>
          <p:nvPr/>
        </p:nvSpPr>
        <p:spPr bwMode="auto">
          <a:xfrm flipH="1">
            <a:off x="3860800" y="2503487"/>
            <a:ext cx="1555750" cy="444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6" name="Line 98"/>
          <p:cNvSpPr>
            <a:spLocks noChangeShapeType="1"/>
          </p:cNvSpPr>
          <p:nvPr/>
        </p:nvSpPr>
        <p:spPr bwMode="auto">
          <a:xfrm>
            <a:off x="5661119" y="2592387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>
            <a:off x="5905500" y="2503487"/>
            <a:ext cx="1289049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27" name="Text Box 79"/>
          <p:cNvSpPr txBox="1">
            <a:spLocks noChangeArrowheads="1"/>
          </p:cNvSpPr>
          <p:nvPr/>
        </p:nvSpPr>
        <p:spPr bwMode="auto">
          <a:xfrm>
            <a:off x="5372988" y="2351087"/>
            <a:ext cx="576262" cy="26803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T4L</a:t>
            </a:r>
          </a:p>
        </p:txBody>
      </p:sp>
      <p:sp>
        <p:nvSpPr>
          <p:cNvPr id="2145" name="Line 97"/>
          <p:cNvSpPr>
            <a:spLocks noChangeShapeType="1"/>
          </p:cNvSpPr>
          <p:nvPr/>
        </p:nvSpPr>
        <p:spPr bwMode="auto">
          <a:xfrm>
            <a:off x="5661119" y="199072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5138832" y="1774825"/>
            <a:ext cx="1044574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</a:rPr>
              <a:t>Augmentée 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2121" name="Line 73"/>
          <p:cNvSpPr>
            <a:spLocks noChangeShapeType="1"/>
          </p:cNvSpPr>
          <p:nvPr/>
        </p:nvSpPr>
        <p:spPr bwMode="auto">
          <a:xfrm>
            <a:off x="4775201" y="1101725"/>
            <a:ext cx="952500" cy="690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238625" y="911225"/>
            <a:ext cx="693738" cy="298810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TSH</a:t>
            </a: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7177396" y="4958379"/>
            <a:ext cx="833438" cy="23725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 smtClean="0">
                <a:latin typeface="Times New Roman" pitchFamily="18" charset="0"/>
              </a:rPr>
              <a:t>Si négatif</a:t>
            </a:r>
            <a:endParaRPr lang="fr-FR" sz="1400" dirty="0">
              <a:latin typeface="Times New Roman" pitchFamily="18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2841956" y="3289015"/>
            <a:ext cx="1289050" cy="31829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 smtClean="0">
                <a:latin typeface="Times New Roman" pitchFamily="18" charset="0"/>
              </a:rPr>
              <a:t>Interférence</a:t>
            </a:r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</Words>
  <Application>Microsoft Office PowerPoint</Application>
  <PresentationFormat>Affichage à l'écran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36</cp:revision>
  <dcterms:created xsi:type="dcterms:W3CDTF">2008-07-23T07:21:36Z</dcterms:created>
  <dcterms:modified xsi:type="dcterms:W3CDTF">2008-07-23T09:09:29Z</dcterms:modified>
</cp:coreProperties>
</file>