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7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E36A1-6A2E-42E2-9259-159C8945818A}" type="slidenum">
              <a:rPr lang="fr-FR"/>
              <a:pPr/>
              <a:t>1</a:t>
            </a:fld>
            <a:endParaRPr lang="fr-FR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01/12/2011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395288" y="188913"/>
            <a:ext cx="8280400" cy="6408737"/>
          </a:xfrm>
          <a:prstGeom prst="rect">
            <a:avLst/>
          </a:prstGeom>
          <a:solidFill>
            <a:srgbClr val="FFFF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106" name="Line 58"/>
          <p:cNvSpPr>
            <a:spLocks noChangeShapeType="1"/>
          </p:cNvSpPr>
          <p:nvPr/>
        </p:nvSpPr>
        <p:spPr bwMode="auto">
          <a:xfrm>
            <a:off x="4572000" y="620713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280400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>
                <a:latin typeface="Times New Roman" pitchFamily="18" charset="0"/>
              </a:rPr>
              <a:t>Hyperthyroïdie</a:t>
            </a: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 flipH="1">
            <a:off x="1258888" y="28400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1258888" y="21923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900113" y="1989138"/>
            <a:ext cx="792162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Normale</a:t>
            </a:r>
          </a:p>
        </p:txBody>
      </p:sp>
      <p:sp>
        <p:nvSpPr>
          <p:cNvPr id="2120" name="Line 72"/>
          <p:cNvSpPr>
            <a:spLocks noChangeShapeType="1"/>
          </p:cNvSpPr>
          <p:nvPr/>
        </p:nvSpPr>
        <p:spPr bwMode="auto">
          <a:xfrm flipH="1">
            <a:off x="1295400" y="1327150"/>
            <a:ext cx="3074988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665163" y="5003800"/>
            <a:ext cx="2484438" cy="10066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>
                <a:latin typeface="Times New Roman" pitchFamily="18" charset="0"/>
              </a:rPr>
              <a:t>- Hyperthyroïdie </a:t>
            </a:r>
            <a:r>
              <a:rPr lang="fr-FR" sz="1600" dirty="0" err="1">
                <a:latin typeface="Times New Roman" pitchFamily="18" charset="0"/>
              </a:rPr>
              <a:t>hypothalamo</a:t>
            </a:r>
            <a:r>
              <a:rPr lang="fr-FR" sz="1600" dirty="0">
                <a:latin typeface="Times New Roman" pitchFamily="18" charset="0"/>
              </a:rPr>
              <a:t>-hypophysaire</a:t>
            </a:r>
          </a:p>
          <a:p>
            <a:pPr algn="ctr"/>
            <a:r>
              <a:rPr lang="fr-FR" sz="1600" dirty="0">
                <a:latin typeface="Times New Roman" pitchFamily="18" charset="0"/>
              </a:rPr>
              <a:t>- Résistance aux hormones thyroïdiennes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5865814" y="5084763"/>
            <a:ext cx="1373186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Hyperthyroïdie à T3</a:t>
            </a:r>
          </a:p>
        </p:txBody>
      </p:sp>
      <p:sp>
        <p:nvSpPr>
          <p:cNvPr id="2136" name="Line 88"/>
          <p:cNvSpPr>
            <a:spLocks noChangeShapeType="1"/>
          </p:cNvSpPr>
          <p:nvPr/>
        </p:nvSpPr>
        <p:spPr bwMode="auto">
          <a:xfrm flipH="1">
            <a:off x="4716463" y="53228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37" name="Oval 89"/>
          <p:cNvSpPr>
            <a:spLocks noChangeArrowheads="1"/>
          </p:cNvSpPr>
          <p:nvPr/>
        </p:nvSpPr>
        <p:spPr bwMode="auto">
          <a:xfrm>
            <a:off x="3659188" y="5876925"/>
            <a:ext cx="2157412" cy="646113"/>
          </a:xfrm>
          <a:prstGeom prst="ellipse">
            <a:avLst/>
          </a:prstGeom>
          <a:gradFill rotWithShape="1"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775076" y="5988327"/>
            <a:ext cx="1997074" cy="46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TSH +/- T4T3 à 3mois et tous les 6mois</a:t>
            </a:r>
          </a:p>
        </p:txBody>
      </p:sp>
      <p:sp>
        <p:nvSpPr>
          <p:cNvPr id="2140" name="Line 92"/>
          <p:cNvSpPr>
            <a:spLocks noChangeShapeType="1"/>
          </p:cNvSpPr>
          <p:nvPr/>
        </p:nvSpPr>
        <p:spPr bwMode="auto">
          <a:xfrm flipH="1">
            <a:off x="2940049" y="1316038"/>
            <a:ext cx="1573213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H="1">
            <a:off x="1258888" y="3835400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 flipH="1">
            <a:off x="2571750" y="2179638"/>
            <a:ext cx="271463" cy="209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3" name="Line 95"/>
          <p:cNvSpPr>
            <a:spLocks noChangeShapeType="1"/>
          </p:cNvSpPr>
          <p:nvPr/>
        </p:nvSpPr>
        <p:spPr bwMode="auto">
          <a:xfrm flipH="1">
            <a:off x="2068513" y="462756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4" name="Line 96"/>
          <p:cNvSpPr>
            <a:spLocks noChangeShapeType="1"/>
          </p:cNvSpPr>
          <p:nvPr/>
        </p:nvSpPr>
        <p:spPr bwMode="auto">
          <a:xfrm>
            <a:off x="1255713" y="4614863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5" name="Line 97"/>
          <p:cNvSpPr>
            <a:spLocks noChangeShapeType="1"/>
          </p:cNvSpPr>
          <p:nvPr/>
        </p:nvSpPr>
        <p:spPr bwMode="auto">
          <a:xfrm>
            <a:off x="6804025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6" name="Line 98"/>
          <p:cNvSpPr>
            <a:spLocks noChangeShapeType="1"/>
          </p:cNvSpPr>
          <p:nvPr/>
        </p:nvSpPr>
        <p:spPr bwMode="auto">
          <a:xfrm flipH="1">
            <a:off x="5651500" y="2781300"/>
            <a:ext cx="10080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>
            <a:off x="6864350" y="27559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8" name="Line 100"/>
          <p:cNvSpPr>
            <a:spLocks noChangeShapeType="1"/>
          </p:cNvSpPr>
          <p:nvPr/>
        </p:nvSpPr>
        <p:spPr bwMode="auto">
          <a:xfrm>
            <a:off x="7812088" y="32591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49" name="Line 101"/>
          <p:cNvSpPr>
            <a:spLocks noChangeShapeType="1"/>
          </p:cNvSpPr>
          <p:nvPr/>
        </p:nvSpPr>
        <p:spPr bwMode="auto">
          <a:xfrm>
            <a:off x="5651500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50" name="Line 102"/>
          <p:cNvSpPr>
            <a:spLocks noChangeShapeType="1"/>
          </p:cNvSpPr>
          <p:nvPr/>
        </p:nvSpPr>
        <p:spPr bwMode="auto">
          <a:xfrm flipH="1">
            <a:off x="4754563" y="3835400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51" name="Line 103"/>
          <p:cNvSpPr>
            <a:spLocks noChangeShapeType="1"/>
          </p:cNvSpPr>
          <p:nvPr/>
        </p:nvSpPr>
        <p:spPr bwMode="auto">
          <a:xfrm>
            <a:off x="5842000" y="3822700"/>
            <a:ext cx="6492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52" name="Line 104"/>
          <p:cNvSpPr>
            <a:spLocks noChangeShapeType="1"/>
          </p:cNvSpPr>
          <p:nvPr/>
        </p:nvSpPr>
        <p:spPr bwMode="auto">
          <a:xfrm>
            <a:off x="4716463" y="46402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153" name="Line 105"/>
          <p:cNvSpPr>
            <a:spLocks noChangeShapeType="1"/>
          </p:cNvSpPr>
          <p:nvPr/>
        </p:nvSpPr>
        <p:spPr bwMode="auto">
          <a:xfrm>
            <a:off x="6516688" y="45688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68313" y="3357563"/>
            <a:ext cx="1638300" cy="6681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Si clinique en faveur d’une thyrotoxicose, doser les T4L</a:t>
            </a:r>
          </a:p>
        </p:txBody>
      </p:sp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2020888" y="4273550"/>
            <a:ext cx="995362" cy="514253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T4L augmentée</a:t>
            </a: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747714" y="4286250"/>
            <a:ext cx="1023936" cy="514253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T4L augmentée</a:t>
            </a:r>
          </a:p>
        </p:txBody>
      </p:sp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6516688" y="2565400"/>
            <a:ext cx="576262" cy="26803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latin typeface="Times New Roman" pitchFamily="18" charset="0"/>
              </a:rPr>
              <a:t>T4L</a:t>
            </a:r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771900" y="4365625"/>
            <a:ext cx="1914526" cy="503348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Normale + patient </a:t>
            </a:r>
            <a:r>
              <a:rPr lang="fr-FR" sz="1600" dirty="0" err="1">
                <a:latin typeface="Times New Roman" pitchFamily="18" charset="0"/>
              </a:rPr>
              <a:t>paucisymptomatique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4022725" y="5084763"/>
            <a:ext cx="1368425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latin typeface="Times New Roman" pitchFamily="18" charset="0"/>
              </a:rPr>
              <a:t>Hyperthyroïdie infraclinique</a:t>
            </a:r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5364163" y="3717925"/>
            <a:ext cx="649287" cy="26803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latin typeface="Times New Roman" pitchFamily="18" charset="0"/>
              </a:rPr>
              <a:t>T3L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5972176" y="4362450"/>
            <a:ext cx="1089024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Augmentée </a:t>
            </a:r>
          </a:p>
        </p:txBody>
      </p:sp>
      <p:sp>
        <p:nvSpPr>
          <p:cNvPr id="2129" name="Text Box 81"/>
          <p:cNvSpPr txBox="1">
            <a:spLocks noChangeArrowheads="1"/>
          </p:cNvSpPr>
          <p:nvPr/>
        </p:nvSpPr>
        <p:spPr bwMode="auto">
          <a:xfrm>
            <a:off x="7283450" y="3141663"/>
            <a:ext cx="1066800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Augmentée </a:t>
            </a:r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2371726" y="1962151"/>
            <a:ext cx="1089024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Augmentée </a:t>
            </a:r>
          </a:p>
        </p:txBody>
      </p:sp>
      <p:sp>
        <p:nvSpPr>
          <p:cNvPr id="2121" name="Line 73"/>
          <p:cNvSpPr>
            <a:spLocks noChangeShapeType="1"/>
          </p:cNvSpPr>
          <p:nvPr/>
        </p:nvSpPr>
        <p:spPr bwMode="auto">
          <a:xfrm>
            <a:off x="4775200" y="1316038"/>
            <a:ext cx="20161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238625" y="1125538"/>
            <a:ext cx="693738" cy="26803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TSH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68313" y="2708275"/>
            <a:ext cx="1655762" cy="23725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Pas d’hyperthyroïdie</a:t>
            </a: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6372225" y="1989138"/>
            <a:ext cx="866775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Diminuée </a:t>
            </a:r>
          </a:p>
        </p:txBody>
      </p:sp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4865782" y="3141663"/>
            <a:ext cx="1590674" cy="257127"/>
          </a:xfrm>
          <a:prstGeom prst="rect">
            <a:avLst/>
          </a:prstGeom>
          <a:solidFill>
            <a:srgbClr val="FFD85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Normale ou limite</a:t>
            </a:r>
          </a:p>
        </p:txBody>
      </p:sp>
      <p:sp>
        <p:nvSpPr>
          <p:cNvPr id="46" name="Line 88"/>
          <p:cNvSpPr>
            <a:spLocks noChangeShapeType="1"/>
          </p:cNvSpPr>
          <p:nvPr/>
        </p:nvSpPr>
        <p:spPr bwMode="auto">
          <a:xfrm>
            <a:off x="7816850" y="4230591"/>
            <a:ext cx="4763" cy="26042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1600"/>
          </a:p>
        </p:txBody>
      </p:sp>
      <p:sp>
        <p:nvSpPr>
          <p:cNvPr id="47" name="Oval 89"/>
          <p:cNvSpPr>
            <a:spLocks noChangeArrowheads="1"/>
          </p:cNvSpPr>
          <p:nvPr/>
        </p:nvSpPr>
        <p:spPr bwMode="auto">
          <a:xfrm>
            <a:off x="7320362" y="4509120"/>
            <a:ext cx="1029888" cy="535054"/>
          </a:xfrm>
          <a:prstGeom prst="ellipse">
            <a:avLst/>
          </a:prstGeom>
          <a:gradFill rotWithShape="1"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8" name="Text Box 90"/>
          <p:cNvSpPr txBox="1">
            <a:spLocks noChangeArrowheads="1"/>
          </p:cNvSpPr>
          <p:nvPr/>
        </p:nvSpPr>
        <p:spPr bwMode="auto">
          <a:xfrm>
            <a:off x="7337208" y="4554953"/>
            <a:ext cx="1013042" cy="46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fr-FR" sz="1600" dirty="0" err="1" smtClean="0">
                <a:latin typeface="Times New Roman" pitchFamily="18" charset="0"/>
              </a:rPr>
              <a:t>Ac</a:t>
            </a:r>
            <a:r>
              <a:rPr lang="fr-FR" sz="1600" dirty="0" smtClean="0">
                <a:latin typeface="Times New Roman" pitchFamily="18" charset="0"/>
              </a:rPr>
              <a:t> anti </a:t>
            </a:r>
            <a:br>
              <a:rPr lang="fr-FR" sz="1600" dirty="0" smtClean="0">
                <a:latin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</a:rPr>
              <a:t>R-TSH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7167564" y="3716338"/>
            <a:ext cx="1360486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Hyperthyroïdie franche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Affichage à l'écran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SELOKEN</cp:lastModifiedBy>
  <cp:revision>36</cp:revision>
  <dcterms:created xsi:type="dcterms:W3CDTF">2008-07-23T07:21:36Z</dcterms:created>
  <dcterms:modified xsi:type="dcterms:W3CDTF">2011-12-01T08:38:46Z</dcterms:modified>
</cp:coreProperties>
</file>