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2628900" y="4508501"/>
            <a:ext cx="3500438" cy="2032000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8" name="Rectangle 70"/>
          <p:cNvSpPr>
            <a:spLocks noChangeArrowheads="1"/>
          </p:cNvSpPr>
          <p:nvPr/>
        </p:nvSpPr>
        <p:spPr bwMode="auto">
          <a:xfrm>
            <a:off x="927100" y="5533174"/>
            <a:ext cx="2497137" cy="647700"/>
          </a:xfrm>
          <a:prstGeom prst="rect">
            <a:avLst/>
          </a:prstGeom>
          <a:solidFill>
            <a:srgbClr val="C89FFF">
              <a:alpha val="39608"/>
            </a:srgbClr>
          </a:solidFill>
          <a:ln w="9525">
            <a:noFill/>
            <a:prstDash val="dash"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r"/>
            <a:endParaRPr lang="fr-FR" dirty="0">
              <a:latin typeface="Times New Roman" pitchFamily="18" charset="0"/>
            </a:endParaRPr>
          </a:p>
        </p:txBody>
      </p:sp>
      <p:sp>
        <p:nvSpPr>
          <p:cNvPr id="120" name="AutoShape 105"/>
          <p:cNvSpPr>
            <a:spLocks noChangeArrowheads="1"/>
          </p:cNvSpPr>
          <p:nvPr/>
        </p:nvSpPr>
        <p:spPr bwMode="auto">
          <a:xfrm rot="5400000">
            <a:off x="2999074" y="1556544"/>
            <a:ext cx="1008062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0066"/>
              </a:gs>
              <a:gs pos="100000">
                <a:srgbClr val="FF3399"/>
              </a:gs>
            </a:gsLst>
            <a:lin ang="0" scaled="1"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21" name="Oval 106"/>
          <p:cNvSpPr>
            <a:spLocks noChangeArrowheads="1"/>
          </p:cNvSpPr>
          <p:nvPr/>
        </p:nvSpPr>
        <p:spPr bwMode="auto">
          <a:xfrm>
            <a:off x="2438400" y="1877359"/>
            <a:ext cx="1587786" cy="8445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99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41" name="AutoShape 69"/>
          <p:cNvSpPr>
            <a:spLocks noChangeArrowheads="1"/>
          </p:cNvSpPr>
          <p:nvPr/>
        </p:nvSpPr>
        <p:spPr bwMode="auto">
          <a:xfrm rot="7373710">
            <a:off x="2557080" y="3425536"/>
            <a:ext cx="206375" cy="1122363"/>
          </a:xfrm>
          <a:prstGeom prst="upArrow">
            <a:avLst>
              <a:gd name="adj1" fmla="val 50000"/>
              <a:gd name="adj2" fmla="val 135962"/>
            </a:avLst>
          </a:prstGeom>
          <a:solidFill>
            <a:srgbClr val="3BAF01"/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22" name="Oval 107"/>
          <p:cNvSpPr>
            <a:spLocks noChangeArrowheads="1"/>
          </p:cNvSpPr>
          <p:nvPr/>
        </p:nvSpPr>
        <p:spPr bwMode="auto">
          <a:xfrm>
            <a:off x="2225961" y="549275"/>
            <a:ext cx="2089150" cy="9366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0066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23" name="Text Box 108"/>
          <p:cNvSpPr txBox="1">
            <a:spLocks noChangeArrowheads="1"/>
          </p:cNvSpPr>
          <p:nvPr/>
        </p:nvSpPr>
        <p:spPr bwMode="auto">
          <a:xfrm>
            <a:off x="2427287" y="450850"/>
            <a:ext cx="1655763" cy="366712"/>
          </a:xfrm>
          <a:prstGeom prst="rect">
            <a:avLst/>
          </a:prstGeom>
          <a:solidFill>
            <a:srgbClr val="CC0066">
              <a:alpha val="3999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latin typeface="Times New Roman" pitchFamily="18" charset="0"/>
              </a:rPr>
              <a:t>Hypothalamus</a:t>
            </a:r>
          </a:p>
        </p:txBody>
      </p:sp>
      <p:sp>
        <p:nvSpPr>
          <p:cNvPr id="125" name="AutoShape 111"/>
          <p:cNvSpPr>
            <a:spLocks noChangeArrowheads="1"/>
          </p:cNvSpPr>
          <p:nvPr/>
        </p:nvSpPr>
        <p:spPr bwMode="auto">
          <a:xfrm>
            <a:off x="3358643" y="2636838"/>
            <a:ext cx="288925" cy="1512887"/>
          </a:xfrm>
          <a:prstGeom prst="downArrow">
            <a:avLst>
              <a:gd name="adj1" fmla="val 50000"/>
              <a:gd name="adj2" fmla="val 130907"/>
            </a:avLst>
          </a:prstGeom>
          <a:gradFill rotWithShape="1">
            <a:gsLst>
              <a:gs pos="0">
                <a:srgbClr val="3366FF"/>
              </a:gs>
              <a:gs pos="100000">
                <a:srgbClr val="66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26" name="Oval 113"/>
          <p:cNvSpPr>
            <a:spLocks noChangeArrowheads="1"/>
          </p:cNvSpPr>
          <p:nvPr/>
        </p:nvSpPr>
        <p:spPr bwMode="auto">
          <a:xfrm>
            <a:off x="3143536" y="2205038"/>
            <a:ext cx="719138" cy="431800"/>
          </a:xfrm>
          <a:prstGeom prst="ellipse">
            <a:avLst/>
          </a:prstGeom>
          <a:gradFill>
            <a:gsLst>
              <a:gs pos="0">
                <a:srgbClr val="C5FFFF"/>
              </a:gs>
              <a:gs pos="100000">
                <a:srgbClr val="0099FF">
                  <a:alpha val="97647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>
                <a:solidFill>
                  <a:srgbClr val="0000CC"/>
                </a:solidFill>
              </a:rPr>
              <a:t>TSH</a:t>
            </a:r>
          </a:p>
        </p:txBody>
      </p:sp>
      <p:sp>
        <p:nvSpPr>
          <p:cNvPr id="127" name="AutoShape 115"/>
          <p:cNvSpPr>
            <a:spLocks noChangeArrowheads="1"/>
          </p:cNvSpPr>
          <p:nvPr/>
        </p:nvSpPr>
        <p:spPr bwMode="auto">
          <a:xfrm>
            <a:off x="3358643" y="1268413"/>
            <a:ext cx="288925" cy="936625"/>
          </a:xfrm>
          <a:prstGeom prst="downArrow">
            <a:avLst>
              <a:gd name="adj1" fmla="val 50000"/>
              <a:gd name="adj2" fmla="val 81044"/>
            </a:avLst>
          </a:prstGeom>
          <a:gradFill rotWithShape="1">
            <a:gsLst>
              <a:gs pos="0">
                <a:srgbClr val="3366FF"/>
              </a:gs>
              <a:gs pos="100000">
                <a:srgbClr val="66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28" name="Freeform 118"/>
          <p:cNvSpPr>
            <a:spLocks/>
          </p:cNvSpPr>
          <p:nvPr/>
        </p:nvSpPr>
        <p:spPr bwMode="auto">
          <a:xfrm rot="805670">
            <a:off x="3359436" y="1270000"/>
            <a:ext cx="1247775" cy="3671888"/>
          </a:xfrm>
          <a:custGeom>
            <a:avLst/>
            <a:gdLst/>
            <a:ahLst/>
            <a:cxnLst>
              <a:cxn ang="0">
                <a:pos x="227" y="408"/>
              </a:cxn>
              <a:cxn ang="0">
                <a:pos x="227" y="182"/>
              </a:cxn>
              <a:cxn ang="0">
                <a:pos x="136" y="46"/>
              </a:cxn>
              <a:cxn ang="0">
                <a:pos x="0" y="0"/>
              </a:cxn>
            </a:cxnLst>
            <a:rect l="0" t="0" r="r" b="b"/>
            <a:pathLst>
              <a:path w="242" h="408">
                <a:moveTo>
                  <a:pt x="227" y="408"/>
                </a:moveTo>
                <a:cubicBezTo>
                  <a:pt x="234" y="325"/>
                  <a:pt x="242" y="242"/>
                  <a:pt x="227" y="182"/>
                </a:cubicBezTo>
                <a:cubicBezTo>
                  <a:pt x="212" y="122"/>
                  <a:pt x="174" y="76"/>
                  <a:pt x="136" y="46"/>
                </a:cubicBezTo>
                <a:cubicBezTo>
                  <a:pt x="98" y="16"/>
                  <a:pt x="49" y="8"/>
                  <a:pt x="0" y="0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29" name="Oval 110"/>
          <p:cNvSpPr>
            <a:spLocks noChangeArrowheads="1"/>
          </p:cNvSpPr>
          <p:nvPr/>
        </p:nvSpPr>
        <p:spPr bwMode="auto">
          <a:xfrm>
            <a:off x="3179255" y="917575"/>
            <a:ext cx="647700" cy="360363"/>
          </a:xfrm>
          <a:prstGeom prst="ellipse">
            <a:avLst/>
          </a:prstGeom>
          <a:gradFill>
            <a:gsLst>
              <a:gs pos="0">
                <a:srgbClr val="C5FFFF"/>
              </a:gs>
              <a:gs pos="100000">
                <a:srgbClr val="0099FF">
                  <a:alpha val="97647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 dirty="0">
                <a:solidFill>
                  <a:srgbClr val="0000CC"/>
                </a:solidFill>
              </a:rPr>
              <a:t>TRH</a:t>
            </a:r>
          </a:p>
        </p:txBody>
      </p:sp>
      <p:sp>
        <p:nvSpPr>
          <p:cNvPr id="131" name="Freeform 151"/>
          <p:cNvSpPr>
            <a:spLocks/>
          </p:cNvSpPr>
          <p:nvPr/>
        </p:nvSpPr>
        <p:spPr bwMode="auto">
          <a:xfrm rot="805670">
            <a:off x="3572161" y="2559050"/>
            <a:ext cx="765175" cy="2225675"/>
          </a:xfrm>
          <a:custGeom>
            <a:avLst/>
            <a:gdLst/>
            <a:ahLst/>
            <a:cxnLst>
              <a:cxn ang="0">
                <a:pos x="227" y="408"/>
              </a:cxn>
              <a:cxn ang="0">
                <a:pos x="227" y="182"/>
              </a:cxn>
              <a:cxn ang="0">
                <a:pos x="136" y="46"/>
              </a:cxn>
              <a:cxn ang="0">
                <a:pos x="0" y="0"/>
              </a:cxn>
            </a:cxnLst>
            <a:rect l="0" t="0" r="r" b="b"/>
            <a:pathLst>
              <a:path w="242" h="408">
                <a:moveTo>
                  <a:pt x="227" y="408"/>
                </a:moveTo>
                <a:cubicBezTo>
                  <a:pt x="234" y="325"/>
                  <a:pt x="242" y="242"/>
                  <a:pt x="227" y="182"/>
                </a:cubicBezTo>
                <a:cubicBezTo>
                  <a:pt x="212" y="122"/>
                  <a:pt x="174" y="76"/>
                  <a:pt x="136" y="46"/>
                </a:cubicBezTo>
                <a:cubicBezTo>
                  <a:pt x="98" y="16"/>
                  <a:pt x="49" y="8"/>
                  <a:pt x="0" y="0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32" name="Oval 153"/>
          <p:cNvSpPr>
            <a:spLocks noChangeArrowheads="1"/>
          </p:cNvSpPr>
          <p:nvPr/>
        </p:nvSpPr>
        <p:spPr bwMode="auto">
          <a:xfrm>
            <a:off x="3143536" y="4149725"/>
            <a:ext cx="719138" cy="431800"/>
          </a:xfrm>
          <a:prstGeom prst="ellipse">
            <a:avLst/>
          </a:prstGeom>
          <a:gradFill>
            <a:gsLst>
              <a:gs pos="0">
                <a:srgbClr val="C5FFFF"/>
              </a:gs>
              <a:gs pos="100000">
                <a:srgbClr val="0099FF">
                  <a:alpha val="97647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>
                <a:solidFill>
                  <a:srgbClr val="0000CC"/>
                </a:solidFill>
              </a:rPr>
              <a:t>TSH</a:t>
            </a:r>
          </a:p>
        </p:txBody>
      </p:sp>
      <p:sp>
        <p:nvSpPr>
          <p:cNvPr id="133" name="Text Box 155"/>
          <p:cNvSpPr txBox="1">
            <a:spLocks noChangeArrowheads="1"/>
          </p:cNvSpPr>
          <p:nvPr/>
        </p:nvSpPr>
        <p:spPr bwMode="auto">
          <a:xfrm>
            <a:off x="2660650" y="4629151"/>
            <a:ext cx="673385" cy="277241"/>
          </a:xfrm>
          <a:prstGeom prst="rect">
            <a:avLst/>
          </a:prstGeom>
          <a:gradFill flip="none" rotWithShape="1">
            <a:gsLst>
              <a:gs pos="0">
                <a:srgbClr val="C9FEFF"/>
              </a:gs>
              <a:gs pos="50000">
                <a:schemeClr val="bg1"/>
              </a:gs>
              <a:gs pos="100000">
                <a:srgbClr val="C9FEFF"/>
              </a:gs>
            </a:gsLst>
            <a:lin ang="0" scaled="1"/>
            <a:tileRect/>
          </a:gradFill>
          <a:ln w="9525">
            <a:solidFill>
              <a:srgbClr val="0099FF"/>
            </a:solidFill>
            <a:prstDash val="sysDash"/>
            <a:miter lim="800000"/>
            <a:headEnd/>
            <a:tailEnd/>
          </a:ln>
          <a:effectLst/>
        </p:spPr>
        <p:txBody>
          <a:bodyPr wrap="square" lIns="36000" tIns="36000" rIns="36000" bIns="252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dirty="0">
                <a:solidFill>
                  <a:srgbClr val="0000CC"/>
                </a:solidFill>
                <a:latin typeface="Times New Roman" pitchFamily="18" charset="0"/>
              </a:rPr>
              <a:t>R-TSH</a:t>
            </a:r>
          </a:p>
        </p:txBody>
      </p:sp>
      <p:sp>
        <p:nvSpPr>
          <p:cNvPr id="134" name="AutoShape 154"/>
          <p:cNvSpPr>
            <a:spLocks noChangeArrowheads="1"/>
          </p:cNvSpPr>
          <p:nvPr/>
        </p:nvSpPr>
        <p:spPr bwMode="auto">
          <a:xfrm rot="10800000">
            <a:off x="3027649" y="4017963"/>
            <a:ext cx="936625" cy="647700"/>
          </a:xfrm>
          <a:custGeom>
            <a:avLst/>
            <a:gdLst>
              <a:gd name="G0" fmla="+- 831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310"/>
              <a:gd name="G18" fmla="*/ 831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831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831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245 w 21600"/>
              <a:gd name="T15" fmla="*/ 10800 h 21600"/>
              <a:gd name="T16" fmla="*/ 10800 w 21600"/>
              <a:gd name="T17" fmla="*/ 2490 h 21600"/>
              <a:gd name="T18" fmla="*/ 20355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490" y="10800"/>
                </a:moveTo>
                <a:cubicBezTo>
                  <a:pt x="2490" y="6210"/>
                  <a:pt x="6210" y="2490"/>
                  <a:pt x="10800" y="2490"/>
                </a:cubicBezTo>
                <a:cubicBezTo>
                  <a:pt x="15389" y="2489"/>
                  <a:pt x="19109" y="6210"/>
                  <a:pt x="1911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>
            <a:gsLst>
              <a:gs pos="0">
                <a:srgbClr val="C5FFFF"/>
              </a:gs>
              <a:gs pos="100000">
                <a:srgbClr val="0099FF">
                  <a:alpha val="97647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35" name="Line 156"/>
          <p:cNvSpPr>
            <a:spLocks noChangeShapeType="1"/>
          </p:cNvSpPr>
          <p:nvPr/>
        </p:nvSpPr>
        <p:spPr bwMode="auto">
          <a:xfrm>
            <a:off x="3568986" y="4652963"/>
            <a:ext cx="144463" cy="215900"/>
          </a:xfrm>
          <a:prstGeom prst="line">
            <a:avLst/>
          </a:prstGeom>
          <a:noFill/>
          <a:ln w="44450">
            <a:solidFill>
              <a:srgbClr val="0099FF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31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2978436" y="3028950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C5FFFF"/>
              </a:gs>
              <a:gs pos="100000">
                <a:srgbClr val="0099FF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0099FF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dirty="0">
                <a:solidFill>
                  <a:srgbClr val="0099FF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39" name="Ellipse 138"/>
          <p:cNvSpPr/>
          <p:nvPr/>
        </p:nvSpPr>
        <p:spPr>
          <a:xfrm>
            <a:off x="2978436" y="1384300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C5FFFF"/>
              </a:gs>
              <a:gs pos="100000">
                <a:srgbClr val="0099FF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0099FF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dirty="0">
                <a:solidFill>
                  <a:srgbClr val="0099FF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17" name="Rectangle 123"/>
          <p:cNvSpPr>
            <a:spLocks noChangeArrowheads="1"/>
          </p:cNvSpPr>
          <p:nvPr/>
        </p:nvSpPr>
        <p:spPr bwMode="auto">
          <a:xfrm>
            <a:off x="260350" y="3384550"/>
            <a:ext cx="2355850" cy="647700"/>
          </a:xfrm>
          <a:prstGeom prst="rect">
            <a:avLst/>
          </a:prstGeom>
          <a:solidFill>
            <a:srgbClr val="9FF9AA">
              <a:alpha val="50000"/>
            </a:srgbClr>
          </a:solidFill>
          <a:ln w="9525">
            <a:noFill/>
            <a:prstDash val="dash"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 sz="2000">
              <a:latin typeface="Times New Roman" pitchFamily="18" charset="0"/>
            </a:endParaRPr>
          </a:p>
        </p:txBody>
      </p:sp>
      <p:sp>
        <p:nvSpPr>
          <p:cNvPr id="12299" name="Freeform 11"/>
          <p:cNvSpPr>
            <a:spLocks/>
          </p:cNvSpPr>
          <p:nvPr/>
        </p:nvSpPr>
        <p:spPr bwMode="auto">
          <a:xfrm rot="805670">
            <a:off x="3354388" y="1270000"/>
            <a:ext cx="1247775" cy="3671888"/>
          </a:xfrm>
          <a:custGeom>
            <a:avLst/>
            <a:gdLst/>
            <a:ahLst/>
            <a:cxnLst>
              <a:cxn ang="0">
                <a:pos x="227" y="408"/>
              </a:cxn>
              <a:cxn ang="0">
                <a:pos x="227" y="182"/>
              </a:cxn>
              <a:cxn ang="0">
                <a:pos x="136" y="46"/>
              </a:cxn>
              <a:cxn ang="0">
                <a:pos x="0" y="0"/>
              </a:cxn>
            </a:cxnLst>
            <a:rect l="0" t="0" r="r" b="b"/>
            <a:pathLst>
              <a:path w="242" h="408">
                <a:moveTo>
                  <a:pt x="227" y="408"/>
                </a:moveTo>
                <a:cubicBezTo>
                  <a:pt x="234" y="325"/>
                  <a:pt x="242" y="242"/>
                  <a:pt x="227" y="182"/>
                </a:cubicBezTo>
                <a:cubicBezTo>
                  <a:pt x="212" y="122"/>
                  <a:pt x="174" y="76"/>
                  <a:pt x="136" y="46"/>
                </a:cubicBezTo>
                <a:cubicBezTo>
                  <a:pt x="98" y="16"/>
                  <a:pt x="49" y="8"/>
                  <a:pt x="0" y="0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3638550" y="6184900"/>
            <a:ext cx="1323975" cy="3365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CC99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THYROIDE</a:t>
            </a:r>
          </a:p>
        </p:txBody>
      </p:sp>
      <p:sp>
        <p:nvSpPr>
          <p:cNvPr id="12312" name="Freeform 24"/>
          <p:cNvSpPr>
            <a:spLocks/>
          </p:cNvSpPr>
          <p:nvPr/>
        </p:nvSpPr>
        <p:spPr bwMode="auto">
          <a:xfrm rot="805670">
            <a:off x="3567113" y="2559050"/>
            <a:ext cx="765175" cy="2225675"/>
          </a:xfrm>
          <a:custGeom>
            <a:avLst/>
            <a:gdLst/>
            <a:ahLst/>
            <a:cxnLst>
              <a:cxn ang="0">
                <a:pos x="227" y="408"/>
              </a:cxn>
              <a:cxn ang="0">
                <a:pos x="227" y="182"/>
              </a:cxn>
              <a:cxn ang="0">
                <a:pos x="136" y="46"/>
              </a:cxn>
              <a:cxn ang="0">
                <a:pos x="0" y="0"/>
              </a:cxn>
            </a:cxnLst>
            <a:rect l="0" t="0" r="r" b="b"/>
            <a:pathLst>
              <a:path w="242" h="408">
                <a:moveTo>
                  <a:pt x="227" y="408"/>
                </a:moveTo>
                <a:cubicBezTo>
                  <a:pt x="234" y="325"/>
                  <a:pt x="242" y="242"/>
                  <a:pt x="227" y="182"/>
                </a:cubicBezTo>
                <a:cubicBezTo>
                  <a:pt x="212" y="122"/>
                  <a:pt x="174" y="76"/>
                  <a:pt x="136" y="46"/>
                </a:cubicBezTo>
                <a:cubicBezTo>
                  <a:pt x="98" y="16"/>
                  <a:pt x="49" y="8"/>
                  <a:pt x="0" y="0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>
            <a:off x="3563938" y="4652963"/>
            <a:ext cx="144462" cy="215900"/>
          </a:xfrm>
          <a:prstGeom prst="line">
            <a:avLst/>
          </a:prstGeom>
          <a:noFill/>
          <a:ln w="44450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2350" name="Rectangle 62"/>
          <p:cNvSpPr>
            <a:spLocks noChangeArrowheads="1"/>
          </p:cNvSpPr>
          <p:nvPr/>
        </p:nvSpPr>
        <p:spPr bwMode="auto">
          <a:xfrm>
            <a:off x="3995737" y="2870200"/>
            <a:ext cx="3332163" cy="647700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noFill/>
            <a:prstDash val="dash"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r"/>
            <a:endParaRPr lang="fr-FR">
              <a:latin typeface="Times New Roman" pitchFamily="18" charset="0"/>
            </a:endParaRP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4133850" y="3033713"/>
            <a:ext cx="327025" cy="327025"/>
            <a:chOff x="3379" y="2160"/>
            <a:chExt cx="136" cy="136"/>
          </a:xfrm>
        </p:grpSpPr>
        <p:sp>
          <p:nvSpPr>
            <p:cNvPr id="12352" name="Line 64"/>
            <p:cNvSpPr>
              <a:spLocks noChangeShapeType="1"/>
            </p:cNvSpPr>
            <p:nvPr/>
          </p:nvSpPr>
          <p:spPr bwMode="auto">
            <a:xfrm flipH="1">
              <a:off x="3379" y="2160"/>
              <a:ext cx="136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2353" name="Line 65"/>
            <p:cNvSpPr>
              <a:spLocks noChangeShapeType="1"/>
            </p:cNvSpPr>
            <p:nvPr/>
          </p:nvSpPr>
          <p:spPr bwMode="auto">
            <a:xfrm>
              <a:off x="3379" y="2160"/>
              <a:ext cx="136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2355" name="Text Box 67"/>
          <p:cNvSpPr txBox="1">
            <a:spLocks noChangeArrowheads="1"/>
          </p:cNvSpPr>
          <p:nvPr/>
        </p:nvSpPr>
        <p:spPr bwMode="auto">
          <a:xfrm>
            <a:off x="4527551" y="2870200"/>
            <a:ext cx="28003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fr-FR" dirty="0">
                <a:latin typeface="Times New Roman" pitchFamily="18" charset="0"/>
                <a:cs typeface="Times New Roman" pitchFamily="18" charset="0"/>
              </a:rPr>
              <a:t>Résistance hypophysaire </a:t>
            </a:r>
          </a:p>
          <a:p>
            <a:pPr algn="ctr"/>
            <a:r>
              <a:rPr lang="fr-FR" dirty="0">
                <a:latin typeface="Times New Roman" pitchFamily="18" charset="0"/>
                <a:cs typeface="Times New Roman" pitchFamily="18" charset="0"/>
              </a:rPr>
              <a:t>aux hormones thyroïdiennes</a:t>
            </a:r>
          </a:p>
        </p:txBody>
      </p:sp>
      <p:sp>
        <p:nvSpPr>
          <p:cNvPr id="12357" name="AutoShape 69"/>
          <p:cNvSpPr>
            <a:spLocks noChangeArrowheads="1"/>
          </p:cNvSpPr>
          <p:nvPr/>
        </p:nvSpPr>
        <p:spPr bwMode="auto">
          <a:xfrm rot="16200000">
            <a:off x="4760119" y="4410869"/>
            <a:ext cx="206375" cy="1122363"/>
          </a:xfrm>
          <a:prstGeom prst="upArrow">
            <a:avLst>
              <a:gd name="adj1" fmla="val 50000"/>
              <a:gd name="adj2" fmla="val 135962"/>
            </a:avLst>
          </a:prstGeom>
          <a:solidFill>
            <a:srgbClr val="FFCC00"/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2358" name="Rectangle 70"/>
          <p:cNvSpPr>
            <a:spLocks noChangeArrowheads="1"/>
          </p:cNvSpPr>
          <p:nvPr/>
        </p:nvSpPr>
        <p:spPr bwMode="auto">
          <a:xfrm>
            <a:off x="5186363" y="4673600"/>
            <a:ext cx="2408237" cy="647700"/>
          </a:xfrm>
          <a:prstGeom prst="rect">
            <a:avLst/>
          </a:prstGeom>
          <a:solidFill>
            <a:srgbClr val="FFBE07">
              <a:alpha val="39999"/>
            </a:srgbClr>
          </a:solidFill>
          <a:ln w="9525">
            <a:noFill/>
            <a:prstDash val="dash"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r"/>
            <a:r>
              <a:rPr lang="fr-FR" dirty="0" smtClean="0">
                <a:latin typeface="Times New Roman" pitchFamily="18" charset="0"/>
              </a:rPr>
              <a:t>       Adénome toxique </a:t>
            </a:r>
            <a:endParaRPr lang="fr-FR" dirty="0">
              <a:latin typeface="Times New Roman" pitchFamily="18" charset="0"/>
            </a:endParaRPr>
          </a:p>
        </p:txBody>
      </p:sp>
      <p:grpSp>
        <p:nvGrpSpPr>
          <p:cNvPr id="3" name="Groupe 115"/>
          <p:cNvGrpSpPr/>
          <p:nvPr/>
        </p:nvGrpSpPr>
        <p:grpSpPr>
          <a:xfrm>
            <a:off x="5238750" y="4746625"/>
            <a:ext cx="503237" cy="493712"/>
            <a:chOff x="5238750" y="3917950"/>
            <a:chExt cx="503237" cy="493712"/>
          </a:xfrm>
        </p:grpSpPr>
        <p:grpSp>
          <p:nvGrpSpPr>
            <p:cNvPr id="4" name="Group 72"/>
            <p:cNvGrpSpPr>
              <a:grpSpLocks/>
            </p:cNvGrpSpPr>
            <p:nvPr/>
          </p:nvGrpSpPr>
          <p:grpSpPr bwMode="auto">
            <a:xfrm>
              <a:off x="5454650" y="4062412"/>
              <a:ext cx="287337" cy="206375"/>
              <a:chOff x="3878" y="2432"/>
              <a:chExt cx="317" cy="227"/>
            </a:xfrm>
          </p:grpSpPr>
          <p:sp>
            <p:nvSpPr>
              <p:cNvPr id="12361" name="Oval 73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BE0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2362" name="Oval 74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5" name="Group 75"/>
            <p:cNvGrpSpPr>
              <a:grpSpLocks/>
            </p:cNvGrpSpPr>
            <p:nvPr/>
          </p:nvGrpSpPr>
          <p:grpSpPr bwMode="auto">
            <a:xfrm>
              <a:off x="5383212" y="3917950"/>
              <a:ext cx="287337" cy="206375"/>
              <a:chOff x="3878" y="2432"/>
              <a:chExt cx="317" cy="227"/>
            </a:xfrm>
          </p:grpSpPr>
          <p:sp>
            <p:nvSpPr>
              <p:cNvPr id="12364" name="Oval 76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BE0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2365" name="Oval 77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" name="Group 78"/>
            <p:cNvGrpSpPr>
              <a:grpSpLocks/>
            </p:cNvGrpSpPr>
            <p:nvPr/>
          </p:nvGrpSpPr>
          <p:grpSpPr bwMode="auto">
            <a:xfrm>
              <a:off x="5238750" y="4062412"/>
              <a:ext cx="287337" cy="206375"/>
              <a:chOff x="3878" y="2432"/>
              <a:chExt cx="317" cy="227"/>
            </a:xfrm>
          </p:grpSpPr>
          <p:sp>
            <p:nvSpPr>
              <p:cNvPr id="12367" name="Oval 79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BE0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2368" name="Oval 80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7" name="Group 81"/>
            <p:cNvGrpSpPr>
              <a:grpSpLocks/>
            </p:cNvGrpSpPr>
            <p:nvPr/>
          </p:nvGrpSpPr>
          <p:grpSpPr bwMode="auto">
            <a:xfrm>
              <a:off x="5383212" y="4205287"/>
              <a:ext cx="287337" cy="206375"/>
              <a:chOff x="3878" y="2432"/>
              <a:chExt cx="317" cy="227"/>
            </a:xfrm>
          </p:grpSpPr>
          <p:sp>
            <p:nvSpPr>
              <p:cNvPr id="12370" name="Oval 82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BE0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2371" name="Oval 83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8" name="Group 84"/>
            <p:cNvGrpSpPr>
              <a:grpSpLocks/>
            </p:cNvGrpSpPr>
            <p:nvPr/>
          </p:nvGrpSpPr>
          <p:grpSpPr bwMode="auto">
            <a:xfrm>
              <a:off x="5454650" y="4062412"/>
              <a:ext cx="287337" cy="206375"/>
              <a:chOff x="3878" y="2432"/>
              <a:chExt cx="317" cy="227"/>
            </a:xfrm>
          </p:grpSpPr>
          <p:sp>
            <p:nvSpPr>
              <p:cNvPr id="12373" name="Oval 85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BE0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2374" name="Oval 86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sp>
        <p:nvSpPr>
          <p:cNvPr id="12375" name="AutoShape 87"/>
          <p:cNvSpPr>
            <a:spLocks noChangeArrowheads="1"/>
          </p:cNvSpPr>
          <p:nvPr/>
        </p:nvSpPr>
        <p:spPr bwMode="auto">
          <a:xfrm rot="-3266947">
            <a:off x="4694238" y="4810125"/>
            <a:ext cx="222250" cy="1514475"/>
          </a:xfrm>
          <a:prstGeom prst="upArrow">
            <a:avLst>
              <a:gd name="adj1" fmla="val 50954"/>
              <a:gd name="adj2" fmla="val 97766"/>
            </a:avLst>
          </a:prstGeom>
          <a:solidFill>
            <a:srgbClr val="FFFF99"/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2376" name="Rectangle 88"/>
          <p:cNvSpPr>
            <a:spLocks noChangeArrowheads="1"/>
          </p:cNvSpPr>
          <p:nvPr/>
        </p:nvSpPr>
        <p:spPr bwMode="auto">
          <a:xfrm>
            <a:off x="4972050" y="5483225"/>
            <a:ext cx="3017838" cy="647700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prstDash val="dash"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r"/>
            <a:endParaRPr lang="fr-FR" sz="2000">
              <a:latin typeface="Times New Roman" pitchFamily="18" charset="0"/>
            </a:endParaRPr>
          </a:p>
        </p:txBody>
      </p: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5022850" y="5554663"/>
            <a:ext cx="719138" cy="493712"/>
            <a:chOff x="2291" y="3702"/>
            <a:chExt cx="453" cy="311"/>
          </a:xfrm>
        </p:grpSpPr>
        <p:grpSp>
          <p:nvGrpSpPr>
            <p:cNvPr id="10" name="Group 90"/>
            <p:cNvGrpSpPr>
              <a:grpSpLocks/>
            </p:cNvGrpSpPr>
            <p:nvPr/>
          </p:nvGrpSpPr>
          <p:grpSpPr bwMode="auto">
            <a:xfrm>
              <a:off x="2291" y="3702"/>
              <a:ext cx="317" cy="311"/>
              <a:chOff x="2245" y="3022"/>
              <a:chExt cx="317" cy="311"/>
            </a:xfrm>
          </p:grpSpPr>
          <p:grpSp>
            <p:nvGrpSpPr>
              <p:cNvPr id="11" name="Group 91"/>
              <p:cNvGrpSpPr>
                <a:grpSpLocks/>
              </p:cNvGrpSpPr>
              <p:nvPr/>
            </p:nvGrpSpPr>
            <p:grpSpPr bwMode="auto">
              <a:xfrm>
                <a:off x="2381" y="3113"/>
                <a:ext cx="181" cy="130"/>
                <a:chOff x="3878" y="2432"/>
                <a:chExt cx="317" cy="227"/>
              </a:xfrm>
            </p:grpSpPr>
            <p:sp>
              <p:nvSpPr>
                <p:cNvPr id="12380" name="Oval 92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FF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2381" name="Oval 93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FF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2" name="Group 94"/>
              <p:cNvGrpSpPr>
                <a:grpSpLocks/>
              </p:cNvGrpSpPr>
              <p:nvPr/>
            </p:nvGrpSpPr>
            <p:grpSpPr bwMode="auto">
              <a:xfrm>
                <a:off x="2336" y="3022"/>
                <a:ext cx="181" cy="130"/>
                <a:chOff x="3878" y="2432"/>
                <a:chExt cx="317" cy="227"/>
              </a:xfrm>
            </p:grpSpPr>
            <p:sp>
              <p:nvSpPr>
                <p:cNvPr id="12383" name="Oval 95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FF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2384" name="Oval 96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3" name="Group 97"/>
              <p:cNvGrpSpPr>
                <a:grpSpLocks/>
              </p:cNvGrpSpPr>
              <p:nvPr/>
            </p:nvGrpSpPr>
            <p:grpSpPr bwMode="auto">
              <a:xfrm>
                <a:off x="2245" y="3113"/>
                <a:ext cx="181" cy="130"/>
                <a:chOff x="3878" y="2432"/>
                <a:chExt cx="317" cy="227"/>
              </a:xfrm>
            </p:grpSpPr>
            <p:sp>
              <p:nvSpPr>
                <p:cNvPr id="12386" name="Oval 98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FF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2387" name="Oval 99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4" name="Group 100"/>
              <p:cNvGrpSpPr>
                <a:grpSpLocks/>
              </p:cNvGrpSpPr>
              <p:nvPr/>
            </p:nvGrpSpPr>
            <p:grpSpPr bwMode="auto">
              <a:xfrm>
                <a:off x="2336" y="3203"/>
                <a:ext cx="181" cy="130"/>
                <a:chOff x="3878" y="2432"/>
                <a:chExt cx="317" cy="227"/>
              </a:xfrm>
            </p:grpSpPr>
            <p:sp>
              <p:nvSpPr>
                <p:cNvPr id="12389" name="Oval 101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FF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2390" name="Oval 102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5" name="Group 103"/>
              <p:cNvGrpSpPr>
                <a:grpSpLocks/>
              </p:cNvGrpSpPr>
              <p:nvPr/>
            </p:nvGrpSpPr>
            <p:grpSpPr bwMode="auto">
              <a:xfrm>
                <a:off x="2381" y="3113"/>
                <a:ext cx="181" cy="130"/>
                <a:chOff x="3878" y="2432"/>
                <a:chExt cx="317" cy="227"/>
              </a:xfrm>
            </p:grpSpPr>
            <p:sp>
              <p:nvSpPr>
                <p:cNvPr id="12392" name="Oval 104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FFFF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2393" name="Oval 105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grpSp>
          <p:nvGrpSpPr>
            <p:cNvPr id="16" name="Group 106"/>
            <p:cNvGrpSpPr>
              <a:grpSpLocks/>
            </p:cNvGrpSpPr>
            <p:nvPr/>
          </p:nvGrpSpPr>
          <p:grpSpPr bwMode="auto">
            <a:xfrm>
              <a:off x="2427" y="3702"/>
              <a:ext cx="317" cy="311"/>
              <a:chOff x="2245" y="3022"/>
              <a:chExt cx="317" cy="311"/>
            </a:xfrm>
          </p:grpSpPr>
          <p:grpSp>
            <p:nvGrpSpPr>
              <p:cNvPr id="17" name="Group 107"/>
              <p:cNvGrpSpPr>
                <a:grpSpLocks/>
              </p:cNvGrpSpPr>
              <p:nvPr/>
            </p:nvGrpSpPr>
            <p:grpSpPr bwMode="auto">
              <a:xfrm>
                <a:off x="2381" y="3113"/>
                <a:ext cx="181" cy="130"/>
                <a:chOff x="3878" y="2432"/>
                <a:chExt cx="317" cy="227"/>
              </a:xfrm>
            </p:grpSpPr>
            <p:sp>
              <p:nvSpPr>
                <p:cNvPr id="12396" name="Oval 108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99"/>
                    </a:gs>
                    <a:gs pos="100000">
                      <a:srgbClr val="FFBE07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2397" name="Oval 109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8" name="Group 110"/>
              <p:cNvGrpSpPr>
                <a:grpSpLocks/>
              </p:cNvGrpSpPr>
              <p:nvPr/>
            </p:nvGrpSpPr>
            <p:grpSpPr bwMode="auto">
              <a:xfrm>
                <a:off x="2336" y="3022"/>
                <a:ext cx="181" cy="130"/>
                <a:chOff x="3878" y="2432"/>
                <a:chExt cx="317" cy="227"/>
              </a:xfrm>
            </p:grpSpPr>
            <p:sp>
              <p:nvSpPr>
                <p:cNvPr id="12399" name="Oval 111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99"/>
                    </a:gs>
                    <a:gs pos="100000">
                      <a:srgbClr val="FFBE07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2400" name="Oval 112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9" name="Group 113"/>
              <p:cNvGrpSpPr>
                <a:grpSpLocks/>
              </p:cNvGrpSpPr>
              <p:nvPr/>
            </p:nvGrpSpPr>
            <p:grpSpPr bwMode="auto">
              <a:xfrm>
                <a:off x="2245" y="3113"/>
                <a:ext cx="181" cy="130"/>
                <a:chOff x="3878" y="2432"/>
                <a:chExt cx="317" cy="227"/>
              </a:xfrm>
            </p:grpSpPr>
            <p:sp>
              <p:nvSpPr>
                <p:cNvPr id="12402" name="Oval 114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99"/>
                    </a:gs>
                    <a:gs pos="100000">
                      <a:srgbClr val="FFBE07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2403" name="Oval 115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20" name="Group 116"/>
              <p:cNvGrpSpPr>
                <a:grpSpLocks/>
              </p:cNvGrpSpPr>
              <p:nvPr/>
            </p:nvGrpSpPr>
            <p:grpSpPr bwMode="auto">
              <a:xfrm>
                <a:off x="2336" y="3203"/>
                <a:ext cx="181" cy="130"/>
                <a:chOff x="3878" y="2432"/>
                <a:chExt cx="317" cy="227"/>
              </a:xfrm>
            </p:grpSpPr>
            <p:sp>
              <p:nvSpPr>
                <p:cNvPr id="12405" name="Oval 117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99"/>
                    </a:gs>
                    <a:gs pos="100000">
                      <a:srgbClr val="FFBE07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2406" name="Oval 118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  <p:grpSp>
            <p:nvGrpSpPr>
              <p:cNvPr id="21" name="Group 119"/>
              <p:cNvGrpSpPr>
                <a:grpSpLocks/>
              </p:cNvGrpSpPr>
              <p:nvPr/>
            </p:nvGrpSpPr>
            <p:grpSpPr bwMode="auto">
              <a:xfrm>
                <a:off x="2381" y="3113"/>
                <a:ext cx="181" cy="130"/>
                <a:chOff x="3878" y="2432"/>
                <a:chExt cx="317" cy="227"/>
              </a:xfrm>
            </p:grpSpPr>
            <p:sp>
              <p:nvSpPr>
                <p:cNvPr id="12408" name="Oval 120"/>
                <p:cNvSpPr>
                  <a:spLocks noChangeArrowheads="1"/>
                </p:cNvSpPr>
                <p:nvPr/>
              </p:nvSpPr>
              <p:spPr bwMode="auto">
                <a:xfrm>
                  <a:off x="3878" y="2432"/>
                  <a:ext cx="317" cy="2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99"/>
                    </a:gs>
                    <a:gs pos="100000">
                      <a:srgbClr val="FFBE07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12409" name="Oval 121"/>
                <p:cNvSpPr>
                  <a:spLocks noChangeArrowheads="1"/>
                </p:cNvSpPr>
                <p:nvPr/>
              </p:nvSpPr>
              <p:spPr bwMode="auto">
                <a:xfrm>
                  <a:off x="3969" y="2499"/>
                  <a:ext cx="136" cy="9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12410" name="Text Box 122"/>
          <p:cNvSpPr txBox="1">
            <a:spLocks noChangeArrowheads="1"/>
          </p:cNvSpPr>
          <p:nvPr/>
        </p:nvSpPr>
        <p:spPr bwMode="auto">
          <a:xfrm>
            <a:off x="5743575" y="5483225"/>
            <a:ext cx="2251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Goitre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multinodulaire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toxique</a:t>
            </a:r>
          </a:p>
        </p:txBody>
      </p:sp>
      <p:sp>
        <p:nvSpPr>
          <p:cNvPr id="12438" name="Text Box 150"/>
          <p:cNvSpPr txBox="1">
            <a:spLocks noChangeArrowheads="1"/>
          </p:cNvSpPr>
          <p:nvPr/>
        </p:nvSpPr>
        <p:spPr bwMode="auto">
          <a:xfrm>
            <a:off x="260350" y="3531347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>
                <a:latin typeface="Times New Roman" pitchFamily="18" charset="0"/>
              </a:rPr>
              <a:t>Ac anti R-TSH</a:t>
            </a:r>
          </a:p>
        </p:txBody>
      </p:sp>
      <p:sp>
        <p:nvSpPr>
          <p:cNvPr id="12439" name="Oval 151"/>
          <p:cNvSpPr>
            <a:spLocks noChangeArrowheads="1"/>
          </p:cNvSpPr>
          <p:nvPr/>
        </p:nvSpPr>
        <p:spPr bwMode="auto">
          <a:xfrm>
            <a:off x="1800225" y="3492500"/>
            <a:ext cx="719138" cy="431800"/>
          </a:xfrm>
          <a:prstGeom prst="ellipse">
            <a:avLst/>
          </a:prstGeom>
          <a:gradFill rotWithShape="1">
            <a:gsLst>
              <a:gs pos="0">
                <a:srgbClr val="00FF00">
                  <a:alpha val="98000"/>
                </a:srgbClr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12429" name="Oval 141"/>
          <p:cNvSpPr>
            <a:spLocks noChangeArrowheads="1"/>
          </p:cNvSpPr>
          <p:nvPr/>
        </p:nvSpPr>
        <p:spPr bwMode="auto">
          <a:xfrm>
            <a:off x="2738551" y="5518150"/>
            <a:ext cx="677749" cy="677749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6000">
                <a:srgbClr val="FF7171"/>
              </a:gs>
              <a:gs pos="69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2431" name="Text Box 143"/>
          <p:cNvSpPr txBox="1">
            <a:spLocks noChangeArrowheads="1"/>
          </p:cNvSpPr>
          <p:nvPr/>
        </p:nvSpPr>
        <p:spPr bwMode="auto">
          <a:xfrm>
            <a:off x="1460500" y="5673668"/>
            <a:ext cx="120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Thyroïdite</a:t>
            </a:r>
          </a:p>
        </p:txBody>
      </p:sp>
      <p:sp>
        <p:nvSpPr>
          <p:cNvPr id="12433" name="Oval 145"/>
          <p:cNvSpPr>
            <a:spLocks noChangeArrowheads="1"/>
          </p:cNvSpPr>
          <p:nvPr/>
        </p:nvSpPr>
        <p:spPr bwMode="auto">
          <a:xfrm>
            <a:off x="571500" y="5384800"/>
            <a:ext cx="844550" cy="628650"/>
          </a:xfrm>
          <a:prstGeom prst="ellipse">
            <a:avLst/>
          </a:prstGeom>
          <a:solidFill>
            <a:srgbClr val="C89FFF">
              <a:alpha val="80000"/>
            </a:srgb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12434" name="Oval 146"/>
          <p:cNvSpPr>
            <a:spLocks noChangeArrowheads="1"/>
          </p:cNvSpPr>
          <p:nvPr/>
        </p:nvSpPr>
        <p:spPr bwMode="auto">
          <a:xfrm>
            <a:off x="1060450" y="6007847"/>
            <a:ext cx="1200150" cy="628650"/>
          </a:xfrm>
          <a:prstGeom prst="ellipse">
            <a:avLst/>
          </a:prstGeom>
          <a:solidFill>
            <a:srgbClr val="C89FFF">
              <a:alpha val="64000"/>
            </a:srgb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2435" name="Text Box 147"/>
          <p:cNvSpPr txBox="1">
            <a:spLocks noChangeArrowheads="1"/>
          </p:cNvSpPr>
          <p:nvPr/>
        </p:nvSpPr>
        <p:spPr bwMode="auto">
          <a:xfrm>
            <a:off x="971550" y="6131112"/>
            <a:ext cx="1377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Auto-immune</a:t>
            </a:r>
          </a:p>
        </p:txBody>
      </p:sp>
      <p:sp>
        <p:nvSpPr>
          <p:cNvPr id="12436" name="Text Box 148"/>
          <p:cNvSpPr txBox="1">
            <a:spLocks noChangeArrowheads="1"/>
          </p:cNvSpPr>
          <p:nvPr/>
        </p:nvSpPr>
        <p:spPr bwMode="auto">
          <a:xfrm>
            <a:off x="634206" y="5530850"/>
            <a:ext cx="719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Virale</a:t>
            </a:r>
          </a:p>
        </p:txBody>
      </p:sp>
      <p:sp>
        <p:nvSpPr>
          <p:cNvPr id="136" name="Oval 142"/>
          <p:cNvSpPr>
            <a:spLocks noChangeArrowheads="1"/>
          </p:cNvSpPr>
          <p:nvPr/>
        </p:nvSpPr>
        <p:spPr bwMode="auto">
          <a:xfrm>
            <a:off x="3642011" y="4797425"/>
            <a:ext cx="647700" cy="360363"/>
          </a:xfrm>
          <a:prstGeom prst="ellipse">
            <a:avLst/>
          </a:prstGeom>
          <a:gradFill>
            <a:gsLst>
              <a:gs pos="0">
                <a:srgbClr val="C5FFFF"/>
              </a:gs>
              <a:gs pos="100000">
                <a:srgbClr val="0099FF">
                  <a:alpha val="97647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 baseline="-25000"/>
          </a:p>
        </p:txBody>
      </p:sp>
      <p:sp>
        <p:nvSpPr>
          <p:cNvPr id="137" name="Text Box 148"/>
          <p:cNvSpPr txBox="1">
            <a:spLocks noChangeArrowheads="1"/>
          </p:cNvSpPr>
          <p:nvPr/>
        </p:nvSpPr>
        <p:spPr bwMode="auto">
          <a:xfrm>
            <a:off x="3772186" y="4772025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>
                <a:solidFill>
                  <a:srgbClr val="0000CC"/>
                </a:solidFill>
              </a:rPr>
              <a:t>T</a:t>
            </a:r>
            <a:r>
              <a:rPr lang="fr-FR" baseline="-25000" dirty="0">
                <a:solidFill>
                  <a:srgbClr val="0000CC"/>
                </a:solidFill>
              </a:rPr>
              <a:t>4</a:t>
            </a:r>
          </a:p>
        </p:txBody>
      </p:sp>
      <p:sp>
        <p:nvSpPr>
          <p:cNvPr id="140" name="Ellipse 139"/>
          <p:cNvSpPr/>
          <p:nvPr/>
        </p:nvSpPr>
        <p:spPr>
          <a:xfrm>
            <a:off x="4089686" y="2317750"/>
            <a:ext cx="400050" cy="40005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rgbClr val="FFC5C5"/>
              </a:gs>
              <a:gs pos="100000">
                <a:srgbClr val="FF4F4F"/>
              </a:gs>
            </a:gsLst>
            <a:path path="circle">
              <a:fillToRect l="50000" t="50000" r="50000" b="50000"/>
            </a:path>
          </a:gradFill>
          <a:ln w="9525">
            <a:solidFill>
              <a:srgbClr val="FF00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fr-FR" sz="2800" dirty="0" smtClean="0">
                <a:solidFill>
                  <a:srgbClr val="FF0000"/>
                </a:solidFill>
                <a:latin typeface="Arial Black" pitchFamily="34" charset="0"/>
              </a:rPr>
              <a:t>-</a:t>
            </a:r>
            <a:endParaRPr lang="fr-FR" sz="28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42" name="AutoShape 69"/>
          <p:cNvSpPr>
            <a:spLocks noChangeArrowheads="1"/>
          </p:cNvSpPr>
          <p:nvPr/>
        </p:nvSpPr>
        <p:spPr bwMode="auto">
          <a:xfrm rot="6393010">
            <a:off x="2930104" y="2025680"/>
            <a:ext cx="206375" cy="515047"/>
          </a:xfrm>
          <a:prstGeom prst="upArrow">
            <a:avLst>
              <a:gd name="adj1" fmla="val 50000"/>
              <a:gd name="adj2" fmla="val 135962"/>
            </a:avLst>
          </a:prstGeom>
          <a:solidFill>
            <a:srgbClr val="FFA3FF"/>
          </a:solidFill>
          <a:ln w="254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2411" name="Rectangle 123"/>
          <p:cNvSpPr>
            <a:spLocks noChangeArrowheads="1"/>
          </p:cNvSpPr>
          <p:nvPr/>
        </p:nvSpPr>
        <p:spPr bwMode="auto">
          <a:xfrm>
            <a:off x="82550" y="2006600"/>
            <a:ext cx="2880000" cy="6477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  <a:prstDash val="dash"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 sz="2000">
              <a:latin typeface="Times New Roman" pitchFamily="18" charset="0"/>
            </a:endParaRPr>
          </a:p>
        </p:txBody>
      </p:sp>
      <p:grpSp>
        <p:nvGrpSpPr>
          <p:cNvPr id="22" name="Group 124"/>
          <p:cNvGrpSpPr>
            <a:grpSpLocks/>
          </p:cNvGrpSpPr>
          <p:nvPr/>
        </p:nvGrpSpPr>
        <p:grpSpPr bwMode="auto">
          <a:xfrm>
            <a:off x="2393950" y="2051050"/>
            <a:ext cx="503237" cy="493712"/>
            <a:chOff x="2245" y="3022"/>
            <a:chExt cx="317" cy="311"/>
          </a:xfrm>
        </p:grpSpPr>
        <p:grpSp>
          <p:nvGrpSpPr>
            <p:cNvPr id="23" name="Group 125"/>
            <p:cNvGrpSpPr>
              <a:grpSpLocks/>
            </p:cNvGrpSpPr>
            <p:nvPr/>
          </p:nvGrpSpPr>
          <p:grpSpPr bwMode="auto">
            <a:xfrm>
              <a:off x="2381" y="3113"/>
              <a:ext cx="181" cy="130"/>
              <a:chOff x="3878" y="2432"/>
              <a:chExt cx="317" cy="227"/>
            </a:xfrm>
          </p:grpSpPr>
          <p:sp>
            <p:nvSpPr>
              <p:cNvPr id="12414" name="Oval 126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BE07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2415" name="Oval 127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4" name="Group 128"/>
            <p:cNvGrpSpPr>
              <a:grpSpLocks/>
            </p:cNvGrpSpPr>
            <p:nvPr/>
          </p:nvGrpSpPr>
          <p:grpSpPr bwMode="auto">
            <a:xfrm>
              <a:off x="2336" y="3022"/>
              <a:ext cx="181" cy="130"/>
              <a:chOff x="3878" y="2432"/>
              <a:chExt cx="317" cy="227"/>
            </a:xfrm>
          </p:grpSpPr>
          <p:sp>
            <p:nvSpPr>
              <p:cNvPr id="12417" name="Oval 129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2418" name="Oval 130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5" name="Group 131"/>
            <p:cNvGrpSpPr>
              <a:grpSpLocks/>
            </p:cNvGrpSpPr>
            <p:nvPr/>
          </p:nvGrpSpPr>
          <p:grpSpPr bwMode="auto">
            <a:xfrm>
              <a:off x="2245" y="3113"/>
              <a:ext cx="181" cy="130"/>
              <a:chOff x="3878" y="2432"/>
              <a:chExt cx="317" cy="227"/>
            </a:xfrm>
          </p:grpSpPr>
          <p:sp>
            <p:nvSpPr>
              <p:cNvPr id="12420" name="Oval 132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2421" name="Oval 133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6" name="Group 134"/>
            <p:cNvGrpSpPr>
              <a:grpSpLocks/>
            </p:cNvGrpSpPr>
            <p:nvPr/>
          </p:nvGrpSpPr>
          <p:grpSpPr bwMode="auto">
            <a:xfrm>
              <a:off x="2336" y="3203"/>
              <a:ext cx="181" cy="130"/>
              <a:chOff x="3878" y="2432"/>
              <a:chExt cx="317" cy="227"/>
            </a:xfrm>
          </p:grpSpPr>
          <p:sp>
            <p:nvSpPr>
              <p:cNvPr id="12423" name="Oval 135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2424" name="Oval 136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7" name="Group 137"/>
            <p:cNvGrpSpPr>
              <a:grpSpLocks/>
            </p:cNvGrpSpPr>
            <p:nvPr/>
          </p:nvGrpSpPr>
          <p:grpSpPr bwMode="auto">
            <a:xfrm>
              <a:off x="2381" y="3113"/>
              <a:ext cx="181" cy="130"/>
              <a:chOff x="3878" y="2432"/>
              <a:chExt cx="317" cy="227"/>
            </a:xfrm>
          </p:grpSpPr>
          <p:sp>
            <p:nvSpPr>
              <p:cNvPr id="12426" name="Oval 138"/>
              <p:cNvSpPr>
                <a:spLocks noChangeArrowheads="1"/>
              </p:cNvSpPr>
              <p:nvPr/>
            </p:nvSpPr>
            <p:spPr bwMode="auto">
              <a:xfrm>
                <a:off x="3878" y="2432"/>
                <a:ext cx="317" cy="227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2427" name="Oval 139"/>
              <p:cNvSpPr>
                <a:spLocks noChangeArrowheads="1"/>
              </p:cNvSpPr>
              <p:nvPr/>
            </p:nvSpPr>
            <p:spPr bwMode="auto">
              <a:xfrm>
                <a:off x="3969" y="2499"/>
                <a:ext cx="136" cy="9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sp>
        <p:nvSpPr>
          <p:cNvPr id="12428" name="Text Box 140"/>
          <p:cNvSpPr txBox="1">
            <a:spLocks noChangeArrowheads="1"/>
          </p:cNvSpPr>
          <p:nvPr/>
        </p:nvSpPr>
        <p:spPr bwMode="auto">
          <a:xfrm>
            <a:off x="82550" y="2006600"/>
            <a:ext cx="2400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>
            <a:spAutoFit/>
          </a:bodyPr>
          <a:lstStyle/>
          <a:p>
            <a:pPr algn="ctr"/>
            <a:r>
              <a:rPr lang="fr-FR" dirty="0">
                <a:latin typeface="Times New Roman" pitchFamily="18" charset="0"/>
                <a:cs typeface="Times New Roman" pitchFamily="18" charset="0"/>
              </a:rPr>
              <a:t>Adénome hypophysaire thyréotrope</a:t>
            </a:r>
          </a:p>
        </p:txBody>
      </p:sp>
      <p:sp>
        <p:nvSpPr>
          <p:cNvPr id="12432" name="Oval 144"/>
          <p:cNvSpPr>
            <a:spLocks noChangeArrowheads="1"/>
          </p:cNvSpPr>
          <p:nvPr/>
        </p:nvSpPr>
        <p:spPr bwMode="auto">
          <a:xfrm>
            <a:off x="1461294" y="5029200"/>
            <a:ext cx="900112" cy="628650"/>
          </a:xfrm>
          <a:prstGeom prst="ellipse">
            <a:avLst/>
          </a:prstGeom>
          <a:solidFill>
            <a:srgbClr val="C89FFF">
              <a:alpha val="64000"/>
            </a:srgb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12437" name="Text Box 149"/>
          <p:cNvSpPr txBox="1">
            <a:spLocks noChangeArrowheads="1"/>
          </p:cNvSpPr>
          <p:nvPr/>
        </p:nvSpPr>
        <p:spPr bwMode="auto">
          <a:xfrm>
            <a:off x="1416050" y="517525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1600">
                <a:latin typeface="Times New Roman" pitchFamily="18" charset="0"/>
                <a:cs typeface="Times New Roman" pitchFamily="18" charset="0"/>
              </a:rPr>
              <a:t>Iatrogène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31</Words>
  <Application>Microsoft Office PowerPoint</Application>
  <PresentationFormat>Affichage à l'écran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34</cp:revision>
  <dcterms:created xsi:type="dcterms:W3CDTF">2008-07-23T07:21:36Z</dcterms:created>
  <dcterms:modified xsi:type="dcterms:W3CDTF">2008-07-23T09:07:27Z</dcterms:modified>
</cp:coreProperties>
</file>