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11474-47C7-4404-8B6F-2CAB075506FD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9F062-5B15-4750-BBF1-EA805632D4DD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5" name="AutoShape 97"/>
          <p:cNvSpPr>
            <a:spLocks noChangeArrowheads="1"/>
          </p:cNvSpPr>
          <p:nvPr/>
        </p:nvSpPr>
        <p:spPr bwMode="auto">
          <a:xfrm>
            <a:off x="2843213" y="2276475"/>
            <a:ext cx="5113337" cy="2663825"/>
          </a:xfrm>
          <a:prstGeom prst="roundRect">
            <a:avLst>
              <a:gd name="adj" fmla="val 16667"/>
            </a:avLst>
          </a:prstGeom>
          <a:solidFill>
            <a:srgbClr val="DDEBFF">
              <a:alpha val="80000"/>
            </a:srgbClr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7253" name="AutoShape 85"/>
          <p:cNvSpPr>
            <a:spLocks noChangeArrowheads="1"/>
          </p:cNvSpPr>
          <p:nvPr/>
        </p:nvSpPr>
        <p:spPr bwMode="auto">
          <a:xfrm rot="5400000">
            <a:off x="-307974" y="3887787"/>
            <a:ext cx="3313112" cy="2627313"/>
          </a:xfrm>
          <a:prstGeom prst="roundRect">
            <a:avLst>
              <a:gd name="adj" fmla="val 16667"/>
            </a:avLst>
          </a:prstGeom>
          <a:solidFill>
            <a:srgbClr val="FFE8D1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7254" name="Oval 86"/>
          <p:cNvSpPr>
            <a:spLocks noChangeArrowheads="1"/>
          </p:cNvSpPr>
          <p:nvPr/>
        </p:nvSpPr>
        <p:spPr bwMode="auto">
          <a:xfrm>
            <a:off x="1042988" y="4797425"/>
            <a:ext cx="647700" cy="790575"/>
          </a:xfrm>
          <a:prstGeom prst="ellipse">
            <a:avLst/>
          </a:prstGeom>
          <a:solidFill>
            <a:srgbClr val="C0C0C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7187" name="AutoShape 19"/>
          <p:cNvSpPr>
            <a:spLocks noChangeArrowheads="1"/>
          </p:cNvSpPr>
          <p:nvPr/>
        </p:nvSpPr>
        <p:spPr bwMode="auto">
          <a:xfrm rot="5400000">
            <a:off x="-672306" y="850106"/>
            <a:ext cx="3429000" cy="1728788"/>
          </a:xfrm>
          <a:prstGeom prst="doubleWave">
            <a:avLst>
              <a:gd name="adj1" fmla="val 6500"/>
              <a:gd name="adj2" fmla="val 0"/>
            </a:avLst>
          </a:prstGeom>
          <a:gradFill rotWithShape="1">
            <a:gsLst>
              <a:gs pos="0">
                <a:srgbClr val="663300"/>
              </a:gs>
              <a:gs pos="50000">
                <a:srgbClr val="A87000"/>
              </a:gs>
              <a:gs pos="100000">
                <a:srgbClr val="6633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250825" y="2598738"/>
            <a:ext cx="1512888" cy="366712"/>
          </a:xfrm>
          <a:prstGeom prst="rect">
            <a:avLst/>
          </a:prstGeom>
          <a:solidFill>
            <a:srgbClr val="7FE1DF">
              <a:alpha val="80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54000" rIns="54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>
                <a:latin typeface="Times New Roman" pitchFamily="18" charset="0"/>
              </a:rPr>
              <a:t>Bases puriques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6156325" y="3500438"/>
            <a:ext cx="792163" cy="517525"/>
          </a:xfrm>
          <a:prstGeom prst="rect">
            <a:avLst/>
          </a:prstGeom>
          <a:solidFill>
            <a:srgbClr val="FFFF00">
              <a:alpha val="39999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54000" rIns="54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400">
                <a:latin typeface="Times New Roman" pitchFamily="18" charset="0"/>
              </a:rPr>
              <a:t>Xanthine oxydase</a:t>
            </a:r>
          </a:p>
        </p:txBody>
      </p:sp>
      <p:sp>
        <p:nvSpPr>
          <p:cNvPr id="7227" name="Text Box 59"/>
          <p:cNvSpPr txBox="1">
            <a:spLocks noChangeArrowheads="1"/>
          </p:cNvSpPr>
          <p:nvPr/>
        </p:nvSpPr>
        <p:spPr bwMode="auto">
          <a:xfrm>
            <a:off x="3228975" y="2601913"/>
            <a:ext cx="1512888" cy="366712"/>
          </a:xfrm>
          <a:prstGeom prst="rect">
            <a:avLst/>
          </a:prstGeom>
          <a:solidFill>
            <a:srgbClr val="7FE1DF">
              <a:alpha val="39999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54000" rIns="54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latin typeface="Times New Roman" pitchFamily="18" charset="0"/>
              </a:rPr>
              <a:t>Bases puriques</a:t>
            </a:r>
          </a:p>
        </p:txBody>
      </p:sp>
      <p:sp>
        <p:nvSpPr>
          <p:cNvPr id="7228" name="Line 60"/>
          <p:cNvSpPr>
            <a:spLocks noChangeShapeType="1"/>
          </p:cNvSpPr>
          <p:nvPr/>
        </p:nvSpPr>
        <p:spPr bwMode="auto">
          <a:xfrm flipV="1">
            <a:off x="1763713" y="2781300"/>
            <a:ext cx="1439862" cy="0"/>
          </a:xfrm>
          <a:prstGeom prst="line">
            <a:avLst/>
          </a:prstGeom>
          <a:noFill/>
          <a:ln w="34925">
            <a:solidFill>
              <a:srgbClr val="33CC33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7229" name="Line 61"/>
          <p:cNvSpPr>
            <a:spLocks noChangeShapeType="1"/>
          </p:cNvSpPr>
          <p:nvPr/>
        </p:nvSpPr>
        <p:spPr bwMode="auto">
          <a:xfrm flipV="1">
            <a:off x="1908175" y="2852738"/>
            <a:ext cx="1295400" cy="1008062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7233" name="Line 65"/>
          <p:cNvSpPr>
            <a:spLocks noChangeShapeType="1"/>
          </p:cNvSpPr>
          <p:nvPr/>
        </p:nvSpPr>
        <p:spPr bwMode="auto">
          <a:xfrm flipV="1">
            <a:off x="3059113" y="4724400"/>
            <a:ext cx="792162" cy="100965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7234" name="Text Box 66"/>
          <p:cNvSpPr txBox="1">
            <a:spLocks noChangeArrowheads="1"/>
          </p:cNvSpPr>
          <p:nvPr/>
        </p:nvSpPr>
        <p:spPr bwMode="auto">
          <a:xfrm>
            <a:off x="2124075" y="3213100"/>
            <a:ext cx="574675" cy="366713"/>
          </a:xfrm>
          <a:prstGeom prst="rect">
            <a:avLst/>
          </a:prstGeom>
          <a:solidFill>
            <a:srgbClr val="B3FFB3">
              <a:alpha val="73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lIns="54000" rIns="54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latin typeface="Times New Roman" pitchFamily="18" charset="0"/>
              </a:rPr>
              <a:t>10%</a:t>
            </a:r>
          </a:p>
        </p:txBody>
      </p:sp>
      <p:sp>
        <p:nvSpPr>
          <p:cNvPr id="7235" name="Text Box 67"/>
          <p:cNvSpPr txBox="1">
            <a:spLocks noChangeArrowheads="1"/>
          </p:cNvSpPr>
          <p:nvPr/>
        </p:nvSpPr>
        <p:spPr bwMode="auto">
          <a:xfrm>
            <a:off x="2124075" y="2592388"/>
            <a:ext cx="574675" cy="366712"/>
          </a:xfrm>
          <a:prstGeom prst="rect">
            <a:avLst/>
          </a:prstGeom>
          <a:solidFill>
            <a:srgbClr val="B3FFB3">
              <a:alpha val="73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lIns="54000" rIns="54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latin typeface="Times New Roman" pitchFamily="18" charset="0"/>
              </a:rPr>
              <a:t>20%</a:t>
            </a:r>
          </a:p>
        </p:txBody>
      </p:sp>
      <p:sp>
        <p:nvSpPr>
          <p:cNvPr id="7236" name="Text Box 68"/>
          <p:cNvSpPr txBox="1">
            <a:spLocks noChangeArrowheads="1"/>
          </p:cNvSpPr>
          <p:nvPr/>
        </p:nvSpPr>
        <p:spPr bwMode="auto">
          <a:xfrm>
            <a:off x="3165475" y="5445125"/>
            <a:ext cx="576263" cy="366713"/>
          </a:xfrm>
          <a:prstGeom prst="rect">
            <a:avLst/>
          </a:prstGeom>
          <a:solidFill>
            <a:srgbClr val="B3FFB3">
              <a:alpha val="72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lIns="54000" rIns="54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latin typeface="Times New Roman" pitchFamily="18" charset="0"/>
              </a:rPr>
              <a:t>70%</a:t>
            </a:r>
          </a:p>
        </p:txBody>
      </p:sp>
      <p:sp>
        <p:nvSpPr>
          <p:cNvPr id="7240" name="AutoShape 72"/>
          <p:cNvSpPr>
            <a:spLocks noChangeArrowheads="1"/>
          </p:cNvSpPr>
          <p:nvPr/>
        </p:nvSpPr>
        <p:spPr bwMode="auto">
          <a:xfrm rot="19180414">
            <a:off x="8154449" y="865732"/>
            <a:ext cx="504825" cy="1916113"/>
          </a:xfrm>
          <a:prstGeom prst="flowChartOffpageConnector">
            <a:avLst/>
          </a:prstGeom>
          <a:gradFill flip="none"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0" scaled="1"/>
            <a:tileRect/>
          </a:gradFill>
          <a:ln w="9525">
            <a:solidFill>
              <a:srgbClr val="FFC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7241" name="Oval 73"/>
          <p:cNvSpPr>
            <a:spLocks noChangeArrowheads="1"/>
          </p:cNvSpPr>
          <p:nvPr/>
        </p:nvSpPr>
        <p:spPr bwMode="auto">
          <a:xfrm rot="19180414">
            <a:off x="6792006" y="98268"/>
            <a:ext cx="1320800" cy="1268413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C000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7246" name="Line 78"/>
          <p:cNvSpPr>
            <a:spLocks noChangeShapeType="1"/>
          </p:cNvSpPr>
          <p:nvPr/>
        </p:nvSpPr>
        <p:spPr bwMode="auto">
          <a:xfrm>
            <a:off x="3778250" y="3284538"/>
            <a:ext cx="1588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247" name="Line 79"/>
          <p:cNvSpPr>
            <a:spLocks noChangeShapeType="1"/>
          </p:cNvSpPr>
          <p:nvPr/>
        </p:nvSpPr>
        <p:spPr bwMode="auto">
          <a:xfrm>
            <a:off x="4930775" y="3140075"/>
            <a:ext cx="430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248" name="Line 80"/>
          <p:cNvSpPr>
            <a:spLocks noChangeShapeType="1"/>
          </p:cNvSpPr>
          <p:nvPr/>
        </p:nvSpPr>
        <p:spPr bwMode="auto">
          <a:xfrm>
            <a:off x="4427538" y="3284538"/>
            <a:ext cx="0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249" name="AutoShape 81"/>
          <p:cNvSpPr>
            <a:spLocks noChangeArrowheads="1"/>
          </p:cNvSpPr>
          <p:nvPr/>
        </p:nvSpPr>
        <p:spPr bwMode="auto">
          <a:xfrm rot="5400000">
            <a:off x="7199313" y="4724400"/>
            <a:ext cx="2160588" cy="1728787"/>
          </a:xfrm>
          <a:prstGeom prst="doubleWave">
            <a:avLst>
              <a:gd name="adj1" fmla="val 6500"/>
              <a:gd name="adj2" fmla="val 0"/>
            </a:avLst>
          </a:prstGeom>
          <a:gradFill rotWithShape="1">
            <a:gsLst>
              <a:gs pos="0">
                <a:srgbClr val="663300"/>
              </a:gs>
              <a:gs pos="50000">
                <a:srgbClr val="A87000"/>
              </a:gs>
              <a:gs pos="100000">
                <a:srgbClr val="6633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7255" name="Oval 87"/>
          <p:cNvSpPr>
            <a:spLocks noChangeArrowheads="1"/>
          </p:cNvSpPr>
          <p:nvPr/>
        </p:nvSpPr>
        <p:spPr bwMode="auto">
          <a:xfrm>
            <a:off x="3994150" y="2924175"/>
            <a:ext cx="936625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3366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3935413" y="2936875"/>
            <a:ext cx="1081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latin typeface="Times New Roman" pitchFamily="18" charset="0"/>
              </a:rPr>
              <a:t>Guanine </a:t>
            </a:r>
          </a:p>
        </p:txBody>
      </p:sp>
      <p:sp>
        <p:nvSpPr>
          <p:cNvPr id="7256" name="Oval 88"/>
          <p:cNvSpPr>
            <a:spLocks noChangeArrowheads="1"/>
          </p:cNvSpPr>
          <p:nvPr/>
        </p:nvSpPr>
        <p:spPr bwMode="auto">
          <a:xfrm>
            <a:off x="3057525" y="2924175"/>
            <a:ext cx="936625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9900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3024188" y="2936875"/>
            <a:ext cx="10080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latin typeface="Times New Roman" pitchFamily="18" charset="0"/>
              </a:rPr>
              <a:t>Adénine</a:t>
            </a:r>
          </a:p>
        </p:txBody>
      </p:sp>
      <p:sp>
        <p:nvSpPr>
          <p:cNvPr id="7257" name="Oval 89"/>
          <p:cNvSpPr>
            <a:spLocks noChangeArrowheads="1"/>
          </p:cNvSpPr>
          <p:nvPr/>
        </p:nvSpPr>
        <p:spPr bwMode="auto">
          <a:xfrm>
            <a:off x="3562350" y="4170363"/>
            <a:ext cx="1152525" cy="6477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339966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7230" name="Text Box 62"/>
          <p:cNvSpPr txBox="1">
            <a:spLocks noChangeArrowheads="1"/>
          </p:cNvSpPr>
          <p:nvPr/>
        </p:nvSpPr>
        <p:spPr bwMode="auto">
          <a:xfrm>
            <a:off x="3562350" y="4148138"/>
            <a:ext cx="115252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>
                <a:latin typeface="Times New Roman" pitchFamily="18" charset="0"/>
              </a:rPr>
              <a:t>Ac inosinique</a:t>
            </a:r>
          </a:p>
        </p:txBody>
      </p:sp>
      <p:sp>
        <p:nvSpPr>
          <p:cNvPr id="7258" name="Line 90"/>
          <p:cNvSpPr>
            <a:spLocks noChangeShapeType="1"/>
          </p:cNvSpPr>
          <p:nvPr/>
        </p:nvSpPr>
        <p:spPr bwMode="auto">
          <a:xfrm>
            <a:off x="4714875" y="44831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259" name="Line 91"/>
          <p:cNvSpPr>
            <a:spLocks noChangeShapeType="1"/>
          </p:cNvSpPr>
          <p:nvPr/>
        </p:nvSpPr>
        <p:spPr bwMode="auto">
          <a:xfrm flipH="1" flipV="1">
            <a:off x="5867400" y="3357563"/>
            <a:ext cx="0" cy="862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263" name="Line 95"/>
          <p:cNvSpPr>
            <a:spLocks noChangeShapeType="1"/>
          </p:cNvSpPr>
          <p:nvPr/>
        </p:nvSpPr>
        <p:spPr bwMode="auto">
          <a:xfrm>
            <a:off x="6372225" y="3140075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266" name="Oval 98"/>
          <p:cNvSpPr>
            <a:spLocks noChangeArrowheads="1"/>
          </p:cNvSpPr>
          <p:nvPr/>
        </p:nvSpPr>
        <p:spPr bwMode="auto">
          <a:xfrm>
            <a:off x="501650" y="3716338"/>
            <a:ext cx="1584325" cy="360362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rgbClr val="CC99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7207" name="Text Box 39"/>
          <p:cNvSpPr txBox="1">
            <a:spLocks noChangeArrowheads="1"/>
          </p:cNvSpPr>
          <p:nvPr/>
        </p:nvSpPr>
        <p:spPr bwMode="auto">
          <a:xfrm>
            <a:off x="476250" y="3690938"/>
            <a:ext cx="16557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latin typeface="Times New Roman" pitchFamily="18" charset="0"/>
              </a:rPr>
              <a:t>Ac. nucléiques</a:t>
            </a:r>
          </a:p>
        </p:txBody>
      </p:sp>
      <p:sp>
        <p:nvSpPr>
          <p:cNvPr id="7273" name="Freeform 105"/>
          <p:cNvSpPr>
            <a:spLocks/>
          </p:cNvSpPr>
          <p:nvPr/>
        </p:nvSpPr>
        <p:spPr bwMode="auto">
          <a:xfrm>
            <a:off x="744538" y="4797425"/>
            <a:ext cx="2314575" cy="1655763"/>
          </a:xfrm>
          <a:custGeom>
            <a:avLst/>
            <a:gdLst/>
            <a:ahLst/>
            <a:cxnLst>
              <a:cxn ang="0">
                <a:pos x="98" y="0"/>
              </a:cxn>
              <a:cxn ang="0">
                <a:pos x="7" y="453"/>
              </a:cxn>
              <a:cxn ang="0">
                <a:pos x="143" y="907"/>
              </a:cxn>
              <a:cxn ang="0">
                <a:pos x="687" y="1043"/>
              </a:cxn>
              <a:cxn ang="0">
                <a:pos x="1141" y="907"/>
              </a:cxn>
              <a:cxn ang="0">
                <a:pos x="1458" y="590"/>
              </a:cxn>
            </a:cxnLst>
            <a:rect l="0" t="0" r="r" b="b"/>
            <a:pathLst>
              <a:path w="1458" h="1043">
                <a:moveTo>
                  <a:pt x="98" y="0"/>
                </a:moveTo>
                <a:cubicBezTo>
                  <a:pt x="49" y="151"/>
                  <a:pt x="0" y="302"/>
                  <a:pt x="7" y="453"/>
                </a:cubicBezTo>
                <a:cubicBezTo>
                  <a:pt x="14" y="604"/>
                  <a:pt x="30" y="809"/>
                  <a:pt x="143" y="907"/>
                </a:cubicBezTo>
                <a:cubicBezTo>
                  <a:pt x="256" y="1005"/>
                  <a:pt x="521" y="1043"/>
                  <a:pt x="687" y="1043"/>
                </a:cubicBezTo>
                <a:cubicBezTo>
                  <a:pt x="853" y="1043"/>
                  <a:pt x="1013" y="982"/>
                  <a:pt x="1141" y="907"/>
                </a:cubicBezTo>
                <a:cubicBezTo>
                  <a:pt x="1269" y="832"/>
                  <a:pt x="1405" y="643"/>
                  <a:pt x="1458" y="590"/>
                </a:cubicBezTo>
              </a:path>
            </a:pathLst>
          </a:custGeom>
          <a:noFill/>
          <a:ln w="38100">
            <a:solidFill>
              <a:srgbClr val="00CC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grpSp>
        <p:nvGrpSpPr>
          <p:cNvPr id="2" name="Group 108"/>
          <p:cNvGrpSpPr>
            <a:grpSpLocks/>
          </p:cNvGrpSpPr>
          <p:nvPr/>
        </p:nvGrpSpPr>
        <p:grpSpPr bwMode="auto">
          <a:xfrm>
            <a:off x="428625" y="4416425"/>
            <a:ext cx="1236663" cy="381000"/>
            <a:chOff x="158" y="2782"/>
            <a:chExt cx="779" cy="240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7270" name="Oval 102"/>
            <p:cNvSpPr>
              <a:spLocks noChangeArrowheads="1"/>
            </p:cNvSpPr>
            <p:nvPr/>
          </p:nvSpPr>
          <p:spPr bwMode="auto">
            <a:xfrm>
              <a:off x="158" y="2795"/>
              <a:ext cx="772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174" name="Text Box 6"/>
            <p:cNvSpPr txBox="1">
              <a:spLocks noChangeArrowheads="1"/>
            </p:cNvSpPr>
            <p:nvPr/>
          </p:nvSpPr>
          <p:spPr bwMode="auto">
            <a:xfrm>
              <a:off x="166" y="2782"/>
              <a:ext cx="77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>
                  <a:latin typeface="Times New Roman" pitchFamily="18" charset="0"/>
                </a:rPr>
                <a:t>Ribose-5P</a:t>
              </a:r>
            </a:p>
          </p:txBody>
        </p:sp>
      </p:grpSp>
      <p:grpSp>
        <p:nvGrpSpPr>
          <p:cNvPr id="3" name="Group 107"/>
          <p:cNvGrpSpPr>
            <a:grpSpLocks/>
          </p:cNvGrpSpPr>
          <p:nvPr/>
        </p:nvGrpSpPr>
        <p:grpSpPr bwMode="auto">
          <a:xfrm>
            <a:off x="395288" y="5661025"/>
            <a:ext cx="936625" cy="431800"/>
            <a:chOff x="241" y="3521"/>
            <a:chExt cx="590" cy="27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7271" name="Oval 103"/>
            <p:cNvSpPr>
              <a:spLocks noChangeArrowheads="1"/>
            </p:cNvSpPr>
            <p:nvPr/>
          </p:nvSpPr>
          <p:spPr bwMode="auto">
            <a:xfrm>
              <a:off x="295" y="3521"/>
              <a:ext cx="453" cy="27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173" name="Text Box 5"/>
            <p:cNvSpPr txBox="1">
              <a:spLocks noChangeArrowheads="1"/>
            </p:cNvSpPr>
            <p:nvPr/>
          </p:nvSpPr>
          <p:spPr bwMode="auto">
            <a:xfrm>
              <a:off x="241" y="3537"/>
              <a:ext cx="5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>
                  <a:latin typeface="Times New Roman" pitchFamily="18" charset="0"/>
                </a:rPr>
                <a:t>PRPP</a:t>
              </a:r>
            </a:p>
          </p:txBody>
        </p:sp>
      </p:grpSp>
      <p:grpSp>
        <p:nvGrpSpPr>
          <p:cNvPr id="4" name="Group 106"/>
          <p:cNvGrpSpPr>
            <a:grpSpLocks/>
          </p:cNvGrpSpPr>
          <p:nvPr/>
        </p:nvGrpSpPr>
        <p:grpSpPr bwMode="auto">
          <a:xfrm>
            <a:off x="2124075" y="6084888"/>
            <a:ext cx="647700" cy="368300"/>
            <a:chOff x="1271" y="3833"/>
            <a:chExt cx="408" cy="23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7272" name="Oval 104"/>
            <p:cNvSpPr>
              <a:spLocks noChangeArrowheads="1"/>
            </p:cNvSpPr>
            <p:nvPr/>
          </p:nvSpPr>
          <p:spPr bwMode="auto">
            <a:xfrm>
              <a:off x="1292" y="3838"/>
              <a:ext cx="363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189" name="Text Box 21"/>
            <p:cNvSpPr txBox="1">
              <a:spLocks noChangeArrowheads="1"/>
            </p:cNvSpPr>
            <p:nvPr/>
          </p:nvSpPr>
          <p:spPr bwMode="auto">
            <a:xfrm>
              <a:off x="1271" y="3833"/>
              <a:ext cx="4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>
                  <a:latin typeface="Times New Roman" pitchFamily="18" charset="0"/>
                </a:rPr>
                <a:t>PRA</a:t>
              </a:r>
            </a:p>
          </p:txBody>
        </p:sp>
      </p:grp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95288" y="4941888"/>
            <a:ext cx="863600" cy="517525"/>
          </a:xfrm>
          <a:prstGeom prst="rect">
            <a:avLst/>
          </a:prstGeom>
          <a:solidFill>
            <a:srgbClr val="CC99FF">
              <a:alpha val="70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54000" rIns="54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400" dirty="0">
                <a:latin typeface="Times New Roman" pitchFamily="18" charset="0"/>
              </a:rPr>
              <a:t>PRPP synthétase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1147763" y="6292850"/>
            <a:ext cx="687387" cy="304800"/>
          </a:xfrm>
          <a:prstGeom prst="rect">
            <a:avLst/>
          </a:prstGeom>
          <a:solidFill>
            <a:srgbClr val="CC99FF">
              <a:alpha val="80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54000" r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400">
                <a:latin typeface="Times New Roman" pitchFamily="18" charset="0"/>
              </a:rPr>
              <a:t>GPRAT</a:t>
            </a:r>
          </a:p>
        </p:txBody>
      </p:sp>
      <p:sp>
        <p:nvSpPr>
          <p:cNvPr id="7277" name="Oval 109"/>
          <p:cNvSpPr>
            <a:spLocks noChangeArrowheads="1"/>
          </p:cNvSpPr>
          <p:nvPr/>
        </p:nvSpPr>
        <p:spPr bwMode="auto">
          <a:xfrm>
            <a:off x="5364163" y="2936875"/>
            <a:ext cx="1008062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33CC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5362575" y="2949575"/>
            <a:ext cx="1009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54000" rIns="54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latin typeface="Times New Roman" pitchFamily="18" charset="0"/>
              </a:rPr>
              <a:t>Xanthine</a:t>
            </a:r>
          </a:p>
        </p:txBody>
      </p:sp>
      <p:sp>
        <p:nvSpPr>
          <p:cNvPr id="7278" name="Oval 110"/>
          <p:cNvSpPr>
            <a:spLocks noChangeArrowheads="1"/>
          </p:cNvSpPr>
          <p:nvPr/>
        </p:nvSpPr>
        <p:spPr bwMode="auto">
          <a:xfrm>
            <a:off x="5148263" y="4221163"/>
            <a:ext cx="15113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CC66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5218113" y="4233863"/>
            <a:ext cx="1441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54000" rIns="54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latin typeface="Times New Roman" pitchFamily="18" charset="0"/>
              </a:rPr>
              <a:t>Hypoxanthine </a:t>
            </a:r>
          </a:p>
        </p:txBody>
      </p:sp>
      <p:sp>
        <p:nvSpPr>
          <p:cNvPr id="7279" name="Freeform 111"/>
          <p:cNvSpPr>
            <a:spLocks/>
          </p:cNvSpPr>
          <p:nvPr/>
        </p:nvSpPr>
        <p:spPr bwMode="auto">
          <a:xfrm>
            <a:off x="7164388" y="836613"/>
            <a:ext cx="1655762" cy="1944687"/>
          </a:xfrm>
          <a:custGeom>
            <a:avLst/>
            <a:gdLst/>
            <a:ahLst/>
            <a:cxnLst>
              <a:cxn ang="0">
                <a:pos x="68" y="1186"/>
              </a:cxn>
              <a:cxn ang="0">
                <a:pos x="68" y="143"/>
              </a:cxn>
              <a:cxn ang="0">
                <a:pos x="476" y="325"/>
              </a:cxn>
              <a:cxn ang="0">
                <a:pos x="386" y="687"/>
              </a:cxn>
              <a:cxn ang="0">
                <a:pos x="703" y="687"/>
              </a:cxn>
              <a:cxn ang="0">
                <a:pos x="930" y="914"/>
              </a:cxn>
            </a:cxnLst>
            <a:rect l="0" t="0" r="r" b="b"/>
            <a:pathLst>
              <a:path w="930" h="1186">
                <a:moveTo>
                  <a:pt x="68" y="1186"/>
                </a:moveTo>
                <a:cubicBezTo>
                  <a:pt x="34" y="736"/>
                  <a:pt x="0" y="286"/>
                  <a:pt x="68" y="143"/>
                </a:cubicBezTo>
                <a:cubicBezTo>
                  <a:pt x="136" y="0"/>
                  <a:pt x="423" y="234"/>
                  <a:pt x="476" y="325"/>
                </a:cubicBezTo>
                <a:cubicBezTo>
                  <a:pt x="529" y="416"/>
                  <a:pt x="348" y="627"/>
                  <a:pt x="386" y="687"/>
                </a:cubicBezTo>
                <a:cubicBezTo>
                  <a:pt x="424" y="747"/>
                  <a:pt x="612" y="649"/>
                  <a:pt x="703" y="687"/>
                </a:cubicBezTo>
                <a:cubicBezTo>
                  <a:pt x="794" y="725"/>
                  <a:pt x="862" y="819"/>
                  <a:pt x="930" y="914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7280" name="Freeform 112"/>
          <p:cNvSpPr>
            <a:spLocks/>
          </p:cNvSpPr>
          <p:nvPr/>
        </p:nvSpPr>
        <p:spPr bwMode="auto">
          <a:xfrm>
            <a:off x="7435850" y="3429000"/>
            <a:ext cx="863600" cy="2160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3" y="680"/>
              </a:cxn>
              <a:cxn ang="0">
                <a:pos x="544" y="1678"/>
              </a:cxn>
            </a:cxnLst>
            <a:rect l="0" t="0" r="r" b="b"/>
            <a:pathLst>
              <a:path w="544" h="1678">
                <a:moveTo>
                  <a:pt x="0" y="0"/>
                </a:moveTo>
                <a:cubicBezTo>
                  <a:pt x="181" y="200"/>
                  <a:pt x="362" y="400"/>
                  <a:pt x="453" y="680"/>
                </a:cubicBezTo>
                <a:cubicBezTo>
                  <a:pt x="544" y="960"/>
                  <a:pt x="544" y="1319"/>
                  <a:pt x="544" y="167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grpSp>
        <p:nvGrpSpPr>
          <p:cNvPr id="5" name="Group 84"/>
          <p:cNvGrpSpPr>
            <a:grpSpLocks/>
          </p:cNvGrpSpPr>
          <p:nvPr/>
        </p:nvGrpSpPr>
        <p:grpSpPr bwMode="auto">
          <a:xfrm>
            <a:off x="6948488" y="2746375"/>
            <a:ext cx="817562" cy="792163"/>
            <a:chOff x="3424" y="891"/>
            <a:chExt cx="515" cy="499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7251" name="Oval 83"/>
            <p:cNvSpPr>
              <a:spLocks noChangeArrowheads="1"/>
            </p:cNvSpPr>
            <p:nvPr/>
          </p:nvSpPr>
          <p:spPr bwMode="auto">
            <a:xfrm>
              <a:off x="3424" y="891"/>
              <a:ext cx="499" cy="499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239" name="Text Box 71"/>
            <p:cNvSpPr txBox="1">
              <a:spLocks noChangeArrowheads="1"/>
            </p:cNvSpPr>
            <p:nvPr/>
          </p:nvSpPr>
          <p:spPr bwMode="auto">
            <a:xfrm>
              <a:off x="3440" y="911"/>
              <a:ext cx="49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>
                  <a:latin typeface="Times New Roman" pitchFamily="18" charset="0"/>
                </a:rPr>
                <a:t>Ac. urique </a:t>
              </a:r>
            </a:p>
          </p:txBody>
        </p:sp>
      </p:grpSp>
      <p:sp>
        <p:nvSpPr>
          <p:cNvPr id="7281" name="Text Box 113"/>
          <p:cNvSpPr txBox="1">
            <a:spLocks noChangeArrowheads="1"/>
          </p:cNvSpPr>
          <p:nvPr/>
        </p:nvSpPr>
        <p:spPr bwMode="auto">
          <a:xfrm>
            <a:off x="8243888" y="1700213"/>
            <a:ext cx="720725" cy="366712"/>
          </a:xfrm>
          <a:prstGeom prst="rect">
            <a:avLst/>
          </a:prstGeom>
          <a:solidFill>
            <a:srgbClr val="FF0000">
              <a:alpha val="30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lIns="54000" rIns="54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latin typeface="Times New Roman" pitchFamily="18" charset="0"/>
              </a:rPr>
              <a:t>~80%</a:t>
            </a:r>
          </a:p>
        </p:txBody>
      </p:sp>
      <p:sp>
        <p:nvSpPr>
          <p:cNvPr id="7282" name="Text Box 114"/>
          <p:cNvSpPr txBox="1">
            <a:spLocks noChangeArrowheads="1"/>
          </p:cNvSpPr>
          <p:nvPr/>
        </p:nvSpPr>
        <p:spPr bwMode="auto">
          <a:xfrm>
            <a:off x="8053388" y="4076700"/>
            <a:ext cx="695325" cy="366713"/>
          </a:xfrm>
          <a:prstGeom prst="rect">
            <a:avLst/>
          </a:prstGeom>
          <a:solidFill>
            <a:srgbClr val="FF0000">
              <a:alpha val="30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lIns="54000" rIns="54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latin typeface="Times New Roman" pitchFamily="18" charset="0"/>
              </a:rPr>
              <a:t>~20%</a:t>
            </a:r>
          </a:p>
        </p:txBody>
      </p:sp>
      <p:grpSp>
        <p:nvGrpSpPr>
          <p:cNvPr id="6" name="Group 121"/>
          <p:cNvGrpSpPr>
            <a:grpSpLocks/>
          </p:cNvGrpSpPr>
          <p:nvPr/>
        </p:nvGrpSpPr>
        <p:grpSpPr bwMode="auto">
          <a:xfrm>
            <a:off x="7740650" y="5589588"/>
            <a:ext cx="1081088" cy="431800"/>
            <a:chOff x="4876" y="3838"/>
            <a:chExt cx="681" cy="27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7283" name="Oval 115"/>
            <p:cNvSpPr>
              <a:spLocks noChangeArrowheads="1"/>
            </p:cNvSpPr>
            <p:nvPr/>
          </p:nvSpPr>
          <p:spPr bwMode="auto">
            <a:xfrm>
              <a:off x="4876" y="3838"/>
              <a:ext cx="680" cy="27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CC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264" name="Text Box 96"/>
            <p:cNvSpPr txBox="1">
              <a:spLocks noChangeArrowheads="1"/>
            </p:cNvSpPr>
            <p:nvPr/>
          </p:nvSpPr>
          <p:spPr bwMode="auto">
            <a:xfrm>
              <a:off x="4876" y="3846"/>
              <a:ext cx="6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lIns="54000" rIns="54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>
                  <a:latin typeface="Times New Roman" pitchFamily="18" charset="0"/>
                </a:rPr>
                <a:t>Allantoïne </a:t>
              </a:r>
            </a:p>
          </p:txBody>
        </p:sp>
      </p:grpSp>
      <p:sp>
        <p:nvSpPr>
          <p:cNvPr id="7284" name="Line 116"/>
          <p:cNvSpPr>
            <a:spLocks noChangeShapeType="1"/>
          </p:cNvSpPr>
          <p:nvPr/>
        </p:nvSpPr>
        <p:spPr bwMode="auto">
          <a:xfrm>
            <a:off x="1042988" y="654050"/>
            <a:ext cx="0" cy="1944688"/>
          </a:xfrm>
          <a:prstGeom prst="line">
            <a:avLst/>
          </a:prstGeom>
          <a:noFill/>
          <a:ln w="38100">
            <a:solidFill>
              <a:srgbClr val="CC99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430213" y="1230313"/>
            <a:ext cx="1225550" cy="730250"/>
          </a:xfrm>
          <a:prstGeom prst="rect">
            <a:avLst/>
          </a:prstGeom>
          <a:solidFill>
            <a:srgbClr val="FFFF00">
              <a:alpha val="60001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/>
            <a:r>
              <a:rPr lang="fr-FR" sz="1400" dirty="0">
                <a:latin typeface="Times New Roman" pitchFamily="18" charset="0"/>
              </a:rPr>
              <a:t>Nucléases</a:t>
            </a:r>
          </a:p>
          <a:p>
            <a:pPr algn="ctr"/>
            <a:r>
              <a:rPr lang="fr-FR" sz="1400" dirty="0" err="1">
                <a:latin typeface="Times New Roman" pitchFamily="18" charset="0"/>
              </a:rPr>
              <a:t>Nucléotidases</a:t>
            </a:r>
            <a:endParaRPr lang="fr-FR" sz="1400" dirty="0">
              <a:latin typeface="Times New Roman" pitchFamily="18" charset="0"/>
            </a:endParaRPr>
          </a:p>
          <a:p>
            <a:pPr algn="ctr"/>
            <a:r>
              <a:rPr lang="fr-FR" sz="1400" dirty="0" err="1">
                <a:latin typeface="Times New Roman" pitchFamily="18" charset="0"/>
              </a:rPr>
              <a:t>Nucléosidases</a:t>
            </a:r>
            <a:endParaRPr lang="fr-FR" sz="1400" dirty="0">
              <a:latin typeface="Times New Roman" pitchFamily="18" charset="0"/>
            </a:endParaRPr>
          </a:p>
        </p:txBody>
      </p:sp>
      <p:sp>
        <p:nvSpPr>
          <p:cNvPr id="7285" name="Line 117"/>
          <p:cNvSpPr>
            <a:spLocks noChangeShapeType="1"/>
          </p:cNvSpPr>
          <p:nvPr/>
        </p:nvSpPr>
        <p:spPr bwMode="auto">
          <a:xfrm flipH="1">
            <a:off x="5867400" y="3789363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286" name="Line 118"/>
          <p:cNvSpPr>
            <a:spLocks noChangeShapeType="1"/>
          </p:cNvSpPr>
          <p:nvPr/>
        </p:nvSpPr>
        <p:spPr bwMode="auto">
          <a:xfrm flipV="1">
            <a:off x="6588125" y="314166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7118368" y="50800"/>
            <a:ext cx="720725" cy="366713"/>
          </a:xfrm>
          <a:prstGeom prst="rect">
            <a:avLst/>
          </a:prstGeom>
          <a:solidFill>
            <a:srgbClr val="FFFF00">
              <a:alpha val="39999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>
                <a:latin typeface="Times New Roman" pitchFamily="18" charset="0"/>
              </a:rPr>
              <a:t>REIN</a:t>
            </a:r>
          </a:p>
        </p:txBody>
      </p:sp>
      <p:sp>
        <p:nvSpPr>
          <p:cNvPr id="7287" name="Text Box 119"/>
          <p:cNvSpPr txBox="1">
            <a:spLocks noChangeArrowheads="1"/>
          </p:cNvSpPr>
          <p:nvPr/>
        </p:nvSpPr>
        <p:spPr bwMode="auto">
          <a:xfrm>
            <a:off x="468313" y="0"/>
            <a:ext cx="1223962" cy="366713"/>
          </a:xfrm>
          <a:prstGeom prst="rect">
            <a:avLst/>
          </a:prstGeom>
          <a:solidFill>
            <a:srgbClr val="FFD009">
              <a:alpha val="63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latin typeface="Times New Roman" pitchFamily="18" charset="0"/>
              </a:rPr>
              <a:t>INTESTIN</a:t>
            </a:r>
          </a:p>
        </p:txBody>
      </p:sp>
      <p:grpSp>
        <p:nvGrpSpPr>
          <p:cNvPr id="7" name="Group 101"/>
          <p:cNvGrpSpPr>
            <a:grpSpLocks/>
          </p:cNvGrpSpPr>
          <p:nvPr/>
        </p:nvGrpSpPr>
        <p:grpSpPr bwMode="auto">
          <a:xfrm>
            <a:off x="214313" y="450850"/>
            <a:ext cx="1655762" cy="385763"/>
            <a:chOff x="1202" y="436"/>
            <a:chExt cx="1043" cy="243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7267" name="Oval 99"/>
            <p:cNvSpPr>
              <a:spLocks noChangeArrowheads="1"/>
            </p:cNvSpPr>
            <p:nvPr/>
          </p:nvSpPr>
          <p:spPr bwMode="auto">
            <a:xfrm>
              <a:off x="1218" y="452"/>
              <a:ext cx="998" cy="227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268" name="Text Box 100"/>
            <p:cNvSpPr txBox="1">
              <a:spLocks noChangeArrowheads="1"/>
            </p:cNvSpPr>
            <p:nvPr/>
          </p:nvSpPr>
          <p:spPr bwMode="auto">
            <a:xfrm>
              <a:off x="1202" y="436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>
                  <a:latin typeface="Times New Roman" pitchFamily="18" charset="0"/>
                </a:rPr>
                <a:t>Ac. nucléiques</a:t>
              </a:r>
            </a:p>
          </p:txBody>
        </p:sp>
      </p:grpSp>
      <p:sp>
        <p:nvSpPr>
          <p:cNvPr id="7288" name="Text Box 120"/>
          <p:cNvSpPr txBox="1">
            <a:spLocks noChangeArrowheads="1"/>
          </p:cNvSpPr>
          <p:nvPr/>
        </p:nvSpPr>
        <p:spPr bwMode="auto">
          <a:xfrm>
            <a:off x="7667625" y="6286520"/>
            <a:ext cx="1223963" cy="366713"/>
          </a:xfrm>
          <a:prstGeom prst="rect">
            <a:avLst/>
          </a:prstGeom>
          <a:solidFill>
            <a:srgbClr val="FFD009">
              <a:alpha val="63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>
                <a:latin typeface="Times New Roman" pitchFamily="18" charset="0"/>
              </a:rPr>
              <a:t>INTESTIN</a:t>
            </a:r>
          </a:p>
        </p:txBody>
      </p:sp>
      <p:sp>
        <p:nvSpPr>
          <p:cNvPr id="7290" name="Text Box 122"/>
          <p:cNvSpPr txBox="1">
            <a:spLocks noChangeArrowheads="1"/>
          </p:cNvSpPr>
          <p:nvPr/>
        </p:nvSpPr>
        <p:spPr bwMode="auto">
          <a:xfrm>
            <a:off x="1897049" y="4929198"/>
            <a:ext cx="746125" cy="366713"/>
          </a:xfrm>
          <a:prstGeom prst="rect">
            <a:avLst/>
          </a:prstGeom>
          <a:solidFill>
            <a:srgbClr val="FFCC99">
              <a:alpha val="60001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54000" rIns="54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latin typeface="Times New Roman" pitchFamily="18" charset="0"/>
              </a:rPr>
              <a:t>TISSU</a:t>
            </a:r>
          </a:p>
        </p:txBody>
      </p:sp>
      <p:sp>
        <p:nvSpPr>
          <p:cNvPr id="7294" name="Line 126"/>
          <p:cNvSpPr>
            <a:spLocks noChangeShapeType="1"/>
          </p:cNvSpPr>
          <p:nvPr/>
        </p:nvSpPr>
        <p:spPr bwMode="auto">
          <a:xfrm>
            <a:off x="5148263" y="2781300"/>
            <a:ext cx="0" cy="361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293" name="Text Box 125"/>
          <p:cNvSpPr txBox="1">
            <a:spLocks noChangeArrowheads="1"/>
          </p:cNvSpPr>
          <p:nvPr/>
        </p:nvSpPr>
        <p:spPr bwMode="auto">
          <a:xfrm>
            <a:off x="4800600" y="2527300"/>
            <a:ext cx="720725" cy="307777"/>
          </a:xfrm>
          <a:prstGeom prst="rect">
            <a:avLst/>
          </a:prstGeom>
          <a:solidFill>
            <a:srgbClr val="FFFF00">
              <a:alpha val="39999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6000" r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400" dirty="0" err="1">
                <a:latin typeface="Times New Roman" pitchFamily="18" charset="0"/>
              </a:rPr>
              <a:t>G</a:t>
            </a:r>
            <a:r>
              <a:rPr lang="fr-FR" sz="1400" dirty="0" err="1" smtClean="0">
                <a:latin typeface="Times New Roman" pitchFamily="18" charset="0"/>
              </a:rPr>
              <a:t>uanase</a:t>
            </a:r>
            <a:endParaRPr lang="fr-FR" sz="1400" dirty="0">
              <a:latin typeface="Times New Roman" pitchFamily="18" charset="0"/>
            </a:endParaRPr>
          </a:p>
        </p:txBody>
      </p:sp>
      <p:sp>
        <p:nvSpPr>
          <p:cNvPr id="7295" name="Text Box 127"/>
          <p:cNvSpPr txBox="1">
            <a:spLocks noChangeArrowheads="1"/>
          </p:cNvSpPr>
          <p:nvPr/>
        </p:nvSpPr>
        <p:spPr bwMode="auto">
          <a:xfrm rot="16200000">
            <a:off x="-972341" y="5388321"/>
            <a:ext cx="2384419" cy="323165"/>
          </a:xfrm>
          <a:prstGeom prst="rect">
            <a:avLst/>
          </a:prstGeom>
          <a:solidFill>
            <a:srgbClr val="CC0000">
              <a:alpha val="50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54000" tIns="0" rIns="54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err="1">
                <a:latin typeface="Times New Roman" pitchFamily="18" charset="0"/>
              </a:rPr>
              <a:t>Purinosynthèse</a:t>
            </a:r>
            <a:r>
              <a:rPr lang="fr-FR" dirty="0">
                <a:latin typeface="Times New Roman" pitchFamily="18" charset="0"/>
              </a:rPr>
              <a:t> de novo</a:t>
            </a:r>
          </a:p>
        </p:txBody>
      </p:sp>
      <p:sp>
        <p:nvSpPr>
          <p:cNvPr id="7296" name="Line 128"/>
          <p:cNvSpPr>
            <a:spLocks noChangeShapeType="1"/>
          </p:cNvSpPr>
          <p:nvPr/>
        </p:nvSpPr>
        <p:spPr bwMode="auto">
          <a:xfrm>
            <a:off x="5724525" y="4941888"/>
            <a:ext cx="0" cy="358775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7297" name="AutoShape 129"/>
          <p:cNvSpPr>
            <a:spLocks noChangeArrowheads="1"/>
          </p:cNvSpPr>
          <p:nvPr/>
        </p:nvSpPr>
        <p:spPr bwMode="auto">
          <a:xfrm>
            <a:off x="4572000" y="5273675"/>
            <a:ext cx="2303463" cy="1584325"/>
          </a:xfrm>
          <a:prstGeom prst="roundRect">
            <a:avLst>
              <a:gd name="adj" fmla="val 16667"/>
            </a:avLst>
          </a:prstGeom>
          <a:solidFill>
            <a:srgbClr val="EBFFFF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7298" name="Text Box 130"/>
          <p:cNvSpPr txBox="1">
            <a:spLocks noChangeArrowheads="1"/>
          </p:cNvSpPr>
          <p:nvPr/>
        </p:nvSpPr>
        <p:spPr bwMode="auto">
          <a:xfrm>
            <a:off x="5219700" y="5300663"/>
            <a:ext cx="1512888" cy="366712"/>
          </a:xfrm>
          <a:prstGeom prst="rect">
            <a:avLst/>
          </a:prstGeom>
          <a:solidFill>
            <a:srgbClr val="7FE1DF">
              <a:alpha val="39999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54000" rIns="54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latin typeface="Times New Roman" pitchFamily="18" charset="0"/>
              </a:rPr>
              <a:t>Bases puriques</a:t>
            </a:r>
          </a:p>
        </p:txBody>
      </p:sp>
      <p:sp>
        <p:nvSpPr>
          <p:cNvPr id="7307" name="Text Box 139"/>
          <p:cNvSpPr txBox="1">
            <a:spLocks noChangeArrowheads="1"/>
          </p:cNvSpPr>
          <p:nvPr/>
        </p:nvSpPr>
        <p:spPr bwMode="auto">
          <a:xfrm>
            <a:off x="5148263" y="6453188"/>
            <a:ext cx="1295400" cy="366712"/>
          </a:xfrm>
          <a:prstGeom prst="rect">
            <a:avLst/>
          </a:prstGeom>
          <a:solidFill>
            <a:srgbClr val="7FE1DF">
              <a:alpha val="39999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54000" rIns="54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latin typeface="Times New Roman" pitchFamily="18" charset="0"/>
              </a:rPr>
              <a:t>Nucléotides </a:t>
            </a:r>
          </a:p>
        </p:txBody>
      </p:sp>
      <p:sp>
        <p:nvSpPr>
          <p:cNvPr id="7308" name="Line 140"/>
          <p:cNvSpPr>
            <a:spLocks noChangeShapeType="1"/>
          </p:cNvSpPr>
          <p:nvPr/>
        </p:nvSpPr>
        <p:spPr bwMode="auto">
          <a:xfrm>
            <a:off x="5795963" y="5661025"/>
            <a:ext cx="0" cy="863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7309" name="Freeform 141"/>
          <p:cNvSpPr>
            <a:spLocks/>
          </p:cNvSpPr>
          <p:nvPr/>
        </p:nvSpPr>
        <p:spPr bwMode="auto">
          <a:xfrm>
            <a:off x="5219700" y="5661025"/>
            <a:ext cx="600075" cy="647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8" y="136"/>
              </a:cxn>
              <a:cxn ang="0">
                <a:pos x="363" y="408"/>
              </a:cxn>
            </a:cxnLst>
            <a:rect l="0" t="0" r="r" b="b"/>
            <a:pathLst>
              <a:path w="378" h="408">
                <a:moveTo>
                  <a:pt x="0" y="0"/>
                </a:moveTo>
                <a:cubicBezTo>
                  <a:pt x="129" y="34"/>
                  <a:pt x="258" y="68"/>
                  <a:pt x="318" y="136"/>
                </a:cubicBezTo>
                <a:cubicBezTo>
                  <a:pt x="378" y="204"/>
                  <a:pt x="370" y="306"/>
                  <a:pt x="363" y="40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7305" name="Text Box 137"/>
          <p:cNvSpPr txBox="1">
            <a:spLocks noChangeArrowheads="1"/>
          </p:cNvSpPr>
          <p:nvPr/>
        </p:nvSpPr>
        <p:spPr bwMode="auto">
          <a:xfrm>
            <a:off x="5770563" y="5805488"/>
            <a:ext cx="720725" cy="517525"/>
          </a:xfrm>
          <a:prstGeom prst="rect">
            <a:avLst/>
          </a:prstGeom>
          <a:solidFill>
            <a:srgbClr val="FFFF00">
              <a:alpha val="39999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54000" rIns="54000">
            <a:spAutoFit/>
          </a:bodyPr>
          <a:lstStyle/>
          <a:p>
            <a:pPr algn="ctr"/>
            <a:r>
              <a:rPr lang="fr-FR" sz="1400">
                <a:latin typeface="Times New Roman" pitchFamily="18" charset="0"/>
              </a:rPr>
              <a:t>HGPRT</a:t>
            </a:r>
          </a:p>
          <a:p>
            <a:pPr algn="ctr"/>
            <a:r>
              <a:rPr lang="fr-FR" sz="1400">
                <a:latin typeface="Times New Roman" pitchFamily="18" charset="0"/>
              </a:rPr>
              <a:t>APRT</a:t>
            </a:r>
          </a:p>
        </p:txBody>
      </p:sp>
      <p:grpSp>
        <p:nvGrpSpPr>
          <p:cNvPr id="8" name="Group 131"/>
          <p:cNvGrpSpPr>
            <a:grpSpLocks/>
          </p:cNvGrpSpPr>
          <p:nvPr/>
        </p:nvGrpSpPr>
        <p:grpSpPr bwMode="auto">
          <a:xfrm>
            <a:off x="4427538" y="5445125"/>
            <a:ext cx="936625" cy="431800"/>
            <a:chOff x="241" y="3521"/>
            <a:chExt cx="590" cy="27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7300" name="Oval 132"/>
            <p:cNvSpPr>
              <a:spLocks noChangeArrowheads="1"/>
            </p:cNvSpPr>
            <p:nvPr/>
          </p:nvSpPr>
          <p:spPr bwMode="auto">
            <a:xfrm>
              <a:off x="295" y="3521"/>
              <a:ext cx="453" cy="27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301" name="Text Box 133"/>
            <p:cNvSpPr txBox="1">
              <a:spLocks noChangeArrowheads="1"/>
            </p:cNvSpPr>
            <p:nvPr/>
          </p:nvSpPr>
          <p:spPr bwMode="auto">
            <a:xfrm>
              <a:off x="241" y="3537"/>
              <a:ext cx="5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>
                  <a:latin typeface="Times New Roman" pitchFamily="18" charset="0"/>
                </a:rPr>
                <a:t>PRPP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57</Words>
  <Application>Microsoft Office PowerPoint</Application>
  <PresentationFormat>Affichage à l'écran (4:3)</PresentationFormat>
  <Paragraphs>36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45</cp:revision>
  <dcterms:created xsi:type="dcterms:W3CDTF">2008-07-23T07:21:36Z</dcterms:created>
  <dcterms:modified xsi:type="dcterms:W3CDTF">2008-07-23T09:18:00Z</dcterms:modified>
</cp:coreProperties>
</file>