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00FF"/>
    <a:srgbClr val="CC9900"/>
    <a:srgbClr val="00FF00"/>
    <a:srgbClr val="660066"/>
    <a:srgbClr val="FFFFCC"/>
    <a:srgbClr val="E4BB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00" autoAdjust="0"/>
    <p:restoredTop sz="93286" autoAdjust="0"/>
  </p:normalViewPr>
  <p:slideViewPr>
    <p:cSldViewPr>
      <p:cViewPr>
        <p:scale>
          <a:sx n="75" d="100"/>
          <a:sy n="75" d="100"/>
        </p:scale>
        <p:origin x="-11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2F2E-C427-4D3F-BC94-FE3F476B573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60FDC-54E3-4353-8271-8C231F7740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90BE-BDD6-4622-8A9B-BBFF90E45F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C820D5-AB53-46AD-9E48-1F4A29DF9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423BDA-E288-4193-BD9F-45A04049395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B9BC7-A5D3-47A8-8D34-7734E20591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91CA6-2B48-49A5-93D3-9A7C0A8EBEB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7A770-35F5-4654-B0F3-9E232DA1505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60F5C-A38D-4ADF-AE1D-F8B23BB9988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F182E-71AF-462D-8B27-D94B4ECA3D3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AB8ED-1457-4B99-8F46-57DB4BCC64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F2B62-461D-43AE-A45B-67398773EFA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D6E53-C772-4885-8245-2D676D33C0F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57CFB8-2DDF-472D-BCA0-88926A402D76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0" name="Rectangle 136"/>
          <p:cNvSpPr>
            <a:spLocks noChangeArrowheads="1"/>
          </p:cNvSpPr>
          <p:nvPr/>
        </p:nvSpPr>
        <p:spPr bwMode="auto">
          <a:xfrm>
            <a:off x="3762375" y="0"/>
            <a:ext cx="5381625" cy="6858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99" name="Rectangle 135"/>
          <p:cNvSpPr>
            <a:spLocks noChangeArrowheads="1"/>
          </p:cNvSpPr>
          <p:nvPr/>
        </p:nvSpPr>
        <p:spPr bwMode="auto">
          <a:xfrm>
            <a:off x="0" y="3833813"/>
            <a:ext cx="3762375" cy="3024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98" name="Rectangle 134"/>
          <p:cNvSpPr>
            <a:spLocks noChangeArrowheads="1"/>
          </p:cNvSpPr>
          <p:nvPr/>
        </p:nvSpPr>
        <p:spPr bwMode="auto">
          <a:xfrm>
            <a:off x="0" y="0"/>
            <a:ext cx="3762375" cy="3833813"/>
          </a:xfrm>
          <a:prstGeom prst="rect">
            <a:avLst/>
          </a:prstGeom>
          <a:solidFill>
            <a:srgbClr val="D8D094">
              <a:alpha val="6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78" name="Text Box 114"/>
          <p:cNvSpPr txBox="1">
            <a:spLocks noChangeArrowheads="1"/>
          </p:cNvSpPr>
          <p:nvPr/>
        </p:nvSpPr>
        <p:spPr bwMode="auto">
          <a:xfrm>
            <a:off x="3941763" y="279400"/>
            <a:ext cx="1079500" cy="366713"/>
          </a:xfrm>
          <a:prstGeom prst="rect">
            <a:avLst/>
          </a:prstGeom>
          <a:solidFill>
            <a:srgbClr val="339966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Excitation</a:t>
            </a:r>
          </a:p>
        </p:txBody>
      </p:sp>
      <p:sp>
        <p:nvSpPr>
          <p:cNvPr id="11379" name="Text Box 115"/>
          <p:cNvSpPr txBox="1">
            <a:spLocks noChangeArrowheads="1"/>
          </p:cNvSpPr>
          <p:nvPr/>
        </p:nvSpPr>
        <p:spPr bwMode="auto">
          <a:xfrm>
            <a:off x="8018463" y="1906588"/>
            <a:ext cx="963612" cy="366712"/>
          </a:xfrm>
          <a:prstGeom prst="rect">
            <a:avLst/>
          </a:prstGeom>
          <a:solidFill>
            <a:srgbClr val="FF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Emission</a:t>
            </a:r>
          </a:p>
        </p:txBody>
      </p:sp>
      <p:sp>
        <p:nvSpPr>
          <p:cNvPr id="11335" name="AutoShape 71"/>
          <p:cNvSpPr>
            <a:spLocks noChangeArrowheads="1"/>
          </p:cNvSpPr>
          <p:nvPr/>
        </p:nvSpPr>
        <p:spPr bwMode="auto">
          <a:xfrm rot="10800000">
            <a:off x="5786438" y="557213"/>
            <a:ext cx="2025650" cy="3419475"/>
          </a:xfrm>
          <a:prstGeom prst="flowChartMagneticDisk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45" name="AutoShape 81"/>
          <p:cNvSpPr>
            <a:spLocks noChangeArrowheads="1"/>
          </p:cNvSpPr>
          <p:nvPr/>
        </p:nvSpPr>
        <p:spPr bwMode="auto">
          <a:xfrm rot="81396636">
            <a:off x="2606675" y="2770188"/>
            <a:ext cx="179387" cy="134938"/>
          </a:xfrm>
          <a:prstGeom prst="flowChartDocument">
            <a:avLst/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44" name="AutoShape 80"/>
          <p:cNvSpPr>
            <a:spLocks noChangeArrowheads="1"/>
          </p:cNvSpPr>
          <p:nvPr/>
        </p:nvSpPr>
        <p:spPr bwMode="auto">
          <a:xfrm rot="99528435">
            <a:off x="2322513" y="2212975"/>
            <a:ext cx="179387" cy="134938"/>
          </a:xfrm>
          <a:prstGeom prst="flowChartDocument">
            <a:avLst/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06375" y="49213"/>
            <a:ext cx="1047750" cy="304800"/>
          </a:xfrm>
          <a:prstGeom prst="rect">
            <a:avLst/>
          </a:prstGeom>
          <a:solidFill>
            <a:srgbClr val="6633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Basophile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893763" y="173038"/>
            <a:ext cx="1065212" cy="1057275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092200" y="674688"/>
            <a:ext cx="655638" cy="488950"/>
          </a:xfrm>
          <a:prstGeom prst="ellipse">
            <a:avLst/>
          </a:prstGeom>
          <a:gradFill rotWithShape="1">
            <a:gsLst>
              <a:gs pos="0">
                <a:srgbClr val="CC9900">
                  <a:alpha val="50000"/>
                </a:srgbClr>
              </a:gs>
              <a:gs pos="100000">
                <a:srgbClr val="663300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71" name="WordArt 7"/>
          <p:cNvSpPr>
            <a:spLocks noChangeArrowheads="1" noChangeShapeType="1" noTextEdit="1"/>
          </p:cNvSpPr>
          <p:nvPr/>
        </p:nvSpPr>
        <p:spPr bwMode="auto">
          <a:xfrm rot="12462588">
            <a:off x="982663" y="1117600"/>
            <a:ext cx="230187" cy="331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272" name="WordArt 8"/>
          <p:cNvSpPr>
            <a:spLocks noChangeArrowheads="1" noChangeShapeType="1" noTextEdit="1"/>
          </p:cNvSpPr>
          <p:nvPr/>
        </p:nvSpPr>
        <p:spPr bwMode="auto">
          <a:xfrm rot="10648939">
            <a:off x="1316038" y="1204913"/>
            <a:ext cx="228600" cy="3333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 rot="9275839">
            <a:off x="1638300" y="1108075"/>
            <a:ext cx="228600" cy="331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163638" y="26352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1073150" y="442913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1208088" y="398463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524000" y="263525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1658938" y="354013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1389063" y="398463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1749425" y="533400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1568450" y="442913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1389063" y="533400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1344613" y="26352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2725738" y="544513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3221038" y="725488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2613025" y="784225"/>
            <a:ext cx="163513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3086100" y="904875"/>
            <a:ext cx="163513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3086100" y="544513"/>
            <a:ext cx="163513" cy="160337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546350" y="93663"/>
            <a:ext cx="976313" cy="304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Allergène</a:t>
            </a:r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906713" y="725488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2835275" y="989013"/>
            <a:ext cx="163513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2097088" y="1449388"/>
            <a:ext cx="360362" cy="674687"/>
          </a:xfrm>
          <a:prstGeom prst="downArrow">
            <a:avLst>
              <a:gd name="adj1" fmla="val 50000"/>
              <a:gd name="adj2" fmla="val 468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1152525" y="2798763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792163" y="3384550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882650" y="3203575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1333500" y="2619375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1333500" y="2843213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1017588" y="311467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1152525" y="3024188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1377950" y="3068638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07" name="Oval 43"/>
          <p:cNvSpPr>
            <a:spLocks noChangeArrowheads="1"/>
          </p:cNvSpPr>
          <p:nvPr/>
        </p:nvSpPr>
        <p:spPr bwMode="auto">
          <a:xfrm>
            <a:off x="973138" y="2979738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771775" y="1989138"/>
            <a:ext cx="765175" cy="523220"/>
          </a:xfrm>
          <a:prstGeom prst="rect">
            <a:avLst/>
          </a:prstGeom>
          <a:solidFill>
            <a:srgbClr val="80008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CD63 ou CD203c</a:t>
            </a:r>
          </a:p>
        </p:txBody>
      </p:sp>
      <p:sp>
        <p:nvSpPr>
          <p:cNvPr id="11312" name="AutoShape 48"/>
          <p:cNvSpPr>
            <a:spLocks noChangeArrowheads="1"/>
          </p:cNvSpPr>
          <p:nvPr/>
        </p:nvSpPr>
        <p:spPr bwMode="auto">
          <a:xfrm rot="94942229">
            <a:off x="1644650" y="2254250"/>
            <a:ext cx="179388" cy="134938"/>
          </a:xfrm>
          <a:prstGeom prst="flowChartDocument">
            <a:avLst/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13" name="AutoShape 49"/>
          <p:cNvSpPr>
            <a:spLocks noChangeArrowheads="1"/>
          </p:cNvSpPr>
          <p:nvPr/>
        </p:nvSpPr>
        <p:spPr bwMode="auto">
          <a:xfrm rot="10550602">
            <a:off x="1962150" y="2122488"/>
            <a:ext cx="179388" cy="134937"/>
          </a:xfrm>
          <a:prstGeom prst="flowChartDocument">
            <a:avLst/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09" name="AutoShape 45"/>
          <p:cNvSpPr>
            <a:spLocks noChangeArrowheads="1"/>
          </p:cNvSpPr>
          <p:nvPr/>
        </p:nvSpPr>
        <p:spPr bwMode="auto">
          <a:xfrm rot="79389902">
            <a:off x="2541588" y="2444750"/>
            <a:ext cx="179388" cy="134937"/>
          </a:xfrm>
          <a:prstGeom prst="flowChartDocument">
            <a:avLst/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573213" y="2243138"/>
            <a:ext cx="1065212" cy="1057275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1771650" y="2744788"/>
            <a:ext cx="655638" cy="488950"/>
          </a:xfrm>
          <a:prstGeom prst="ellipse">
            <a:avLst/>
          </a:prstGeom>
          <a:gradFill rotWithShape="1">
            <a:gsLst>
              <a:gs pos="0">
                <a:srgbClr val="CC9900">
                  <a:alpha val="50000"/>
                </a:srgbClr>
              </a:gs>
              <a:gs pos="100000">
                <a:srgbClr val="663300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95" name="WordArt 31"/>
          <p:cNvSpPr>
            <a:spLocks noChangeArrowheads="1" noChangeShapeType="1" noTextEdit="1"/>
          </p:cNvSpPr>
          <p:nvPr/>
        </p:nvSpPr>
        <p:spPr bwMode="auto">
          <a:xfrm rot="12462588">
            <a:off x="1662113" y="3187700"/>
            <a:ext cx="230187" cy="331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296" name="WordArt 32"/>
          <p:cNvSpPr>
            <a:spLocks noChangeArrowheads="1" noChangeShapeType="1" noTextEdit="1"/>
          </p:cNvSpPr>
          <p:nvPr/>
        </p:nvSpPr>
        <p:spPr bwMode="auto">
          <a:xfrm rot="10648939">
            <a:off x="1995488" y="3275013"/>
            <a:ext cx="228600" cy="3333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297" name="WordArt 33"/>
          <p:cNvSpPr>
            <a:spLocks noChangeArrowheads="1" noChangeShapeType="1" noTextEdit="1"/>
          </p:cNvSpPr>
          <p:nvPr/>
        </p:nvSpPr>
        <p:spPr bwMode="auto">
          <a:xfrm rot="9275839">
            <a:off x="2317750" y="3178175"/>
            <a:ext cx="228600" cy="331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50000">
                      <a:srgbClr val="3366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 Black"/>
              </a:rPr>
              <a:t>Y</a:t>
            </a:r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1873250" y="2527300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2233613" y="3473450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1830388" y="3502025"/>
            <a:ext cx="163512" cy="158750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1195388" y="4329113"/>
            <a:ext cx="1890712" cy="915987"/>
          </a:xfrm>
          <a:prstGeom prst="rect">
            <a:avLst/>
          </a:prstGeom>
          <a:solidFill>
            <a:srgbClr val="FF00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Test de libération d’histamine ou de leucotriène C4 </a:t>
            </a:r>
          </a:p>
        </p:txBody>
      </p:sp>
      <p:sp>
        <p:nvSpPr>
          <p:cNvPr id="11336" name="WordArt 72"/>
          <p:cNvSpPr>
            <a:spLocks noChangeArrowheads="1" noChangeShapeType="1" noTextEdit="1"/>
          </p:cNvSpPr>
          <p:nvPr/>
        </p:nvSpPr>
        <p:spPr bwMode="auto">
          <a:xfrm rot="8508513">
            <a:off x="6030043" y="1213153"/>
            <a:ext cx="228600" cy="331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lin ang="2700000" scaled="1"/>
                </a:gradFill>
                <a:latin typeface="Arial Black"/>
              </a:rPr>
              <a:t>Y</a:t>
            </a:r>
          </a:p>
        </p:txBody>
      </p:sp>
      <p:grpSp>
        <p:nvGrpSpPr>
          <p:cNvPr id="11361" name="Group 97"/>
          <p:cNvGrpSpPr>
            <a:grpSpLocks/>
          </p:cNvGrpSpPr>
          <p:nvPr/>
        </p:nvGrpSpPr>
        <p:grpSpPr bwMode="auto">
          <a:xfrm>
            <a:off x="6134100" y="1358900"/>
            <a:ext cx="1190625" cy="1538288"/>
            <a:chOff x="4071" y="1432"/>
            <a:chExt cx="750" cy="969"/>
          </a:xfrm>
        </p:grpSpPr>
        <p:sp>
          <p:nvSpPr>
            <p:cNvPr id="11348" name="AutoShape 84"/>
            <p:cNvSpPr>
              <a:spLocks noChangeArrowheads="1"/>
            </p:cNvSpPr>
            <p:nvPr/>
          </p:nvSpPr>
          <p:spPr bwMode="auto">
            <a:xfrm rot="81396636">
              <a:off x="4722" y="1840"/>
              <a:ext cx="113" cy="85"/>
            </a:xfrm>
            <a:prstGeom prst="flowChartDocument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6600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49" name="AutoShape 85"/>
            <p:cNvSpPr>
              <a:spLocks noChangeArrowheads="1"/>
            </p:cNvSpPr>
            <p:nvPr/>
          </p:nvSpPr>
          <p:spPr bwMode="auto">
            <a:xfrm rot="99528435">
              <a:off x="4543" y="1489"/>
              <a:ext cx="113" cy="85"/>
            </a:xfrm>
            <a:prstGeom prst="flowChartDocument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6600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0" name="AutoShape 86"/>
            <p:cNvSpPr>
              <a:spLocks noChangeArrowheads="1"/>
            </p:cNvSpPr>
            <p:nvPr/>
          </p:nvSpPr>
          <p:spPr bwMode="auto">
            <a:xfrm rot="94942229">
              <a:off x="4116" y="1515"/>
              <a:ext cx="113" cy="85"/>
            </a:xfrm>
            <a:prstGeom prst="flowChartDocument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6600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1" name="AutoShape 87"/>
            <p:cNvSpPr>
              <a:spLocks noChangeArrowheads="1"/>
            </p:cNvSpPr>
            <p:nvPr/>
          </p:nvSpPr>
          <p:spPr bwMode="auto">
            <a:xfrm rot="10550602">
              <a:off x="4316" y="1432"/>
              <a:ext cx="113" cy="85"/>
            </a:xfrm>
            <a:prstGeom prst="flowChartDocument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6600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2" name="AutoShape 88"/>
            <p:cNvSpPr>
              <a:spLocks noChangeArrowheads="1"/>
            </p:cNvSpPr>
            <p:nvPr/>
          </p:nvSpPr>
          <p:spPr bwMode="auto">
            <a:xfrm rot="79389902">
              <a:off x="4681" y="1635"/>
              <a:ext cx="113" cy="85"/>
            </a:xfrm>
            <a:prstGeom prst="flowChartDocument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6600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3" name="Oval 89"/>
            <p:cNvSpPr>
              <a:spLocks noChangeArrowheads="1"/>
            </p:cNvSpPr>
            <p:nvPr/>
          </p:nvSpPr>
          <p:spPr bwMode="auto">
            <a:xfrm>
              <a:off x="4071" y="1508"/>
              <a:ext cx="671" cy="666"/>
            </a:xfrm>
            <a:prstGeom prst="ellipse">
              <a:avLst/>
            </a:prstGeom>
            <a:gradFill rotWithShape="1">
              <a:gsLst>
                <a:gs pos="0">
                  <a:srgbClr val="CC9900"/>
                </a:gs>
                <a:gs pos="100000">
                  <a:srgbClr val="66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4" name="Oval 90"/>
            <p:cNvSpPr>
              <a:spLocks noChangeArrowheads="1"/>
            </p:cNvSpPr>
            <p:nvPr/>
          </p:nvSpPr>
          <p:spPr bwMode="auto">
            <a:xfrm>
              <a:off x="4196" y="1824"/>
              <a:ext cx="413" cy="308"/>
            </a:xfrm>
            <a:prstGeom prst="ellipse">
              <a:avLst/>
            </a:prstGeom>
            <a:gradFill rotWithShape="1">
              <a:gsLst>
                <a:gs pos="0">
                  <a:srgbClr val="CC9900">
                    <a:alpha val="50000"/>
                  </a:srgbClr>
                </a:gs>
                <a:gs pos="100000">
                  <a:srgbClr val="663300">
                    <a:alpha val="5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5" name="WordArt 91"/>
            <p:cNvSpPr>
              <a:spLocks noChangeArrowheads="1" noChangeShapeType="1" noTextEdit="1"/>
            </p:cNvSpPr>
            <p:nvPr/>
          </p:nvSpPr>
          <p:spPr bwMode="auto">
            <a:xfrm rot="12462588">
              <a:off x="4127" y="2103"/>
              <a:ext cx="145" cy="20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56" name="WordArt 92"/>
            <p:cNvSpPr>
              <a:spLocks noChangeArrowheads="1" noChangeShapeType="1" noTextEdit="1"/>
            </p:cNvSpPr>
            <p:nvPr/>
          </p:nvSpPr>
          <p:spPr bwMode="auto">
            <a:xfrm rot="10648939">
              <a:off x="4337" y="2158"/>
              <a:ext cx="144" cy="21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57" name="WordArt 93"/>
            <p:cNvSpPr>
              <a:spLocks noChangeArrowheads="1" noChangeShapeType="1" noTextEdit="1"/>
            </p:cNvSpPr>
            <p:nvPr/>
          </p:nvSpPr>
          <p:spPr bwMode="auto">
            <a:xfrm rot="9275839">
              <a:off x="4540" y="2097"/>
              <a:ext cx="144" cy="20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accent2"/>
                      </a:gs>
                      <a:gs pos="50000">
                        <a:srgbClr val="3366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58" name="Oval 94"/>
            <p:cNvSpPr>
              <a:spLocks noChangeArrowheads="1"/>
            </p:cNvSpPr>
            <p:nvPr/>
          </p:nvSpPr>
          <p:spPr bwMode="auto">
            <a:xfrm>
              <a:off x="4260" y="1687"/>
              <a:ext cx="57" cy="57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59" name="Oval 95"/>
            <p:cNvSpPr>
              <a:spLocks noChangeArrowheads="1"/>
            </p:cNvSpPr>
            <p:nvPr/>
          </p:nvSpPr>
          <p:spPr bwMode="auto">
            <a:xfrm>
              <a:off x="4487" y="2283"/>
              <a:ext cx="103" cy="100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60" name="Oval 96"/>
            <p:cNvSpPr>
              <a:spLocks noChangeArrowheads="1"/>
            </p:cNvSpPr>
            <p:nvPr/>
          </p:nvSpPr>
          <p:spPr bwMode="auto">
            <a:xfrm>
              <a:off x="4233" y="2301"/>
              <a:ext cx="103" cy="100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00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363" name="WordArt 99"/>
          <p:cNvSpPr>
            <a:spLocks noChangeArrowheads="1" noChangeShapeType="1" noTextEdit="1"/>
          </p:cNvSpPr>
          <p:nvPr/>
        </p:nvSpPr>
        <p:spPr bwMode="auto">
          <a:xfrm rot="10160075">
            <a:off x="6448789" y="1044500"/>
            <a:ext cx="228600" cy="331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lin ang="2700000" scaled="1"/>
                </a:gradFill>
                <a:latin typeface="Arial Black"/>
              </a:rPr>
              <a:t>Y</a:t>
            </a:r>
          </a:p>
        </p:txBody>
      </p:sp>
      <p:sp>
        <p:nvSpPr>
          <p:cNvPr id="11366" name="WordArt 102"/>
          <p:cNvSpPr>
            <a:spLocks noChangeArrowheads="1" noChangeShapeType="1" noTextEdit="1"/>
          </p:cNvSpPr>
          <p:nvPr/>
        </p:nvSpPr>
        <p:spPr bwMode="auto">
          <a:xfrm rot="12772744">
            <a:off x="6977511" y="1160235"/>
            <a:ext cx="228600" cy="331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lin ang="2700000" scaled="1"/>
                </a:gradFill>
                <a:latin typeface="Arial Black"/>
              </a:rPr>
              <a:t>Y</a:t>
            </a:r>
          </a:p>
        </p:txBody>
      </p:sp>
      <p:sp>
        <p:nvSpPr>
          <p:cNvPr id="11369" name="WordArt 105"/>
          <p:cNvSpPr>
            <a:spLocks noChangeArrowheads="1" noChangeShapeType="1" noTextEdit="1"/>
          </p:cNvSpPr>
          <p:nvPr/>
        </p:nvSpPr>
        <p:spPr bwMode="auto">
          <a:xfrm rot="13368025">
            <a:off x="7236334" y="1435800"/>
            <a:ext cx="228600" cy="331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lin ang="2700000" scaled="1"/>
                </a:gradFill>
                <a:latin typeface="Arial Black"/>
              </a:rPr>
              <a:t>Y</a:t>
            </a:r>
          </a:p>
        </p:txBody>
      </p:sp>
      <p:grpSp>
        <p:nvGrpSpPr>
          <p:cNvPr id="11371" name="Group 107"/>
          <p:cNvGrpSpPr>
            <a:grpSpLocks/>
          </p:cNvGrpSpPr>
          <p:nvPr/>
        </p:nvGrpSpPr>
        <p:grpSpPr bwMode="auto">
          <a:xfrm rot="5936369">
            <a:off x="7377907" y="1712119"/>
            <a:ext cx="363537" cy="511175"/>
            <a:chOff x="2710" y="2472"/>
            <a:chExt cx="229" cy="322"/>
          </a:xfrm>
        </p:grpSpPr>
        <p:sp>
          <p:nvSpPr>
            <p:cNvPr id="11372" name="WordArt 108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73" name="AutoShape 109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flip="none" rotWithShape="1">
              <a:gsLst>
                <a:gs pos="0">
                  <a:srgbClr val="FFFF00"/>
                </a:gs>
                <a:gs pos="0">
                  <a:srgbClr val="FFC000"/>
                </a:gs>
                <a:gs pos="36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376" name="AutoShape 112"/>
          <p:cNvSpPr>
            <a:spLocks noChangeArrowheads="1"/>
          </p:cNvSpPr>
          <p:nvPr/>
        </p:nvSpPr>
        <p:spPr bwMode="auto">
          <a:xfrm rot="-1420983">
            <a:off x="4797425" y="466725"/>
            <a:ext cx="944563" cy="1439863"/>
          </a:xfrm>
          <a:prstGeom prst="lightningBol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377" name="AutoShape 113"/>
          <p:cNvSpPr>
            <a:spLocks noChangeArrowheads="1"/>
          </p:cNvSpPr>
          <p:nvPr/>
        </p:nvSpPr>
        <p:spPr bwMode="auto">
          <a:xfrm rot="-1803697">
            <a:off x="7902575" y="1997075"/>
            <a:ext cx="944563" cy="1439863"/>
          </a:xfrm>
          <a:prstGeom prst="lightningBol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1380" name="Group 116"/>
          <p:cNvGrpSpPr>
            <a:grpSpLocks/>
          </p:cNvGrpSpPr>
          <p:nvPr/>
        </p:nvGrpSpPr>
        <p:grpSpPr bwMode="auto">
          <a:xfrm rot="20832674">
            <a:off x="4392613" y="1493838"/>
            <a:ext cx="363537" cy="511175"/>
            <a:chOff x="2710" y="2472"/>
            <a:chExt cx="229" cy="322"/>
          </a:xfrm>
        </p:grpSpPr>
        <p:sp>
          <p:nvSpPr>
            <p:cNvPr id="11381" name="WordArt 117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82" name="AutoShape 118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383" name="Group 119"/>
          <p:cNvGrpSpPr>
            <a:grpSpLocks/>
          </p:cNvGrpSpPr>
          <p:nvPr/>
        </p:nvGrpSpPr>
        <p:grpSpPr bwMode="auto">
          <a:xfrm rot="20832674">
            <a:off x="4616450" y="1854200"/>
            <a:ext cx="363537" cy="511175"/>
            <a:chOff x="2710" y="2472"/>
            <a:chExt cx="229" cy="322"/>
          </a:xfrm>
        </p:grpSpPr>
        <p:sp>
          <p:nvSpPr>
            <p:cNvPr id="11384" name="WordArt 120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85" name="AutoShape 121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386" name="Group 122"/>
          <p:cNvGrpSpPr>
            <a:grpSpLocks/>
          </p:cNvGrpSpPr>
          <p:nvPr/>
        </p:nvGrpSpPr>
        <p:grpSpPr bwMode="auto">
          <a:xfrm rot="20832674">
            <a:off x="4886325" y="1538288"/>
            <a:ext cx="363537" cy="511175"/>
            <a:chOff x="2710" y="2472"/>
            <a:chExt cx="229" cy="322"/>
          </a:xfrm>
        </p:grpSpPr>
        <p:sp>
          <p:nvSpPr>
            <p:cNvPr id="11387" name="WordArt 123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88" name="AutoShape 124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390" name="WordArt 126"/>
          <p:cNvSpPr>
            <a:spLocks noChangeArrowheads="1" noChangeShapeType="1" noTextEdit="1"/>
          </p:cNvSpPr>
          <p:nvPr/>
        </p:nvSpPr>
        <p:spPr bwMode="auto">
          <a:xfrm rot="8508513">
            <a:off x="5085481" y="2421241"/>
            <a:ext cx="228600" cy="331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lin ang="2700000" scaled="1"/>
                </a:gradFill>
                <a:latin typeface="Arial Black"/>
              </a:rPr>
              <a:t>Y</a:t>
            </a:r>
          </a:p>
        </p:txBody>
      </p:sp>
      <p:sp>
        <p:nvSpPr>
          <p:cNvPr id="11391" name="AutoShape 127"/>
          <p:cNvSpPr>
            <a:spLocks noChangeArrowheads="1"/>
          </p:cNvSpPr>
          <p:nvPr/>
        </p:nvSpPr>
        <p:spPr bwMode="auto">
          <a:xfrm rot="20832674">
            <a:off x="4911186" y="2266901"/>
            <a:ext cx="314325" cy="314325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1392" name="Group 128"/>
          <p:cNvGrpSpPr>
            <a:grpSpLocks/>
          </p:cNvGrpSpPr>
          <p:nvPr/>
        </p:nvGrpSpPr>
        <p:grpSpPr bwMode="auto">
          <a:xfrm rot="20832674">
            <a:off x="4572000" y="2393950"/>
            <a:ext cx="363537" cy="511175"/>
            <a:chOff x="2710" y="2472"/>
            <a:chExt cx="229" cy="322"/>
          </a:xfrm>
        </p:grpSpPr>
        <p:sp>
          <p:nvSpPr>
            <p:cNvPr id="11393" name="WordArt 129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94" name="AutoShape 130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395" name="Group 131"/>
          <p:cNvGrpSpPr>
            <a:grpSpLocks/>
          </p:cNvGrpSpPr>
          <p:nvPr/>
        </p:nvGrpSpPr>
        <p:grpSpPr bwMode="auto">
          <a:xfrm rot="20832674">
            <a:off x="4211638" y="1898650"/>
            <a:ext cx="363537" cy="511175"/>
            <a:chOff x="2710" y="2472"/>
            <a:chExt cx="229" cy="322"/>
          </a:xfrm>
        </p:grpSpPr>
        <p:sp>
          <p:nvSpPr>
            <p:cNvPr id="11396" name="WordArt 132"/>
            <p:cNvSpPr>
              <a:spLocks noChangeArrowheads="1" noChangeShapeType="1" noTextEdit="1"/>
            </p:cNvSpPr>
            <p:nvPr/>
          </p:nvSpPr>
          <p:spPr bwMode="auto">
            <a:xfrm rot="9275839">
              <a:off x="2795" y="2585"/>
              <a:ext cx="14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CC9900"/>
                      </a:gs>
                    </a:gsLst>
                    <a:lin ang="2700000" scaled="1"/>
                  </a:gradFill>
                  <a:latin typeface="Arial Black"/>
                </a:rPr>
                <a:t>Y</a:t>
              </a:r>
            </a:p>
          </p:txBody>
        </p:sp>
        <p:sp>
          <p:nvSpPr>
            <p:cNvPr id="11397" name="AutoShape 133"/>
            <p:cNvSpPr>
              <a:spLocks noChangeArrowheads="1"/>
            </p:cNvSpPr>
            <p:nvPr/>
          </p:nvSpPr>
          <p:spPr bwMode="auto">
            <a:xfrm>
              <a:off x="2710" y="2472"/>
              <a:ext cx="198" cy="198"/>
            </a:xfrm>
            <a:prstGeom prst="sun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63500" dir="27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401" name="AutoShape 137"/>
          <p:cNvSpPr>
            <a:spLocks noChangeArrowheads="1"/>
          </p:cNvSpPr>
          <p:nvPr/>
        </p:nvSpPr>
        <p:spPr bwMode="auto">
          <a:xfrm rot="16200000">
            <a:off x="3402012" y="2439988"/>
            <a:ext cx="360363" cy="719138"/>
          </a:xfrm>
          <a:prstGeom prst="down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402" name="AutoShape 138"/>
          <p:cNvSpPr>
            <a:spLocks noChangeArrowheads="1"/>
          </p:cNvSpPr>
          <p:nvPr/>
        </p:nvSpPr>
        <p:spPr bwMode="auto">
          <a:xfrm>
            <a:off x="836613" y="3563938"/>
            <a:ext cx="360362" cy="676275"/>
          </a:xfrm>
          <a:prstGeom prst="downArrow">
            <a:avLst>
              <a:gd name="adj1" fmla="val 50000"/>
              <a:gd name="adj2" fmla="val 469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5143500" y="0"/>
            <a:ext cx="2984500" cy="469900"/>
            <a:chOff x="3362" y="0"/>
            <a:chExt cx="1880" cy="296"/>
          </a:xfrm>
        </p:grpSpPr>
        <p:sp>
          <p:nvSpPr>
            <p:cNvPr id="11405" name="Rectangle 141"/>
            <p:cNvSpPr>
              <a:spLocks noChangeArrowheads="1"/>
            </p:cNvSpPr>
            <p:nvPr/>
          </p:nvSpPr>
          <p:spPr bwMode="auto">
            <a:xfrm rot="5400000">
              <a:off x="4154" y="-792"/>
              <a:ext cx="296" cy="1880"/>
            </a:xfrm>
            <a:prstGeom prst="rect">
              <a:avLst/>
            </a:prstGeom>
            <a:solidFill>
              <a:srgbClr val="F4DA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0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3403" y="58"/>
              <a:ext cx="1789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 dirty="0" err="1">
                  <a:ln w="9525">
                    <a:noFill/>
                    <a:round/>
                    <a:headEnd/>
                    <a:tailEnd/>
                  </a:ln>
                  <a:solidFill>
                    <a:srgbClr val="336699"/>
                  </a:solidFill>
                  <a:latin typeface="Times New Roman" pitchFamily="18" charset="0"/>
                  <a:cs typeface="Times New Roman" pitchFamily="18" charset="0"/>
                </a:rPr>
                <a:t>Cytométrie</a:t>
              </a:r>
              <a:r>
                <a:rPr lang="fr-FR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336699"/>
                  </a:solidFill>
                  <a:latin typeface="Times New Roman" pitchFamily="18" charset="0"/>
                  <a:cs typeface="Times New Roman" pitchFamily="18" charset="0"/>
                </a:rPr>
                <a:t> de flux</a:t>
              </a:r>
            </a:p>
          </p:txBody>
        </p:sp>
      </p:grpSp>
      <p:sp>
        <p:nvSpPr>
          <p:cNvPr id="11408" name="Text Box 144"/>
          <p:cNvSpPr txBox="1">
            <a:spLocks noChangeArrowheads="1"/>
          </p:cNvSpPr>
          <p:nvPr/>
        </p:nvSpPr>
        <p:spPr bwMode="auto">
          <a:xfrm>
            <a:off x="4303713" y="2844800"/>
            <a:ext cx="1123950" cy="954107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latin typeface="Times New Roman" pitchFamily="18" charset="0"/>
                <a:cs typeface="Times New Roman" pitchFamily="18" charset="0"/>
              </a:rPr>
              <a:t>Ac anti CD63 (ou 203c) couplés à un fluorochrome</a:t>
            </a:r>
          </a:p>
        </p:txBody>
      </p:sp>
      <p:sp>
        <p:nvSpPr>
          <p:cNvPr id="11411" name="Text Box 147"/>
          <p:cNvSpPr txBox="1">
            <a:spLocks noChangeArrowheads="1"/>
          </p:cNvSpPr>
          <p:nvPr/>
        </p:nvSpPr>
        <p:spPr bwMode="auto">
          <a:xfrm>
            <a:off x="1108075" y="5543550"/>
            <a:ext cx="2114550" cy="923330"/>
          </a:xfrm>
          <a:prstGeom prst="rect">
            <a:avLst/>
          </a:prstGeom>
          <a:solidFill>
            <a:srgbClr val="FF00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Dosage dans les liquides biologiques d’histamine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libérée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12" name="Oval 148"/>
          <p:cNvSpPr>
            <a:spLocks noChangeArrowheads="1"/>
          </p:cNvSpPr>
          <p:nvPr/>
        </p:nvSpPr>
        <p:spPr bwMode="auto">
          <a:xfrm>
            <a:off x="566738" y="473392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3" name="Oval 149"/>
          <p:cNvSpPr>
            <a:spLocks noChangeArrowheads="1"/>
          </p:cNvSpPr>
          <p:nvPr/>
        </p:nvSpPr>
        <p:spPr bwMode="auto">
          <a:xfrm>
            <a:off x="296863" y="5138738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4" name="Oval 150"/>
          <p:cNvSpPr>
            <a:spLocks noChangeArrowheads="1"/>
          </p:cNvSpPr>
          <p:nvPr/>
        </p:nvSpPr>
        <p:spPr bwMode="auto">
          <a:xfrm>
            <a:off x="747713" y="4554538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5" name="Oval 151"/>
          <p:cNvSpPr>
            <a:spLocks noChangeArrowheads="1"/>
          </p:cNvSpPr>
          <p:nvPr/>
        </p:nvSpPr>
        <p:spPr bwMode="auto">
          <a:xfrm>
            <a:off x="747713" y="477837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6" name="Oval 152"/>
          <p:cNvSpPr>
            <a:spLocks noChangeArrowheads="1"/>
          </p:cNvSpPr>
          <p:nvPr/>
        </p:nvSpPr>
        <p:spPr bwMode="auto">
          <a:xfrm>
            <a:off x="431800" y="5049838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7" name="Oval 153"/>
          <p:cNvSpPr>
            <a:spLocks noChangeArrowheads="1"/>
          </p:cNvSpPr>
          <p:nvPr/>
        </p:nvSpPr>
        <p:spPr bwMode="auto">
          <a:xfrm>
            <a:off x="566738" y="4959350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8" name="Oval 154"/>
          <p:cNvSpPr>
            <a:spLocks noChangeArrowheads="1"/>
          </p:cNvSpPr>
          <p:nvPr/>
        </p:nvSpPr>
        <p:spPr bwMode="auto">
          <a:xfrm>
            <a:off x="387350" y="4914900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19" name="Oval 155"/>
          <p:cNvSpPr>
            <a:spLocks noChangeArrowheads="1"/>
          </p:cNvSpPr>
          <p:nvPr/>
        </p:nvSpPr>
        <p:spPr bwMode="auto">
          <a:xfrm>
            <a:off x="655638" y="6083300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0" name="Oval 156"/>
          <p:cNvSpPr>
            <a:spLocks noChangeArrowheads="1"/>
          </p:cNvSpPr>
          <p:nvPr/>
        </p:nvSpPr>
        <p:spPr bwMode="auto">
          <a:xfrm>
            <a:off x="385763" y="6488113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1" name="Oval 157"/>
          <p:cNvSpPr>
            <a:spLocks noChangeArrowheads="1"/>
          </p:cNvSpPr>
          <p:nvPr/>
        </p:nvSpPr>
        <p:spPr bwMode="auto">
          <a:xfrm>
            <a:off x="836613" y="5903913"/>
            <a:ext cx="90487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2" name="Oval 158"/>
          <p:cNvSpPr>
            <a:spLocks noChangeArrowheads="1"/>
          </p:cNvSpPr>
          <p:nvPr/>
        </p:nvSpPr>
        <p:spPr bwMode="auto">
          <a:xfrm>
            <a:off x="836613" y="6127750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3" name="Oval 159"/>
          <p:cNvSpPr>
            <a:spLocks noChangeArrowheads="1"/>
          </p:cNvSpPr>
          <p:nvPr/>
        </p:nvSpPr>
        <p:spPr bwMode="auto">
          <a:xfrm>
            <a:off x="520700" y="6399213"/>
            <a:ext cx="90488" cy="90487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4" name="Oval 160"/>
          <p:cNvSpPr>
            <a:spLocks noChangeArrowheads="1"/>
          </p:cNvSpPr>
          <p:nvPr/>
        </p:nvSpPr>
        <p:spPr bwMode="auto">
          <a:xfrm>
            <a:off x="655638" y="6308725"/>
            <a:ext cx="90487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425" name="Oval 161"/>
          <p:cNvSpPr>
            <a:spLocks noChangeArrowheads="1"/>
          </p:cNvSpPr>
          <p:nvPr/>
        </p:nvSpPr>
        <p:spPr bwMode="auto">
          <a:xfrm>
            <a:off x="476250" y="6264275"/>
            <a:ext cx="90488" cy="90488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pic>
        <p:nvPicPr>
          <p:cNvPr id="11433" name="Picture 16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 r="4460"/>
          <a:stretch>
            <a:fillRect/>
          </a:stretch>
        </p:blipFill>
        <p:spPr bwMode="auto">
          <a:xfrm>
            <a:off x="3897313" y="4319588"/>
            <a:ext cx="2924175" cy="2357437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11434" name="Picture 17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56886" t="27931" r="25092" b="20718"/>
          <a:stretch>
            <a:fillRect/>
          </a:stretch>
        </p:blipFill>
        <p:spPr bwMode="auto">
          <a:xfrm>
            <a:off x="6127750" y="4875213"/>
            <a:ext cx="571500" cy="1350962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11435" name="Rectangle 171"/>
          <p:cNvSpPr>
            <a:spLocks noChangeArrowheads="1"/>
          </p:cNvSpPr>
          <p:nvPr/>
        </p:nvSpPr>
        <p:spPr bwMode="auto">
          <a:xfrm>
            <a:off x="6192838" y="5029200"/>
            <a:ext cx="493712" cy="121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410" name="Text Box 146"/>
          <p:cNvSpPr txBox="1">
            <a:spLocks noChangeArrowheads="1"/>
          </p:cNvSpPr>
          <p:nvPr/>
        </p:nvSpPr>
        <p:spPr bwMode="auto">
          <a:xfrm>
            <a:off x="6686550" y="5024438"/>
            <a:ext cx="1646238" cy="366712"/>
          </a:xfrm>
          <a:prstGeom prst="rect">
            <a:avLst/>
          </a:prstGeom>
          <a:solidFill>
            <a:schemeClr val="tx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Témoin négatif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6146800" y="4419600"/>
            <a:ext cx="1703388" cy="366713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Sujet sensibilisé</a:t>
            </a:r>
          </a:p>
        </p:txBody>
      </p:sp>
      <p:sp>
        <p:nvSpPr>
          <p:cNvPr id="11436" name="Rectangle 172"/>
          <p:cNvSpPr>
            <a:spLocks noChangeArrowheads="1"/>
          </p:cNvSpPr>
          <p:nvPr/>
        </p:nvSpPr>
        <p:spPr bwMode="auto">
          <a:xfrm>
            <a:off x="5607050" y="4643438"/>
            <a:ext cx="539750" cy="16208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4" name="AutoShape 109"/>
          <p:cNvSpPr>
            <a:spLocks noChangeArrowheads="1"/>
          </p:cNvSpPr>
          <p:nvPr/>
        </p:nvSpPr>
        <p:spPr bwMode="auto">
          <a:xfrm rot="5936369">
            <a:off x="7350413" y="1273462"/>
            <a:ext cx="314325" cy="314325"/>
          </a:xfrm>
          <a:prstGeom prst="sun">
            <a:avLst>
              <a:gd name="adj" fmla="val 25000"/>
            </a:avLst>
          </a:prstGeom>
          <a:gradFill flip="none" rotWithShape="1">
            <a:gsLst>
              <a:gs pos="0">
                <a:srgbClr val="FFFF00"/>
              </a:gs>
              <a:gs pos="0">
                <a:srgbClr val="FFC000"/>
              </a:gs>
              <a:gs pos="3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5" name="AutoShape 109"/>
          <p:cNvSpPr>
            <a:spLocks noChangeArrowheads="1"/>
          </p:cNvSpPr>
          <p:nvPr/>
        </p:nvSpPr>
        <p:spPr bwMode="auto">
          <a:xfrm rot="5936369">
            <a:off x="7054562" y="958562"/>
            <a:ext cx="314325" cy="314325"/>
          </a:xfrm>
          <a:prstGeom prst="sun">
            <a:avLst>
              <a:gd name="adj" fmla="val 25000"/>
            </a:avLst>
          </a:prstGeom>
          <a:gradFill flip="none" rotWithShape="1">
            <a:gsLst>
              <a:gs pos="0">
                <a:srgbClr val="FFFF00"/>
              </a:gs>
              <a:gs pos="0">
                <a:srgbClr val="FFC000"/>
              </a:gs>
              <a:gs pos="3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6" name="AutoShape 109"/>
          <p:cNvSpPr>
            <a:spLocks noChangeArrowheads="1"/>
          </p:cNvSpPr>
          <p:nvPr/>
        </p:nvSpPr>
        <p:spPr bwMode="auto">
          <a:xfrm rot="5936369">
            <a:off x="6372513" y="837912"/>
            <a:ext cx="314325" cy="314325"/>
          </a:xfrm>
          <a:prstGeom prst="sun">
            <a:avLst>
              <a:gd name="adj" fmla="val 25000"/>
            </a:avLst>
          </a:prstGeom>
          <a:gradFill flip="none" rotWithShape="1">
            <a:gsLst>
              <a:gs pos="0">
                <a:srgbClr val="FFFF00"/>
              </a:gs>
              <a:gs pos="0">
                <a:srgbClr val="FFC000"/>
              </a:gs>
              <a:gs pos="3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7" name="AutoShape 109"/>
          <p:cNvSpPr>
            <a:spLocks noChangeArrowheads="1"/>
          </p:cNvSpPr>
          <p:nvPr/>
        </p:nvSpPr>
        <p:spPr bwMode="auto">
          <a:xfrm rot="5936369">
            <a:off x="5851813" y="1057562"/>
            <a:ext cx="314325" cy="314325"/>
          </a:xfrm>
          <a:prstGeom prst="sun">
            <a:avLst>
              <a:gd name="adj" fmla="val 25000"/>
            </a:avLst>
          </a:prstGeom>
          <a:gradFill flip="none" rotWithShape="1">
            <a:gsLst>
              <a:gs pos="0">
                <a:srgbClr val="FFFF00"/>
              </a:gs>
              <a:gs pos="0">
                <a:srgbClr val="FFC000"/>
              </a:gs>
              <a:gs pos="36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60</Words>
  <Application>Microsoft PowerPoint</Application>
  <PresentationFormat>Affichage à l'écran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biochimie</dc:creator>
  <cp:lastModifiedBy>Dumas Karine</cp:lastModifiedBy>
  <cp:revision>57</cp:revision>
  <dcterms:created xsi:type="dcterms:W3CDTF">2007-01-02T10:39:47Z</dcterms:created>
  <dcterms:modified xsi:type="dcterms:W3CDTF">2008-08-02T11:52:54Z</dcterms:modified>
</cp:coreProperties>
</file>