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500"/>
    <a:srgbClr val="B04300"/>
    <a:srgbClr val="FF9201"/>
    <a:srgbClr val="FF6201"/>
    <a:srgbClr val="FFF8D1"/>
    <a:srgbClr val="FFEE8B"/>
    <a:srgbClr val="FFAC33"/>
    <a:srgbClr val="FFBD5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8877A-3CF0-47AE-BE79-B62AEAC894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78634-9E13-4618-AB37-C62B9A4DD2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9D82D-6283-4A16-8E4A-B3FD3419AE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89425-F477-4162-B073-9016CC3AE2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0F213-BA3E-4333-A4B6-4B6684848B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A9911-AA10-40F6-B91E-6E6AAAF7AE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F9285-DAF5-4BA6-9E01-00242D03C7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7D92-2FBF-47A4-AEBE-2D3D8D8E88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5DB3-DC87-497E-8857-2A0DC60B0F5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6532F-F2A4-48CF-9422-305910A0F3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6559E-3378-4B36-A9FF-D39FBB1C6D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8B2D377-3EAD-4BE1-9D6A-958E745272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3"/>
          <p:cNvSpPr>
            <a:spLocks noChangeShapeType="1"/>
          </p:cNvSpPr>
          <p:nvPr/>
        </p:nvSpPr>
        <p:spPr bwMode="auto">
          <a:xfrm flipV="1">
            <a:off x="2857488" y="1142984"/>
            <a:ext cx="140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fr-FR" sz="1600">
              <a:solidFill>
                <a:srgbClr val="A462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1357290" y="857232"/>
            <a:ext cx="1071570" cy="2857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V="1">
            <a:off x="2857488" y="357166"/>
            <a:ext cx="140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fr-FR" sz="1600">
              <a:solidFill>
                <a:srgbClr val="A462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 flipV="1">
            <a:off x="2908210" y="-195263"/>
            <a:ext cx="13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fr-FR" sz="1600">
              <a:solidFill>
                <a:srgbClr val="A462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 flipV="1">
            <a:off x="1357290" y="381000"/>
            <a:ext cx="1081110" cy="2619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445911" y="228728"/>
            <a:ext cx="536941" cy="26803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>
                <a:solidFill>
                  <a:srgbClr val="824D00"/>
                </a:solidFill>
                <a:latin typeface="Times New Roman" pitchFamily="18" charset="0"/>
                <a:cs typeface="Times New Roman" pitchFamily="18" charset="0"/>
              </a:rPr>
              <a:t>PR3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445942" y="1019303"/>
            <a:ext cx="498346" cy="26803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BB4D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600">
                <a:solidFill>
                  <a:srgbClr val="824D00"/>
                </a:solidFill>
                <a:latin typeface="Times New Roman" pitchFamily="18" charset="0"/>
                <a:cs typeface="Times New Roman" pitchFamily="18" charset="0"/>
              </a:rPr>
              <a:t>BPI</a:t>
            </a:r>
          </a:p>
        </p:txBody>
      </p:sp>
      <p:pic>
        <p:nvPicPr>
          <p:cNvPr id="15379" name="Text Box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8150" y="146050"/>
            <a:ext cx="21097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4268788" y="157163"/>
            <a:ext cx="1976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Maladie de Wegener</a:t>
            </a:r>
          </a:p>
        </p:txBody>
      </p:sp>
      <p:pic>
        <p:nvPicPr>
          <p:cNvPr id="15381" name="Text Box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7038" y="614363"/>
            <a:ext cx="2135187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2" name="Text Box 23"/>
          <p:cNvSpPr txBox="1">
            <a:spLocks noChangeArrowheads="1"/>
          </p:cNvSpPr>
          <p:nvPr/>
        </p:nvSpPr>
        <p:spPr bwMode="auto">
          <a:xfrm>
            <a:off x="4283075" y="628650"/>
            <a:ext cx="197485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6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Mucoviscidose</a:t>
            </a:r>
          </a:p>
          <a:p>
            <a:pPr algn="ctr">
              <a:lnSpc>
                <a:spcPct val="90000"/>
              </a:lnSpc>
            </a:pPr>
            <a:r>
              <a:rPr lang="fr-FR" sz="16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Infection pulmonaire</a:t>
            </a:r>
          </a:p>
          <a:p>
            <a:pPr algn="ctr">
              <a:lnSpc>
                <a:spcPct val="90000"/>
              </a:lnSpc>
            </a:pPr>
            <a:r>
              <a:rPr lang="fr-FR" sz="16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Bronchectasie</a:t>
            </a:r>
          </a:p>
          <a:p>
            <a:pPr algn="ctr">
              <a:lnSpc>
                <a:spcPct val="90000"/>
              </a:lnSpc>
            </a:pPr>
            <a:r>
              <a:rPr lang="fr-FR" sz="16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Vascularites cutanées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381000" y="561110"/>
            <a:ext cx="1022350" cy="3429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635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b="1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c-ANCA</a:t>
            </a:r>
          </a:p>
        </p:txBody>
      </p:sp>
      <p:pic>
        <p:nvPicPr>
          <p:cNvPr id="15386" name="Line 2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32113" y="2425700"/>
            <a:ext cx="2316162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7" name="Text Box 29"/>
          <p:cNvSpPr txBox="1">
            <a:spLocks noChangeArrowheads="1" noChangeShapeType="1"/>
          </p:cNvSpPr>
          <p:nvPr/>
        </p:nvSpPr>
        <p:spPr bwMode="auto">
          <a:xfrm rot="10800000">
            <a:off x="2947988" y="25812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10800000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88" name="Line 35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13" y="5181600"/>
            <a:ext cx="217646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9" name="Text Box 32"/>
          <p:cNvSpPr txBox="1">
            <a:spLocks noChangeArrowheads="1" noChangeShapeType="1"/>
          </p:cNvSpPr>
          <p:nvPr/>
        </p:nvSpPr>
        <p:spPr bwMode="auto">
          <a:xfrm rot="10800000">
            <a:off x="3090863" y="5338763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10800000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90" name="Line 36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13" y="3127375"/>
            <a:ext cx="2176462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91" name="Text Box 35"/>
          <p:cNvSpPr txBox="1">
            <a:spLocks noChangeArrowheads="1" noChangeShapeType="1"/>
          </p:cNvSpPr>
          <p:nvPr/>
        </p:nvSpPr>
        <p:spPr bwMode="auto">
          <a:xfrm rot="10800000">
            <a:off x="3090863" y="32797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10800000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92" name="Line 37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71813" y="3810000"/>
            <a:ext cx="2176462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93" name="Text Box 38"/>
          <p:cNvSpPr txBox="1">
            <a:spLocks noChangeArrowheads="1" noChangeShapeType="1"/>
          </p:cNvSpPr>
          <p:nvPr/>
        </p:nvSpPr>
        <p:spPr bwMode="auto">
          <a:xfrm rot="10800000">
            <a:off x="3090863" y="396398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10800000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94" name="Line 38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71813" y="4456113"/>
            <a:ext cx="21764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95" name="Text Box 41"/>
          <p:cNvSpPr txBox="1">
            <a:spLocks noChangeArrowheads="1" noChangeShapeType="1"/>
          </p:cNvSpPr>
          <p:nvPr/>
        </p:nvSpPr>
        <p:spPr bwMode="auto">
          <a:xfrm rot="10800000">
            <a:off x="3090863" y="46132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10800000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96" name="Text Box 8"/>
          <p:cNvPicPr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352675" y="2371725"/>
            <a:ext cx="10350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97" name="Text Box 44"/>
          <p:cNvSpPr txBox="1">
            <a:spLocks noChangeArrowheads="1"/>
          </p:cNvSpPr>
          <p:nvPr/>
        </p:nvSpPr>
        <p:spPr bwMode="auto">
          <a:xfrm>
            <a:off x="2465388" y="2441575"/>
            <a:ext cx="70167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824D00"/>
                </a:solidFill>
                <a:latin typeface="Times New Roman" pitchFamily="18" charset="0"/>
                <a:cs typeface="Times New Roman" pitchFamily="18" charset="0"/>
              </a:rPr>
              <a:t>MPO</a:t>
            </a:r>
          </a:p>
        </p:txBody>
      </p:sp>
      <p:pic>
        <p:nvPicPr>
          <p:cNvPr id="15398" name="Text Box 9"/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359025" y="5121275"/>
            <a:ext cx="18526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99" name="Text Box 47"/>
          <p:cNvSpPr txBox="1">
            <a:spLocks noChangeArrowheads="1"/>
          </p:cNvSpPr>
          <p:nvPr/>
        </p:nvSpPr>
        <p:spPr bwMode="auto">
          <a:xfrm>
            <a:off x="2463800" y="5189538"/>
            <a:ext cx="147478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824D00"/>
                </a:solidFill>
                <a:latin typeface="Times New Roman" pitchFamily="18" charset="0"/>
                <a:cs typeface="Times New Roman" pitchFamily="18" charset="0"/>
              </a:rPr>
              <a:t>Lactoferrine </a:t>
            </a:r>
          </a:p>
        </p:txBody>
      </p:sp>
      <p:pic>
        <p:nvPicPr>
          <p:cNvPr id="15400" name="Text Box 10"/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352675" y="3067050"/>
            <a:ext cx="18891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01" name="Text Box 50"/>
          <p:cNvSpPr txBox="1">
            <a:spLocks noChangeArrowheads="1"/>
          </p:cNvSpPr>
          <p:nvPr/>
        </p:nvSpPr>
        <p:spPr bwMode="auto">
          <a:xfrm>
            <a:off x="2465388" y="3135313"/>
            <a:ext cx="15621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824D00"/>
                </a:solidFill>
                <a:latin typeface="Times New Roman" pitchFamily="18" charset="0"/>
                <a:cs typeface="Times New Roman" pitchFamily="18" charset="0"/>
              </a:rPr>
              <a:t>Cathepsine G</a:t>
            </a:r>
          </a:p>
        </p:txBody>
      </p:sp>
      <p:pic>
        <p:nvPicPr>
          <p:cNvPr id="15402" name="Text Box 12"/>
          <p:cNvPicPr>
            <a:picLocks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382838" y="4395788"/>
            <a:ext cx="18081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03" name="Text Box 53"/>
          <p:cNvSpPr txBox="1">
            <a:spLocks noChangeArrowheads="1"/>
          </p:cNvSpPr>
          <p:nvPr/>
        </p:nvSpPr>
        <p:spPr bwMode="auto">
          <a:xfrm>
            <a:off x="2459038" y="4460875"/>
            <a:ext cx="147478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824D00"/>
                </a:solidFill>
                <a:latin typeface="Times New Roman" pitchFamily="18" charset="0"/>
                <a:cs typeface="Times New Roman" pitchFamily="18" charset="0"/>
              </a:rPr>
              <a:t>Azurocidine </a:t>
            </a:r>
          </a:p>
        </p:txBody>
      </p:sp>
      <p:pic>
        <p:nvPicPr>
          <p:cNvPr id="15404" name="Text Box 11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408238" y="3743325"/>
            <a:ext cx="13112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05" name="Text Box 56"/>
          <p:cNvSpPr txBox="1">
            <a:spLocks noChangeArrowheads="1"/>
          </p:cNvSpPr>
          <p:nvPr/>
        </p:nvSpPr>
        <p:spPr bwMode="auto">
          <a:xfrm>
            <a:off x="2452688" y="3813175"/>
            <a:ext cx="111918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824D00"/>
                </a:solidFill>
                <a:latin typeface="Times New Roman" pitchFamily="18" charset="0"/>
                <a:cs typeface="Times New Roman" pitchFamily="18" charset="0"/>
              </a:rPr>
              <a:t>Elastase</a:t>
            </a:r>
          </a:p>
        </p:txBody>
      </p:sp>
      <p:pic>
        <p:nvPicPr>
          <p:cNvPr id="15406" name="Text Box 13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419350" y="5810250"/>
            <a:ext cx="15605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07" name="Text Box 59"/>
          <p:cNvSpPr txBox="1">
            <a:spLocks noChangeArrowheads="1"/>
          </p:cNvSpPr>
          <p:nvPr/>
        </p:nvSpPr>
        <p:spPr bwMode="auto">
          <a:xfrm>
            <a:off x="2451100" y="5875338"/>
            <a:ext cx="1325563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10800" rIns="36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824D00"/>
                </a:solidFill>
                <a:latin typeface="Times New Roman" pitchFamily="18" charset="0"/>
                <a:cs typeface="Times New Roman" pitchFamily="18" charset="0"/>
              </a:rPr>
              <a:t>Lysozyme </a:t>
            </a:r>
          </a:p>
        </p:txBody>
      </p:sp>
      <p:pic>
        <p:nvPicPr>
          <p:cNvPr id="15408" name="Text Box 14"/>
          <p:cNvPicPr>
            <a:picLocks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089525" y="2292350"/>
            <a:ext cx="34432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09" name="Text Box 62"/>
          <p:cNvSpPr txBox="1">
            <a:spLocks noChangeArrowheads="1"/>
          </p:cNvSpPr>
          <p:nvPr/>
        </p:nvSpPr>
        <p:spPr bwMode="auto">
          <a:xfrm>
            <a:off x="5108575" y="2328863"/>
            <a:ext cx="31432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600"/>
              </a:lnSpc>
            </a:pPr>
            <a:r>
              <a:rPr lang="fr-FR" sz="16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Périartérite noueuse microscopique</a:t>
            </a:r>
          </a:p>
          <a:p>
            <a:pPr algn="ctr">
              <a:lnSpc>
                <a:spcPts val="1600"/>
              </a:lnSpc>
            </a:pPr>
            <a:r>
              <a:rPr lang="fr-FR" sz="16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Maladie de Wegener</a:t>
            </a:r>
          </a:p>
        </p:txBody>
      </p:sp>
      <p:pic>
        <p:nvPicPr>
          <p:cNvPr id="15410" name="Text Box 15"/>
          <p:cNvPicPr>
            <a:picLocks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078413" y="3097213"/>
            <a:ext cx="2301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11" name="Text Box 65"/>
          <p:cNvSpPr txBox="1">
            <a:spLocks noChangeArrowheads="1"/>
          </p:cNvSpPr>
          <p:nvPr/>
        </p:nvSpPr>
        <p:spPr bwMode="auto">
          <a:xfrm>
            <a:off x="5111750" y="3106738"/>
            <a:ext cx="2124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Colites inflammatoires</a:t>
            </a:r>
          </a:p>
        </p:txBody>
      </p:sp>
      <p:pic>
        <p:nvPicPr>
          <p:cNvPr id="15412" name="Text Box 16"/>
          <p:cNvPicPr>
            <a:picLocks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084763" y="3663950"/>
            <a:ext cx="22018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13" name="Text Box 68"/>
          <p:cNvSpPr txBox="1">
            <a:spLocks noChangeArrowheads="1"/>
          </p:cNvSpPr>
          <p:nvPr/>
        </p:nvSpPr>
        <p:spPr bwMode="auto">
          <a:xfrm>
            <a:off x="5122863" y="3722688"/>
            <a:ext cx="204311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500"/>
              </a:lnSpc>
            </a:pPr>
            <a:r>
              <a:rPr lang="fr-FR" sz="16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LES</a:t>
            </a:r>
          </a:p>
          <a:p>
            <a:pPr algn="ctr">
              <a:lnSpc>
                <a:spcPts val="1500"/>
              </a:lnSpc>
            </a:pPr>
            <a:r>
              <a:rPr lang="fr-FR" sz="16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LES hydralazinique</a:t>
            </a:r>
          </a:p>
        </p:txBody>
      </p:sp>
      <p:pic>
        <p:nvPicPr>
          <p:cNvPr id="15414" name="Text Box 17"/>
          <p:cNvPicPr>
            <a:picLocks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5084763" y="4425950"/>
            <a:ext cx="1536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15" name="Text Box 71"/>
          <p:cNvSpPr txBox="1">
            <a:spLocks noChangeArrowheads="1"/>
          </p:cNvSpPr>
          <p:nvPr/>
        </p:nvSpPr>
        <p:spPr bwMode="auto">
          <a:xfrm>
            <a:off x="5110163" y="4448175"/>
            <a:ext cx="1373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Vascularites</a:t>
            </a:r>
          </a:p>
        </p:txBody>
      </p:sp>
      <p:pic>
        <p:nvPicPr>
          <p:cNvPr id="15416" name="Text Box 18"/>
          <p:cNvPicPr>
            <a:picLocks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5089525" y="4941888"/>
            <a:ext cx="23399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17" name="Text Box 74"/>
          <p:cNvSpPr txBox="1">
            <a:spLocks noChangeArrowheads="1"/>
          </p:cNvSpPr>
          <p:nvPr/>
        </p:nvSpPr>
        <p:spPr bwMode="auto">
          <a:xfrm>
            <a:off x="5108575" y="5030788"/>
            <a:ext cx="219551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500"/>
              </a:lnSpc>
            </a:pPr>
            <a:r>
              <a:rPr lang="fr-FR" sz="16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Vascularites secondaires</a:t>
            </a:r>
          </a:p>
          <a:p>
            <a:pPr algn="ctr">
              <a:lnSpc>
                <a:spcPts val="1500"/>
              </a:lnSpc>
            </a:pPr>
            <a:r>
              <a:rPr lang="fr-FR" sz="16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PR - LES</a:t>
            </a:r>
          </a:p>
          <a:p>
            <a:pPr algn="ctr">
              <a:lnSpc>
                <a:spcPts val="1500"/>
              </a:lnSpc>
            </a:pPr>
            <a:r>
              <a:rPr lang="fr-FR" sz="1600">
                <a:solidFill>
                  <a:srgbClr val="262673"/>
                </a:solidFill>
                <a:latin typeface="Times New Roman" pitchFamily="18" charset="0"/>
                <a:cs typeface="Times New Roman" pitchFamily="18" charset="0"/>
              </a:rPr>
              <a:t>Connectivites mixtes</a:t>
            </a:r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V="1">
            <a:off x="1143000" y="2571744"/>
            <a:ext cx="1285860" cy="15430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 flipV="1">
            <a:off x="1143000" y="3286124"/>
            <a:ext cx="1285860" cy="9048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1143000" y="4445000"/>
            <a:ext cx="1295400" cy="157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>
            <a:off x="1143000" y="4343400"/>
            <a:ext cx="12954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>
            <a:off x="1143000" y="4292600"/>
            <a:ext cx="1285860" cy="2794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 flipV="1">
            <a:off x="1143000" y="3929066"/>
            <a:ext cx="1285860" cy="3127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436" name="Text Box 20"/>
          <p:cNvPicPr>
            <a:picLocks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25400" y="4059238"/>
            <a:ext cx="12493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37" name="Text Box 77"/>
          <p:cNvSpPr txBox="1">
            <a:spLocks noChangeArrowheads="1"/>
          </p:cNvSpPr>
          <p:nvPr/>
        </p:nvSpPr>
        <p:spPr bwMode="auto">
          <a:xfrm>
            <a:off x="52388" y="4079875"/>
            <a:ext cx="1103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p-ANCA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39</Words>
  <Application>Microsoft PowerPoint</Application>
  <PresentationFormat>Affichage à l'écran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Lambda</dc:creator>
  <cp:lastModifiedBy>Seloken</cp:lastModifiedBy>
  <cp:revision>157</cp:revision>
  <dcterms:created xsi:type="dcterms:W3CDTF">2007-01-22T10:45:45Z</dcterms:created>
  <dcterms:modified xsi:type="dcterms:W3CDTF">2008-07-31T08:39:26Z</dcterms:modified>
</cp:coreProperties>
</file>