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llipse 71"/>
          <p:cNvSpPr/>
          <p:nvPr/>
        </p:nvSpPr>
        <p:spPr>
          <a:xfrm>
            <a:off x="3995347" y="5603054"/>
            <a:ext cx="2275369" cy="61202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1B36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950323" y="4878041"/>
            <a:ext cx="2365416" cy="61202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1B36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avec flèche 64"/>
          <p:cNvCxnSpPr/>
          <p:nvPr/>
        </p:nvCxnSpPr>
        <p:spPr>
          <a:xfrm rot="5400000" flipV="1">
            <a:off x="5280198" y="2231369"/>
            <a:ext cx="1584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6072200" y="3011005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6082833" y="2510939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6072198" y="1976417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rot="5400000" flipV="1">
            <a:off x="1218672" y="2433775"/>
            <a:ext cx="2268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285688" y="2117203"/>
            <a:ext cx="1785982" cy="50006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357158" y="3211693"/>
            <a:ext cx="1643042" cy="28575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357158" y="3857628"/>
            <a:ext cx="1357354" cy="50006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321439" y="4929198"/>
            <a:ext cx="1714480" cy="5715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2507938" y="1767653"/>
            <a:ext cx="1500230" cy="64294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2407594" y="2795553"/>
            <a:ext cx="1643042" cy="50006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2428860" y="3603775"/>
            <a:ext cx="1357290" cy="621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4359349" y="1968341"/>
            <a:ext cx="1467261" cy="5715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4449697" y="2928934"/>
            <a:ext cx="1479625" cy="60173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4479264" y="4146373"/>
            <a:ext cx="1500230" cy="50006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FF084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avec flèche 49"/>
          <p:cNvCxnSpPr/>
          <p:nvPr/>
        </p:nvCxnSpPr>
        <p:spPr>
          <a:xfrm rot="5400000" flipV="1">
            <a:off x="-1505246" y="3098434"/>
            <a:ext cx="3420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93016" y="4815228"/>
            <a:ext cx="357188" cy="3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11289" y="3754291"/>
            <a:ext cx="576000" cy="3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14282" y="3000372"/>
            <a:ext cx="43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14279" y="1898309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363784" y="3565526"/>
            <a:ext cx="333375" cy="63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352672" y="2673016"/>
            <a:ext cx="357187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352672" y="1770063"/>
            <a:ext cx="357187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5400000" flipV="1">
            <a:off x="2900248" y="2622658"/>
            <a:ext cx="2772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rot="5400000" flipV="1">
            <a:off x="8393140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rot="5400000" flipV="1">
            <a:off x="6821504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 flipV="1">
            <a:off x="4557713" y="985838"/>
            <a:ext cx="32385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5400000">
            <a:off x="2927347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 flipV="1">
            <a:off x="606398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326121" y="357166"/>
            <a:ext cx="4805191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Candidoses : diagnostic biologique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rot="10800000" flipH="1" flipV="1">
            <a:off x="699723" y="927100"/>
            <a:ext cx="7812000" cy="15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42844" y="1142984"/>
            <a:ext cx="1214446" cy="324256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36000">
            <a:spAutoFit/>
          </a:bodyPr>
          <a:lstStyle/>
          <a:p>
            <a:pPr algn="ctr">
              <a:defRPr/>
            </a:pPr>
            <a:r>
              <a:rPr lang="fr-FR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Prélèvement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214810" y="1142984"/>
            <a:ext cx="1060764" cy="3242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36000"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6013453" y="1142984"/>
            <a:ext cx="1803400" cy="51815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360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Tests complémentaires 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001024" y="1142984"/>
            <a:ext cx="1071570" cy="324256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36000"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Sérologie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214540" y="1142984"/>
            <a:ext cx="1643074" cy="324256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36000">
            <a:spAutoFit/>
          </a:bodyPr>
          <a:lstStyle/>
          <a:p>
            <a:pPr algn="ctr">
              <a:defRPr/>
            </a:pPr>
            <a:r>
              <a:rPr lang="fr-FR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Examen direct 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518571" y="2548223"/>
            <a:ext cx="969488" cy="26803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Coloration  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518571" y="3429000"/>
            <a:ext cx="1122216" cy="2680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Observations  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518571" y="1643050"/>
            <a:ext cx="1357354" cy="2680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Eclaircissement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4" name="Text Box 55"/>
          <p:cNvSpPr txBox="1">
            <a:spLocks noChangeArrowheads="1"/>
          </p:cNvSpPr>
          <p:nvPr/>
        </p:nvSpPr>
        <p:spPr bwMode="auto">
          <a:xfrm>
            <a:off x="384104" y="1671638"/>
            <a:ext cx="1500230" cy="46500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Muqueuses et lésions suintantes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286250" y="4000504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296883" y="2828590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4286248" y="1784339"/>
            <a:ext cx="357188" cy="15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453017" y="1571612"/>
            <a:ext cx="1071538" cy="4321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Sabouraud</a:t>
            </a: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antibiotique 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453017" y="2717592"/>
            <a:ext cx="1283750" cy="2269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ts val="1600"/>
              </a:lnSpc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Chromogènes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453017" y="3763956"/>
            <a:ext cx="1437420" cy="4321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ts val="1600"/>
              </a:lnSpc>
              <a:defRPr/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Milieux pauvres </a:t>
            </a:r>
            <a:r>
              <a: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(RAT, PCB)</a:t>
            </a:r>
          </a:p>
        </p:txBody>
      </p:sp>
      <p:sp>
        <p:nvSpPr>
          <p:cNvPr id="15417" name="Text Box 70"/>
          <p:cNvSpPr txBox="1">
            <a:spLocks noChangeArrowheads="1"/>
          </p:cNvSpPr>
          <p:nvPr/>
        </p:nvSpPr>
        <p:spPr bwMode="auto">
          <a:xfrm>
            <a:off x="285689" y="2159266"/>
            <a:ext cx="17859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>
                <a:latin typeface="Times New Roman" pitchFamily="18" charset="0"/>
              </a:rPr>
              <a:t>Prélèvement </a:t>
            </a:r>
            <a:endParaRPr lang="fr-FR" sz="1300" dirty="0" smtClean="0">
              <a:latin typeface="Times New Roman" pitchFamily="18" charset="0"/>
            </a:endParaRPr>
          </a:p>
          <a:p>
            <a:pPr algn="ctr">
              <a:lnSpc>
                <a:spcPts val="1200"/>
              </a:lnSpc>
            </a:pPr>
            <a:r>
              <a:rPr lang="fr-FR" sz="1300" dirty="0" smtClean="0">
                <a:latin typeface="Times New Roman" pitchFamily="18" charset="0"/>
              </a:rPr>
              <a:t>avec </a:t>
            </a:r>
            <a:r>
              <a:rPr lang="fr-FR" sz="1300" dirty="0">
                <a:latin typeface="Times New Roman" pitchFamily="18" charset="0"/>
              </a:rPr>
              <a:t>un écouvillon stérile humidifié</a:t>
            </a:r>
          </a:p>
        </p:txBody>
      </p:sp>
      <p:sp>
        <p:nvSpPr>
          <p:cNvPr id="15418" name="Text Box 71"/>
          <p:cNvSpPr txBox="1">
            <a:spLocks noChangeArrowheads="1"/>
          </p:cNvSpPr>
          <p:nvPr/>
        </p:nvSpPr>
        <p:spPr bwMode="auto">
          <a:xfrm>
            <a:off x="384104" y="2783065"/>
            <a:ext cx="1096322" cy="46500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Lésions squameuses</a:t>
            </a:r>
          </a:p>
        </p:txBody>
      </p:sp>
      <p:sp>
        <p:nvSpPr>
          <p:cNvPr id="15419" name="Text Box 72"/>
          <p:cNvSpPr txBox="1">
            <a:spLocks noChangeArrowheads="1"/>
          </p:cNvSpPr>
          <p:nvPr/>
        </p:nvSpPr>
        <p:spPr bwMode="auto">
          <a:xfrm>
            <a:off x="384104" y="3634120"/>
            <a:ext cx="845044" cy="2434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Ongles </a:t>
            </a:r>
          </a:p>
        </p:txBody>
      </p:sp>
      <p:sp>
        <p:nvSpPr>
          <p:cNvPr id="15420" name="Text Box 73"/>
          <p:cNvSpPr txBox="1">
            <a:spLocks noChangeArrowheads="1"/>
          </p:cNvSpPr>
          <p:nvPr/>
        </p:nvSpPr>
        <p:spPr bwMode="auto">
          <a:xfrm>
            <a:off x="384104" y="4578352"/>
            <a:ext cx="1759004" cy="46500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Liquides pathogènes et biopsies</a:t>
            </a:r>
          </a:p>
        </p:txBody>
      </p:sp>
      <p:sp>
        <p:nvSpPr>
          <p:cNvPr id="15421" name="Text Box 74"/>
          <p:cNvSpPr txBox="1">
            <a:spLocks noChangeArrowheads="1"/>
          </p:cNvSpPr>
          <p:nvPr/>
        </p:nvSpPr>
        <p:spPr bwMode="auto">
          <a:xfrm>
            <a:off x="357126" y="3278372"/>
            <a:ext cx="164310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>
                <a:latin typeface="Times New Roman" pitchFamily="18" charset="0"/>
              </a:rPr>
              <a:t>Gratter au vaccinostyle</a:t>
            </a:r>
          </a:p>
        </p:txBody>
      </p:sp>
      <p:sp>
        <p:nvSpPr>
          <p:cNvPr id="15422" name="Text Box 75"/>
          <p:cNvSpPr txBox="1">
            <a:spLocks noChangeArrowheads="1"/>
          </p:cNvSpPr>
          <p:nvPr/>
        </p:nvSpPr>
        <p:spPr bwMode="auto">
          <a:xfrm>
            <a:off x="285720" y="3901747"/>
            <a:ext cx="1500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>
                <a:latin typeface="Times New Roman" pitchFamily="18" charset="0"/>
              </a:rPr>
              <a:t>Racler </a:t>
            </a:r>
            <a:endParaRPr lang="fr-FR" sz="1300" dirty="0" smtClean="0">
              <a:latin typeface="Times New Roman" pitchFamily="18" charset="0"/>
            </a:endParaRPr>
          </a:p>
          <a:p>
            <a:pPr algn="ctr">
              <a:lnSpc>
                <a:spcPts val="1200"/>
              </a:lnSpc>
            </a:pPr>
            <a:r>
              <a:rPr lang="fr-FR" sz="1300" dirty="0" smtClean="0">
                <a:latin typeface="Times New Roman" pitchFamily="18" charset="0"/>
              </a:rPr>
              <a:t>sous </a:t>
            </a:r>
            <a:r>
              <a:rPr lang="fr-FR" sz="1300" dirty="0">
                <a:latin typeface="Times New Roman" pitchFamily="18" charset="0"/>
              </a:rPr>
              <a:t>le bourrelet du </a:t>
            </a:r>
            <a:r>
              <a:rPr lang="fr-FR" sz="1300" dirty="0" err="1">
                <a:latin typeface="Times New Roman" pitchFamily="18" charset="0"/>
              </a:rPr>
              <a:t>périonyxis</a:t>
            </a:r>
            <a:endParaRPr lang="fr-FR" sz="1300" dirty="0">
              <a:latin typeface="Times New Roman" pitchFamily="18" charset="0"/>
            </a:endParaRPr>
          </a:p>
        </p:txBody>
      </p:sp>
      <p:sp>
        <p:nvSpPr>
          <p:cNvPr id="15423" name="Text Box 76"/>
          <p:cNvSpPr txBox="1">
            <a:spLocks noChangeArrowheads="1"/>
          </p:cNvSpPr>
          <p:nvPr/>
        </p:nvSpPr>
        <p:spPr bwMode="auto">
          <a:xfrm>
            <a:off x="350798" y="5083177"/>
            <a:ext cx="16557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>
                <a:latin typeface="Times New Roman" pitchFamily="18" charset="0"/>
              </a:rPr>
              <a:t>Flacon stérile </a:t>
            </a:r>
            <a:r>
              <a:rPr lang="fr-FR" sz="1300" dirty="0" smtClean="0">
                <a:latin typeface="Times New Roman" pitchFamily="18" charset="0"/>
              </a:rPr>
              <a:t>+ </a:t>
            </a:r>
            <a:r>
              <a:rPr lang="fr-FR" sz="1300" dirty="0">
                <a:latin typeface="Times New Roman" pitchFamily="18" charset="0"/>
              </a:rPr>
              <a:t>milieu de transport particulier</a:t>
            </a:r>
          </a:p>
        </p:txBody>
      </p:sp>
      <p:sp>
        <p:nvSpPr>
          <p:cNvPr id="15424" name="Text Box 77"/>
          <p:cNvSpPr txBox="1">
            <a:spLocks noChangeArrowheads="1"/>
          </p:cNvSpPr>
          <p:nvPr/>
        </p:nvSpPr>
        <p:spPr bwMode="auto">
          <a:xfrm>
            <a:off x="2452231" y="3738073"/>
            <a:ext cx="1368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>
                <a:latin typeface="Times New Roman" pitchFamily="18" charset="0"/>
              </a:rPr>
              <a:t>Blastospores, pseudomycélium, mycélium</a:t>
            </a:r>
          </a:p>
        </p:txBody>
      </p:sp>
      <p:sp>
        <p:nvSpPr>
          <p:cNvPr id="15425" name="Text Box 78"/>
          <p:cNvSpPr txBox="1">
            <a:spLocks noChangeArrowheads="1"/>
          </p:cNvSpPr>
          <p:nvPr/>
        </p:nvSpPr>
        <p:spPr bwMode="auto">
          <a:xfrm>
            <a:off x="2497339" y="2824459"/>
            <a:ext cx="1500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>
                <a:latin typeface="Times New Roman" pitchFamily="18" charset="0"/>
              </a:rPr>
              <a:t>Bleu lactique, </a:t>
            </a:r>
            <a:endParaRPr lang="fr-FR" sz="1300" dirty="0" smtClean="0">
              <a:latin typeface="Times New Roman" pitchFamily="18" charset="0"/>
            </a:endParaRPr>
          </a:p>
          <a:p>
            <a:pPr algn="ctr">
              <a:lnSpc>
                <a:spcPts val="1200"/>
              </a:lnSpc>
            </a:pPr>
            <a:r>
              <a:rPr lang="fr-FR" sz="1300" dirty="0" smtClean="0">
                <a:latin typeface="Times New Roman" pitchFamily="18" charset="0"/>
              </a:rPr>
              <a:t>Gram</a:t>
            </a:r>
            <a:r>
              <a:rPr lang="fr-FR" sz="1300" dirty="0">
                <a:latin typeface="Times New Roman" pitchFamily="18" charset="0"/>
              </a:rPr>
              <a:t>, MGG, </a:t>
            </a:r>
            <a:r>
              <a:rPr lang="fr-FR" sz="1300" dirty="0" err="1">
                <a:latin typeface="Times New Roman" pitchFamily="18" charset="0"/>
              </a:rPr>
              <a:t>Gomori</a:t>
            </a:r>
            <a:r>
              <a:rPr lang="fr-FR" sz="1300" dirty="0">
                <a:latin typeface="Times New Roman" pitchFamily="18" charset="0"/>
              </a:rPr>
              <a:t>-</a:t>
            </a:r>
            <a:r>
              <a:rPr lang="fr-FR" sz="1300" dirty="0" err="1">
                <a:latin typeface="Times New Roman" pitchFamily="18" charset="0"/>
              </a:rPr>
              <a:t>Grocott</a:t>
            </a:r>
            <a:r>
              <a:rPr lang="fr-FR" sz="1300" dirty="0">
                <a:latin typeface="Times New Roman" pitchFamily="18" charset="0"/>
              </a:rPr>
              <a:t> …</a:t>
            </a:r>
          </a:p>
        </p:txBody>
      </p:sp>
      <p:sp>
        <p:nvSpPr>
          <p:cNvPr id="15426" name="Text Box 79"/>
          <p:cNvSpPr txBox="1">
            <a:spLocks noChangeArrowheads="1"/>
          </p:cNvSpPr>
          <p:nvPr/>
        </p:nvSpPr>
        <p:spPr bwMode="auto">
          <a:xfrm>
            <a:off x="2573841" y="1919106"/>
            <a:ext cx="1368425" cy="46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>
                <a:latin typeface="Times New Roman" pitchFamily="18" charset="0"/>
              </a:rPr>
              <a:t>Uniquement pour les squames et les ongles : KOH</a:t>
            </a:r>
          </a:p>
        </p:txBody>
      </p:sp>
      <p:sp>
        <p:nvSpPr>
          <p:cNvPr id="15427" name="Text Box 80"/>
          <p:cNvSpPr txBox="1">
            <a:spLocks noChangeArrowheads="1"/>
          </p:cNvSpPr>
          <p:nvPr/>
        </p:nvSpPr>
        <p:spPr bwMode="auto">
          <a:xfrm>
            <a:off x="4494217" y="3016136"/>
            <a:ext cx="1368425" cy="46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>
                <a:latin typeface="Times New Roman" pitchFamily="18" charset="0"/>
              </a:rPr>
              <a:t>Coloration des colonies spécifiques de </a:t>
            </a:r>
            <a:r>
              <a:rPr lang="fr-FR" sz="1300" i="1">
                <a:latin typeface="Times New Roman" pitchFamily="18" charset="0"/>
              </a:rPr>
              <a:t>C. albicans</a:t>
            </a:r>
          </a:p>
        </p:txBody>
      </p:sp>
      <p:sp>
        <p:nvSpPr>
          <p:cNvPr id="15428" name="Text Box 81"/>
          <p:cNvSpPr txBox="1">
            <a:spLocks noChangeArrowheads="1"/>
          </p:cNvSpPr>
          <p:nvPr/>
        </p:nvSpPr>
        <p:spPr bwMode="auto">
          <a:xfrm>
            <a:off x="4545975" y="4236375"/>
            <a:ext cx="1368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>
                <a:latin typeface="Times New Roman" pitchFamily="18" charset="0"/>
              </a:rPr>
              <a:t>Permet d’observer du pseudomycélium</a:t>
            </a:r>
            <a:endParaRPr lang="fr-FR" sz="1300" i="1">
              <a:latin typeface="Times New Roman" pitchFamily="18" charset="0"/>
            </a:endParaRPr>
          </a:p>
        </p:txBody>
      </p:sp>
      <p:sp>
        <p:nvSpPr>
          <p:cNvPr id="15429" name="Text Box 82"/>
          <p:cNvSpPr txBox="1">
            <a:spLocks noChangeArrowheads="1"/>
          </p:cNvSpPr>
          <p:nvPr/>
        </p:nvSpPr>
        <p:spPr bwMode="auto">
          <a:xfrm>
            <a:off x="4034467" y="5670204"/>
            <a:ext cx="2197128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 dirty="0">
                <a:latin typeface="Times New Roman" pitchFamily="18" charset="0"/>
              </a:rPr>
              <a:t>En 24-48H : </a:t>
            </a:r>
            <a:endParaRPr lang="fr-FR" sz="1300" dirty="0" smtClean="0">
              <a:latin typeface="Times New Roman" pitchFamily="18" charset="0"/>
            </a:endParaRPr>
          </a:p>
          <a:p>
            <a:pPr algn="ctr">
              <a:lnSpc>
                <a:spcPts val="1300"/>
              </a:lnSpc>
            </a:pPr>
            <a:r>
              <a:rPr lang="fr-FR" sz="1300" dirty="0" smtClean="0">
                <a:latin typeface="Times New Roman" pitchFamily="18" charset="0"/>
              </a:rPr>
              <a:t>colonies </a:t>
            </a:r>
            <a:r>
              <a:rPr lang="fr-FR" sz="1300" dirty="0">
                <a:latin typeface="Times New Roman" pitchFamily="18" charset="0"/>
              </a:rPr>
              <a:t>blanchâtres, crémeuses, 1-2mm de diamètre </a:t>
            </a:r>
            <a:endParaRPr lang="fr-FR" sz="1300" i="1" dirty="0">
              <a:latin typeface="Times New Roman" pitchFamily="18" charset="0"/>
            </a:endParaRPr>
          </a:p>
        </p:txBody>
      </p:sp>
      <p:sp>
        <p:nvSpPr>
          <p:cNvPr id="15431" name="Text Box 82"/>
          <p:cNvSpPr txBox="1">
            <a:spLocks noChangeArrowheads="1"/>
          </p:cNvSpPr>
          <p:nvPr/>
        </p:nvSpPr>
        <p:spPr bwMode="auto">
          <a:xfrm>
            <a:off x="4420827" y="2071678"/>
            <a:ext cx="1368425" cy="46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>
                <a:latin typeface="Times New Roman" pitchFamily="18" charset="0"/>
              </a:rPr>
              <a:t>L’</a:t>
            </a:r>
            <a:r>
              <a:rPr lang="fr-FR" sz="1300" dirty="0" err="1">
                <a:latin typeface="Times New Roman" pitchFamily="18" charset="0"/>
              </a:rPr>
              <a:t>actidione</a:t>
            </a:r>
            <a:r>
              <a:rPr lang="fr-FR" sz="1300" dirty="0">
                <a:latin typeface="Times New Roman" pitchFamily="18" charset="0"/>
              </a:rPr>
              <a:t> inhibe certaines espèces de </a:t>
            </a:r>
            <a:r>
              <a:rPr lang="fr-FR" sz="1300" i="1" dirty="0">
                <a:latin typeface="Times New Roman" pitchFamily="18" charset="0"/>
              </a:rPr>
              <a:t>Candida</a:t>
            </a:r>
          </a:p>
        </p:txBody>
      </p:sp>
      <p:sp>
        <p:nvSpPr>
          <p:cNvPr id="15432" name="Text Box 82"/>
          <p:cNvSpPr txBox="1">
            <a:spLocks noChangeArrowheads="1"/>
          </p:cNvSpPr>
          <p:nvPr/>
        </p:nvSpPr>
        <p:spPr bwMode="auto">
          <a:xfrm>
            <a:off x="3961442" y="4949479"/>
            <a:ext cx="2343178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300" dirty="0">
                <a:latin typeface="Times New Roman" pitchFamily="18" charset="0"/>
              </a:rPr>
              <a:t>Incubation 30°C </a:t>
            </a:r>
            <a:endParaRPr lang="fr-FR" sz="1300" dirty="0" smtClean="0">
              <a:latin typeface="Times New Roman" pitchFamily="18" charset="0"/>
            </a:endParaRPr>
          </a:p>
          <a:p>
            <a:pPr algn="ctr">
              <a:lnSpc>
                <a:spcPts val="1300"/>
              </a:lnSpc>
            </a:pPr>
            <a:r>
              <a:rPr lang="fr-FR" sz="1300" dirty="0" smtClean="0">
                <a:latin typeface="Times New Roman" pitchFamily="18" charset="0"/>
              </a:rPr>
              <a:t>voire </a:t>
            </a:r>
            <a:r>
              <a:rPr lang="fr-FR" sz="1300" dirty="0">
                <a:latin typeface="Times New Roman" pitchFamily="18" charset="0"/>
              </a:rPr>
              <a:t>37°C pour les prélèvements profonds</a:t>
            </a:r>
            <a:endParaRPr lang="fr-FR" sz="1300" i="1" dirty="0">
              <a:latin typeface="Times New Roman" pitchFamily="18" charset="0"/>
            </a:endParaRPr>
          </a:p>
        </p:txBody>
      </p:sp>
      <p:sp>
        <p:nvSpPr>
          <p:cNvPr id="15438" name="Text Box 78"/>
          <p:cNvSpPr txBox="1">
            <a:spLocks noChangeArrowheads="1"/>
          </p:cNvSpPr>
          <p:nvPr/>
        </p:nvSpPr>
        <p:spPr bwMode="auto">
          <a:xfrm>
            <a:off x="6224591" y="1860697"/>
            <a:ext cx="1420218" cy="2269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Test de </a:t>
            </a:r>
            <a:r>
              <a:rPr lang="fr-FR" sz="16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blastèse</a:t>
            </a:r>
            <a:r>
              <a:rPr lang="fr-FR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6224591" y="2285992"/>
            <a:ext cx="1452116" cy="4286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Recherche de chlamydospores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6224591" y="2896557"/>
            <a:ext cx="1857375" cy="225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2E63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Détection antigénique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126</Words>
  <Application>Microsoft Office PowerPoint</Application>
  <PresentationFormat>Affichage à l'écran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62</cp:revision>
  <dcterms:created xsi:type="dcterms:W3CDTF">2008-07-22T13:17:44Z</dcterms:created>
  <dcterms:modified xsi:type="dcterms:W3CDTF">2008-07-22T14:55:45Z</dcterms:modified>
</cp:coreProperties>
</file>