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B1324-F518-4FD3-815D-A05942C9850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B94F4-C0C5-4F80-AA8F-2E9282893E35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Connecteur droit avec flèche 75"/>
          <p:cNvCxnSpPr/>
          <p:nvPr/>
        </p:nvCxnSpPr>
        <p:spPr>
          <a:xfrm rot="5400000" flipV="1">
            <a:off x="3678232" y="822306"/>
            <a:ext cx="215900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Ellipse 68"/>
          <p:cNvSpPr/>
          <p:nvPr/>
        </p:nvSpPr>
        <p:spPr>
          <a:xfrm>
            <a:off x="428653" y="1955254"/>
            <a:ext cx="1453310" cy="616489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BFF084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Text Box 77"/>
          <p:cNvSpPr txBox="1">
            <a:spLocks noChangeArrowheads="1"/>
          </p:cNvSpPr>
          <p:nvPr/>
        </p:nvSpPr>
        <p:spPr bwMode="auto">
          <a:xfrm>
            <a:off x="468135" y="2070540"/>
            <a:ext cx="13684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fr-FR" sz="1300" dirty="0" err="1" smtClean="0">
                <a:latin typeface="Times New Roman" pitchFamily="18" charset="0"/>
              </a:rPr>
              <a:t>Hyperleucorachie</a:t>
            </a:r>
            <a:r>
              <a:rPr lang="fr-FR" sz="1300" dirty="0" smtClean="0">
                <a:latin typeface="Times New Roman" pitchFamily="18" charset="0"/>
              </a:rPr>
              <a:t> avec prédominance lymphocytaire</a:t>
            </a:r>
            <a:endParaRPr lang="fr-FR" sz="1300" dirty="0">
              <a:latin typeface="Times New Roman" pitchFamily="18" charset="0"/>
            </a:endParaRPr>
          </a:p>
        </p:txBody>
      </p:sp>
      <p:sp>
        <p:nvSpPr>
          <p:cNvPr id="72" name="Ellipse 71"/>
          <p:cNvSpPr/>
          <p:nvPr/>
        </p:nvSpPr>
        <p:spPr>
          <a:xfrm>
            <a:off x="4251936" y="4958121"/>
            <a:ext cx="1862537" cy="75490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1B369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/>
          <p:cNvSpPr/>
          <p:nvPr/>
        </p:nvSpPr>
        <p:spPr>
          <a:xfrm>
            <a:off x="4000496" y="4286256"/>
            <a:ext cx="2365416" cy="612028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1B369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5" name="Connecteur droit avec flèche 64"/>
          <p:cNvCxnSpPr/>
          <p:nvPr/>
        </p:nvCxnSpPr>
        <p:spPr>
          <a:xfrm rot="5400000" flipV="1">
            <a:off x="5820198" y="1755167"/>
            <a:ext cx="504000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>
            <a:off x="6072198" y="1976417"/>
            <a:ext cx="357188" cy="158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 rot="5400000" flipV="1">
            <a:off x="1758672" y="1936307"/>
            <a:ext cx="1188000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llipse 58"/>
          <p:cNvSpPr/>
          <p:nvPr/>
        </p:nvSpPr>
        <p:spPr>
          <a:xfrm>
            <a:off x="2597681" y="1828458"/>
            <a:ext cx="1320744" cy="325292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BFF084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/>
          <p:cNvSpPr/>
          <p:nvPr/>
        </p:nvSpPr>
        <p:spPr>
          <a:xfrm>
            <a:off x="2479032" y="2532205"/>
            <a:ext cx="1285852" cy="62167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BFF084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Ellipse 61"/>
          <p:cNvSpPr/>
          <p:nvPr/>
        </p:nvSpPr>
        <p:spPr>
          <a:xfrm>
            <a:off x="4380615" y="2089951"/>
            <a:ext cx="1467261" cy="431621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BFF084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/>
          <p:cNvSpPr/>
          <p:nvPr/>
        </p:nvSpPr>
        <p:spPr>
          <a:xfrm>
            <a:off x="4479264" y="3493766"/>
            <a:ext cx="1500230" cy="50006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BFF084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0" name="Connecteur droit avec flèche 49"/>
          <p:cNvCxnSpPr/>
          <p:nvPr/>
        </p:nvCxnSpPr>
        <p:spPr>
          <a:xfrm rot="5400000" flipV="1">
            <a:off x="-767246" y="2413599"/>
            <a:ext cx="1944000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211289" y="3366566"/>
            <a:ext cx="576000" cy="3175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>
            <a:off x="214282" y="2918301"/>
            <a:ext cx="43200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214279" y="1898309"/>
            <a:ext cx="357188" cy="158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>
            <a:off x="2363784" y="2493956"/>
            <a:ext cx="333375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2352672" y="1770063"/>
            <a:ext cx="357187" cy="158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 rot="5400000" flipV="1">
            <a:off x="3278248" y="2382887"/>
            <a:ext cx="2016000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/>
          <p:nvPr/>
        </p:nvCxnSpPr>
        <p:spPr>
          <a:xfrm rot="5400000" flipV="1">
            <a:off x="6821504" y="1038225"/>
            <a:ext cx="215900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rot="5400000" flipV="1">
            <a:off x="606398" y="1038225"/>
            <a:ext cx="215900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/>
          <p:cNvSpPr txBox="1"/>
          <p:nvPr/>
        </p:nvSpPr>
        <p:spPr>
          <a:xfrm>
            <a:off x="1304125" y="335900"/>
            <a:ext cx="4972980" cy="461665"/>
          </a:xfrm>
          <a:prstGeom prst="rect">
            <a:avLst/>
          </a:prstGeom>
          <a:gradFill flip="none" rotWithShape="1">
            <a:gsLst>
              <a:gs pos="0">
                <a:srgbClr val="FFFF37"/>
              </a:gs>
              <a:gs pos="50000">
                <a:srgbClr val="B4FF69"/>
              </a:gs>
              <a:gs pos="100000">
                <a:srgbClr val="74BD3D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FR" sz="2400" i="1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C. </a:t>
            </a:r>
            <a:r>
              <a:rPr lang="fr-FR" sz="2400" i="1" dirty="0" err="1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neoformans</a:t>
            </a:r>
            <a:r>
              <a:rPr lang="fr-FR" sz="2400" i="1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: diagnostic biologique</a:t>
            </a:r>
          </a:p>
        </p:txBody>
      </p:sp>
      <p:cxnSp>
        <p:nvCxnSpPr>
          <p:cNvPr id="10" name="Connecteur droit avec flèche 9"/>
          <p:cNvCxnSpPr/>
          <p:nvPr/>
        </p:nvCxnSpPr>
        <p:spPr>
          <a:xfrm rot="10800000" flipH="1" flipV="1">
            <a:off x="711371" y="927100"/>
            <a:ext cx="6228000" cy="1588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142844" y="1142984"/>
            <a:ext cx="1214446" cy="324256"/>
          </a:xfrm>
          <a:prstGeom prst="rect">
            <a:avLst/>
          </a:prstGeom>
          <a:gradFill flip="none" rotWithShape="1">
            <a:gsLst>
              <a:gs pos="0">
                <a:srgbClr val="FFFFCC"/>
              </a:gs>
              <a:gs pos="100000">
                <a:srgbClr val="7BAC24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0800" tIns="10800" rIns="10800" bIns="36000">
            <a:spAutoFit/>
          </a:bodyPr>
          <a:lstStyle/>
          <a:p>
            <a:pPr algn="ctr">
              <a:defRPr/>
            </a:pPr>
            <a:r>
              <a:rPr lang="fr-FR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Prélèvement 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4214810" y="1142984"/>
            <a:ext cx="1060764" cy="3242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7BAC24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0800" tIns="10800" rIns="10800" bIns="36000">
            <a:spAutoFit/>
          </a:bodyPr>
          <a:lstStyle/>
          <a:p>
            <a:pPr algn="ctr">
              <a:defRPr/>
            </a:pPr>
            <a:r>
              <a:rPr lang="fr-FR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Culture</a:t>
            </a:r>
          </a:p>
        </p:txBody>
      </p:sp>
      <p:sp>
        <p:nvSpPr>
          <p:cNvPr id="15387" name="Text Box 27"/>
          <p:cNvSpPr txBox="1">
            <a:spLocks noChangeArrowheads="1"/>
          </p:cNvSpPr>
          <p:nvPr/>
        </p:nvSpPr>
        <p:spPr bwMode="auto">
          <a:xfrm>
            <a:off x="6013453" y="1142984"/>
            <a:ext cx="1803400" cy="51815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7BAC24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0800" tIns="10800" rIns="10800" bIns="360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fr-FR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Tests complémentaires 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2214540" y="1142984"/>
            <a:ext cx="1643074" cy="324256"/>
          </a:xfrm>
          <a:prstGeom prst="rect">
            <a:avLst/>
          </a:prstGeom>
          <a:gradFill flip="none" rotWithShape="1">
            <a:gsLst>
              <a:gs pos="0">
                <a:srgbClr val="FFFFCC"/>
              </a:gs>
              <a:gs pos="100000">
                <a:srgbClr val="7BAC24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0800" tIns="10800" rIns="10800" bIns="36000">
            <a:spAutoFit/>
          </a:bodyPr>
          <a:lstStyle/>
          <a:p>
            <a:pPr algn="ctr">
              <a:defRPr/>
            </a:pPr>
            <a:r>
              <a:rPr lang="fr-FR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Examen direct 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2518570" y="2357430"/>
            <a:ext cx="1196174" cy="26803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C2E63E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0800" tIns="10800" rIns="10800" bIns="10800">
            <a:spAutoFit/>
          </a:bodyPr>
          <a:lstStyle/>
          <a:p>
            <a:pPr algn="ctr">
              <a:defRPr/>
            </a:pPr>
            <a:r>
              <a:rPr lang="fr-FR" sz="1600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Observations   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2518571" y="1643050"/>
            <a:ext cx="1357354" cy="26803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C2E63E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0800" tIns="10800" rIns="10800" bIns="10800">
            <a:spAutoFit/>
          </a:bodyPr>
          <a:lstStyle/>
          <a:p>
            <a:pPr algn="ctr">
              <a:defRPr/>
            </a:pPr>
            <a:r>
              <a:rPr lang="fr-FR" sz="16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Encre de chine</a:t>
            </a:r>
            <a:endParaRPr lang="fr-FR" sz="1600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404" name="Text Box 55"/>
          <p:cNvSpPr txBox="1">
            <a:spLocks noChangeArrowheads="1"/>
          </p:cNvSpPr>
          <p:nvPr/>
        </p:nvSpPr>
        <p:spPr bwMode="auto">
          <a:xfrm>
            <a:off x="384104" y="1785926"/>
            <a:ext cx="1544690" cy="24341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C2E63E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0800" tIns="10800" rIns="10800" bIns="1080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16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Ponction lombaire</a:t>
            </a:r>
            <a:endParaRPr lang="fr-FR" sz="1600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3" name="Connecteur droit 42"/>
          <p:cNvCxnSpPr/>
          <p:nvPr/>
        </p:nvCxnSpPr>
        <p:spPr>
          <a:xfrm>
            <a:off x="4286250" y="3379796"/>
            <a:ext cx="357188" cy="158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4296883" y="2831650"/>
            <a:ext cx="357188" cy="158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4286248" y="1927215"/>
            <a:ext cx="357188" cy="158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4453016" y="1714488"/>
            <a:ext cx="1119115" cy="43218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C2E63E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0800" tIns="10800" rIns="10800" bIns="10800">
            <a:spAutoFit/>
          </a:bodyPr>
          <a:lstStyle/>
          <a:p>
            <a:pPr algn="ctr">
              <a:lnSpc>
                <a:spcPts val="1600"/>
              </a:lnSpc>
            </a:pPr>
            <a:r>
              <a:rPr lang="fr-FR" sz="1600" dirty="0" err="1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Sabouraud</a:t>
            </a:r>
            <a:r>
              <a:rPr lang="fr-FR" sz="16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fr-FR" sz="1600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antibiotique  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4453016" y="2714620"/>
            <a:ext cx="1690620" cy="22699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C2E63E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0800" tIns="10800" rIns="10800" bIns="10800">
            <a:spAutoFit/>
          </a:bodyPr>
          <a:lstStyle/>
          <a:p>
            <a:pPr algn="ctr">
              <a:lnSpc>
                <a:spcPts val="1600"/>
              </a:lnSpc>
              <a:defRPr/>
            </a:pPr>
            <a:r>
              <a:rPr lang="fr-FR" sz="16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YNB + 2% </a:t>
            </a:r>
            <a:r>
              <a:rPr lang="fr-FR" sz="1600" dirty="0" err="1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inositol</a:t>
            </a:r>
            <a:r>
              <a:rPr lang="fr-FR" sz="16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fr-FR" sz="1600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4453017" y="3143248"/>
            <a:ext cx="1437420" cy="43218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C2E63E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0800" tIns="10800" rIns="10800" bIns="10800">
            <a:spAutoFit/>
          </a:bodyPr>
          <a:lstStyle/>
          <a:p>
            <a:pPr algn="ctr">
              <a:lnSpc>
                <a:spcPts val="1600"/>
              </a:lnSpc>
              <a:defRPr/>
            </a:pPr>
            <a:r>
              <a:rPr lang="fr-FR" sz="1600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Milieux pauvres </a:t>
            </a:r>
            <a:r>
              <a:rPr lang="fr-FR" sz="1400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(RAT, PCB)</a:t>
            </a:r>
          </a:p>
        </p:txBody>
      </p:sp>
      <p:sp>
        <p:nvSpPr>
          <p:cNvPr id="15418" name="Text Box 71"/>
          <p:cNvSpPr txBox="1">
            <a:spLocks noChangeArrowheads="1"/>
          </p:cNvSpPr>
          <p:nvPr/>
        </p:nvSpPr>
        <p:spPr bwMode="auto">
          <a:xfrm>
            <a:off x="384104" y="2786058"/>
            <a:ext cx="687434" cy="24341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C2E63E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0800" tIns="10800" rIns="10800" bIns="1080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16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LBA</a:t>
            </a:r>
            <a:endParaRPr lang="fr-FR" sz="1600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419" name="Text Box 72"/>
          <p:cNvSpPr txBox="1">
            <a:spLocks noChangeArrowheads="1"/>
          </p:cNvSpPr>
          <p:nvPr/>
        </p:nvSpPr>
        <p:spPr bwMode="auto">
          <a:xfrm>
            <a:off x="384104" y="3246395"/>
            <a:ext cx="1258938" cy="24341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C2E63E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0800" tIns="10800" rIns="10800" bIns="1080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16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Hémoculture </a:t>
            </a:r>
            <a:endParaRPr lang="fr-FR" sz="1600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424" name="Text Box 77"/>
          <p:cNvSpPr txBox="1">
            <a:spLocks noChangeArrowheads="1"/>
          </p:cNvSpPr>
          <p:nvPr/>
        </p:nvSpPr>
        <p:spPr bwMode="auto">
          <a:xfrm>
            <a:off x="2500299" y="2666503"/>
            <a:ext cx="12722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fr-FR" sz="1300" dirty="0" smtClean="0">
                <a:latin typeface="Times New Roman" pitchFamily="18" charset="0"/>
              </a:rPr>
              <a:t>Pas de pseudo-mycélium ni de mycélium</a:t>
            </a:r>
            <a:endParaRPr lang="fr-FR" sz="1300" dirty="0">
              <a:latin typeface="Times New Roman" pitchFamily="18" charset="0"/>
            </a:endParaRPr>
          </a:p>
        </p:txBody>
      </p:sp>
      <p:sp>
        <p:nvSpPr>
          <p:cNvPr id="15426" name="Text Box 79"/>
          <p:cNvSpPr txBox="1">
            <a:spLocks noChangeArrowheads="1"/>
          </p:cNvSpPr>
          <p:nvPr/>
        </p:nvSpPr>
        <p:spPr bwMode="auto">
          <a:xfrm>
            <a:off x="2573841" y="1919106"/>
            <a:ext cx="1368425" cy="154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fr-FR" sz="1300" dirty="0" smtClean="0">
                <a:latin typeface="Times New Roman" pitchFamily="18" charset="0"/>
              </a:rPr>
              <a:t>Levures capsulées</a:t>
            </a:r>
            <a:endParaRPr lang="fr-FR" sz="1300" dirty="0">
              <a:latin typeface="Times New Roman" pitchFamily="18" charset="0"/>
            </a:endParaRPr>
          </a:p>
        </p:txBody>
      </p:sp>
      <p:sp>
        <p:nvSpPr>
          <p:cNvPr id="15428" name="Text Box 81"/>
          <p:cNvSpPr txBox="1">
            <a:spLocks noChangeArrowheads="1"/>
          </p:cNvSpPr>
          <p:nvPr/>
        </p:nvSpPr>
        <p:spPr bwMode="auto">
          <a:xfrm>
            <a:off x="4545975" y="3615667"/>
            <a:ext cx="13684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fr-FR" sz="1300" dirty="0" smtClean="0">
                <a:latin typeface="Times New Roman" pitchFamily="18" charset="0"/>
              </a:rPr>
              <a:t>Pas de formation de </a:t>
            </a:r>
            <a:r>
              <a:rPr lang="fr-FR" sz="1300" dirty="0" err="1" smtClean="0">
                <a:latin typeface="Times New Roman" pitchFamily="18" charset="0"/>
              </a:rPr>
              <a:t>pseudomycélium</a:t>
            </a:r>
            <a:endParaRPr lang="fr-FR" sz="1300" i="1" dirty="0">
              <a:latin typeface="Times New Roman" pitchFamily="18" charset="0"/>
            </a:endParaRPr>
          </a:p>
        </p:txBody>
      </p:sp>
      <p:sp>
        <p:nvSpPr>
          <p:cNvPr id="15429" name="Text Box 82"/>
          <p:cNvSpPr txBox="1">
            <a:spLocks noChangeArrowheads="1"/>
          </p:cNvSpPr>
          <p:nvPr/>
        </p:nvSpPr>
        <p:spPr bwMode="auto">
          <a:xfrm>
            <a:off x="4235777" y="5035904"/>
            <a:ext cx="1894855" cy="666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fr-FR" sz="1300" dirty="0">
                <a:latin typeface="Times New Roman" pitchFamily="18" charset="0"/>
              </a:rPr>
              <a:t>En </a:t>
            </a:r>
            <a:r>
              <a:rPr lang="fr-FR" sz="1300" dirty="0" smtClean="0">
                <a:latin typeface="Times New Roman" pitchFamily="18" charset="0"/>
              </a:rPr>
              <a:t>24-48H </a:t>
            </a:r>
            <a:r>
              <a:rPr lang="fr-FR" sz="1300" dirty="0">
                <a:latin typeface="Times New Roman" pitchFamily="18" charset="0"/>
              </a:rPr>
              <a:t>: </a:t>
            </a:r>
            <a:endParaRPr lang="fr-FR" sz="1300" dirty="0" smtClean="0">
              <a:latin typeface="Times New Roman" pitchFamily="18" charset="0"/>
            </a:endParaRPr>
          </a:p>
          <a:p>
            <a:pPr algn="ctr">
              <a:lnSpc>
                <a:spcPts val="1300"/>
              </a:lnSpc>
            </a:pPr>
            <a:r>
              <a:rPr lang="fr-FR" sz="1300" dirty="0" smtClean="0">
                <a:latin typeface="Times New Roman" pitchFamily="18" charset="0"/>
              </a:rPr>
              <a:t>colonies blanches</a:t>
            </a:r>
            <a:r>
              <a:rPr lang="fr-FR" sz="1300" dirty="0">
                <a:latin typeface="Times New Roman" pitchFamily="18" charset="0"/>
              </a:rPr>
              <a:t>, </a:t>
            </a:r>
            <a:r>
              <a:rPr lang="fr-FR" sz="1300" dirty="0" smtClean="0">
                <a:latin typeface="Times New Roman" pitchFamily="18" charset="0"/>
              </a:rPr>
              <a:t>lisses, brillantes qui deviennent ocre </a:t>
            </a:r>
            <a:endParaRPr lang="fr-FR" sz="1300" i="1" dirty="0">
              <a:latin typeface="Times New Roman" pitchFamily="18" charset="0"/>
            </a:endParaRPr>
          </a:p>
        </p:txBody>
      </p:sp>
      <p:sp>
        <p:nvSpPr>
          <p:cNvPr id="15431" name="Text Box 82"/>
          <p:cNvSpPr txBox="1">
            <a:spLocks noChangeArrowheads="1"/>
          </p:cNvSpPr>
          <p:nvPr/>
        </p:nvSpPr>
        <p:spPr bwMode="auto">
          <a:xfrm>
            <a:off x="4399561" y="2182655"/>
            <a:ext cx="13684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fr-FR" sz="1300" dirty="0">
                <a:latin typeface="Times New Roman" pitchFamily="18" charset="0"/>
              </a:rPr>
              <a:t>L’</a:t>
            </a:r>
            <a:r>
              <a:rPr lang="fr-FR" sz="1300" dirty="0" err="1">
                <a:latin typeface="Times New Roman" pitchFamily="18" charset="0"/>
              </a:rPr>
              <a:t>actidione</a:t>
            </a:r>
            <a:r>
              <a:rPr lang="fr-FR" sz="1300" dirty="0">
                <a:latin typeface="Times New Roman" pitchFamily="18" charset="0"/>
              </a:rPr>
              <a:t> inhibe </a:t>
            </a:r>
            <a:r>
              <a:rPr lang="fr-FR" sz="1300" i="1" dirty="0" smtClean="0">
                <a:latin typeface="Times New Roman" pitchFamily="18" charset="0"/>
              </a:rPr>
              <a:t>C. </a:t>
            </a:r>
            <a:r>
              <a:rPr lang="fr-FR" sz="1300" i="1" dirty="0" err="1" smtClean="0">
                <a:latin typeface="Times New Roman" pitchFamily="18" charset="0"/>
              </a:rPr>
              <a:t>neoformans</a:t>
            </a:r>
            <a:endParaRPr lang="fr-FR" sz="1300" i="1" dirty="0">
              <a:latin typeface="Times New Roman" pitchFamily="18" charset="0"/>
            </a:endParaRPr>
          </a:p>
        </p:txBody>
      </p:sp>
      <p:sp>
        <p:nvSpPr>
          <p:cNvPr id="15432" name="Text Box 82"/>
          <p:cNvSpPr txBox="1">
            <a:spLocks noChangeArrowheads="1"/>
          </p:cNvSpPr>
          <p:nvPr/>
        </p:nvSpPr>
        <p:spPr bwMode="auto">
          <a:xfrm>
            <a:off x="4011615" y="4357694"/>
            <a:ext cx="2343178" cy="50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fr-FR" sz="1300" dirty="0">
                <a:latin typeface="Times New Roman" pitchFamily="18" charset="0"/>
              </a:rPr>
              <a:t>Incubation 30°C </a:t>
            </a:r>
            <a:endParaRPr lang="fr-FR" sz="1300" dirty="0" smtClean="0">
              <a:latin typeface="Times New Roman" pitchFamily="18" charset="0"/>
            </a:endParaRPr>
          </a:p>
          <a:p>
            <a:pPr algn="ctr">
              <a:lnSpc>
                <a:spcPts val="1300"/>
              </a:lnSpc>
            </a:pPr>
            <a:r>
              <a:rPr lang="fr-FR" sz="1300" dirty="0" smtClean="0">
                <a:latin typeface="Times New Roman" pitchFamily="18" charset="0"/>
              </a:rPr>
              <a:t>voire </a:t>
            </a:r>
            <a:r>
              <a:rPr lang="fr-FR" sz="1300" dirty="0">
                <a:latin typeface="Times New Roman" pitchFamily="18" charset="0"/>
              </a:rPr>
              <a:t>37°C pour les prélèvements profonds</a:t>
            </a:r>
            <a:endParaRPr lang="fr-FR" sz="1300" i="1" dirty="0">
              <a:latin typeface="Times New Roman" pitchFamily="18" charset="0"/>
            </a:endParaRPr>
          </a:p>
        </p:txBody>
      </p:sp>
      <p:sp>
        <p:nvSpPr>
          <p:cNvPr id="15438" name="Text Box 78"/>
          <p:cNvSpPr txBox="1">
            <a:spLocks noChangeArrowheads="1"/>
          </p:cNvSpPr>
          <p:nvPr/>
        </p:nvSpPr>
        <p:spPr bwMode="auto">
          <a:xfrm>
            <a:off x="6213957" y="1857365"/>
            <a:ext cx="1787067" cy="23032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C2E63E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0800" tIns="10800" rIns="10800" bIns="10800">
            <a:spAutoFit/>
          </a:bodyPr>
          <a:lstStyle/>
          <a:p>
            <a:pPr algn="ctr">
              <a:lnSpc>
                <a:spcPts val="1600"/>
              </a:lnSpc>
            </a:pPr>
            <a:r>
              <a:rPr lang="fr-FR" sz="16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Antigène capsulaire</a:t>
            </a:r>
            <a:endParaRPr lang="fr-FR" sz="1600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4" name="Connecteur droit avec flèche 73"/>
          <p:cNvCxnSpPr/>
          <p:nvPr/>
        </p:nvCxnSpPr>
        <p:spPr>
          <a:xfrm rot="5400000" flipV="1">
            <a:off x="2892414" y="1036620"/>
            <a:ext cx="215900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/>
          <p:cNvCxnSpPr/>
          <p:nvPr/>
        </p:nvCxnSpPr>
        <p:spPr>
          <a:xfrm rot="5400000" flipV="1">
            <a:off x="4606926" y="1036620"/>
            <a:ext cx="215900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79</Words>
  <Application>Microsoft Office PowerPoint</Application>
  <PresentationFormat>Affichage à l'écran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Dumas Karine</dc:creator>
  <cp:lastModifiedBy>Dumas Karine</cp:lastModifiedBy>
  <cp:revision>64</cp:revision>
  <dcterms:created xsi:type="dcterms:W3CDTF">2008-07-22T13:17:44Z</dcterms:created>
  <dcterms:modified xsi:type="dcterms:W3CDTF">2008-07-22T15:25:24Z</dcterms:modified>
</cp:coreProperties>
</file>