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llipse 75"/>
          <p:cNvSpPr/>
          <p:nvPr/>
        </p:nvSpPr>
        <p:spPr>
          <a:xfrm>
            <a:off x="6437350" y="4822844"/>
            <a:ext cx="1920864" cy="61202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1B36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504807" y="4286256"/>
            <a:ext cx="1785950" cy="4699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1B36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2474913" y="3332163"/>
            <a:ext cx="36036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rot="5400000" flipV="1">
            <a:off x="-1166812" y="2806700"/>
            <a:ext cx="31686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06400" y="4403725"/>
            <a:ext cx="357188" cy="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23863" y="3521075"/>
            <a:ext cx="576262" cy="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27038" y="2640013"/>
            <a:ext cx="4318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427038" y="1763713"/>
            <a:ext cx="357187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566667" y="1820850"/>
            <a:ext cx="1157366" cy="53023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492880" y="2613648"/>
            <a:ext cx="1643106" cy="621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428564" y="3556000"/>
            <a:ext cx="1785982" cy="5423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00034" y="4478338"/>
            <a:ext cx="1428760" cy="60643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2500298" y="1288396"/>
            <a:ext cx="1554210" cy="5404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2483642" y="2219316"/>
            <a:ext cx="1803400" cy="828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2492383" y="3382962"/>
            <a:ext cx="1785918" cy="55023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2497930" y="4181479"/>
            <a:ext cx="1917700" cy="71852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4786282" y="1836098"/>
            <a:ext cx="1214478" cy="378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4714876" y="2490790"/>
            <a:ext cx="1000132" cy="621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4651387" y="3475055"/>
            <a:ext cx="1357290" cy="71438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6722105" y="2598558"/>
            <a:ext cx="1500198" cy="621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50" name="Connecteur droit avec flèche 49"/>
          <p:cNvCxnSpPr/>
          <p:nvPr/>
        </p:nvCxnSpPr>
        <p:spPr>
          <a:xfrm rot="5400000" flipV="1">
            <a:off x="1040606" y="2793207"/>
            <a:ext cx="284321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454275" y="4202113"/>
            <a:ext cx="3603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479675" y="2149475"/>
            <a:ext cx="357188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5400000" flipV="1">
            <a:off x="3501232" y="2312194"/>
            <a:ext cx="219551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592638" y="3430588"/>
            <a:ext cx="33337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598988" y="2482850"/>
            <a:ext cx="357187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598988" y="1770063"/>
            <a:ext cx="357187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 flipV="1">
            <a:off x="5272088" y="2470150"/>
            <a:ext cx="23749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rot="5400000" flipV="1">
            <a:off x="6750050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5178425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 flipV="1">
            <a:off x="2820988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 flipH="1" flipV="1">
            <a:off x="1052513" y="927100"/>
            <a:ext cx="5815012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357422" y="1142984"/>
            <a:ext cx="1214446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Prélèvement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363314" y="1142984"/>
            <a:ext cx="1060763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357158" y="1125538"/>
            <a:ext cx="1508125" cy="2540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Interrogatoire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460856" y="1142984"/>
            <a:ext cx="1643075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Examen direct 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741845" y="2357430"/>
            <a:ext cx="969489" cy="26803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Cheveux  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735481" y="3286124"/>
            <a:ext cx="1122215" cy="26803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Observations  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4747390" y="1643050"/>
            <a:ext cx="1411851" cy="26803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Ongles, squames</a:t>
            </a:r>
          </a:p>
        </p:txBody>
      </p:sp>
      <p:sp>
        <p:nvSpPr>
          <p:cNvPr id="22573" name="Text Box 55"/>
          <p:cNvSpPr txBox="1">
            <a:spLocks noChangeArrowheads="1"/>
          </p:cNvSpPr>
          <p:nvPr/>
        </p:nvSpPr>
        <p:spPr bwMode="auto">
          <a:xfrm>
            <a:off x="2625725" y="2038340"/>
            <a:ext cx="928694" cy="24341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Teignes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6472238" y="3652838"/>
            <a:ext cx="357187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6459538" y="2568575"/>
            <a:ext cx="357187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6459538" y="1912938"/>
            <a:ext cx="357187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641123" y="1707384"/>
            <a:ext cx="1071538" cy="43218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fr-FR" sz="16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Sabouraud</a:t>
            </a: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6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actidione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634207" y="2353878"/>
            <a:ext cx="1724007" cy="43218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Milieu Lacrimel de Borelli, Malt …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15724" y="3425448"/>
            <a:ext cx="1455765" cy="43218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Milieux pauvres (RAT, PCB)</a:t>
            </a:r>
          </a:p>
        </p:txBody>
      </p:sp>
      <p:sp>
        <p:nvSpPr>
          <p:cNvPr id="14433" name="Text Box 70"/>
          <p:cNvSpPr txBox="1">
            <a:spLocks noChangeArrowheads="1"/>
          </p:cNvSpPr>
          <p:nvPr/>
        </p:nvSpPr>
        <p:spPr bwMode="auto">
          <a:xfrm>
            <a:off x="2519363" y="2325688"/>
            <a:ext cx="1730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Lampe de Wood</a:t>
            </a:r>
          </a:p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Prélever squames, croutes cheveux cassés </a:t>
            </a:r>
            <a:r>
              <a:rPr lang="fr-FR" sz="1200">
                <a:latin typeface="Times New Roman" pitchFamily="18" charset="0"/>
              </a:rPr>
              <a:t>(chaque lésion séparément)</a:t>
            </a:r>
          </a:p>
        </p:txBody>
      </p:sp>
      <p:sp>
        <p:nvSpPr>
          <p:cNvPr id="22587" name="Text Box 71"/>
          <p:cNvSpPr txBox="1">
            <a:spLocks noChangeArrowheads="1"/>
          </p:cNvSpPr>
          <p:nvPr/>
        </p:nvSpPr>
        <p:spPr bwMode="auto">
          <a:xfrm>
            <a:off x="2625725" y="3214686"/>
            <a:ext cx="1519234" cy="24341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Lésions cutanées </a:t>
            </a:r>
          </a:p>
        </p:txBody>
      </p:sp>
      <p:sp>
        <p:nvSpPr>
          <p:cNvPr id="22588" name="Text Box 72"/>
          <p:cNvSpPr txBox="1">
            <a:spLocks noChangeArrowheads="1"/>
          </p:cNvSpPr>
          <p:nvPr/>
        </p:nvSpPr>
        <p:spPr bwMode="auto">
          <a:xfrm>
            <a:off x="2625725" y="4071942"/>
            <a:ext cx="720725" cy="24341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Ongles </a:t>
            </a:r>
          </a:p>
        </p:txBody>
      </p:sp>
      <p:sp>
        <p:nvSpPr>
          <p:cNvPr id="14440" name="Text Box 75"/>
          <p:cNvSpPr txBox="1">
            <a:spLocks noChangeArrowheads="1"/>
          </p:cNvSpPr>
          <p:nvPr/>
        </p:nvSpPr>
        <p:spPr bwMode="auto">
          <a:xfrm>
            <a:off x="2484438" y="4364038"/>
            <a:ext cx="194468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Prélever au niveau de la jonction entre tissu sain et contaminé</a:t>
            </a:r>
          </a:p>
        </p:txBody>
      </p:sp>
      <p:sp>
        <p:nvSpPr>
          <p:cNvPr id="14441" name="Text Box 77"/>
          <p:cNvSpPr txBox="1">
            <a:spLocks noChangeArrowheads="1"/>
          </p:cNvSpPr>
          <p:nvPr/>
        </p:nvSpPr>
        <p:spPr bwMode="auto">
          <a:xfrm>
            <a:off x="4665663" y="3622675"/>
            <a:ext cx="13684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Blastospores, pseudomycélium, mycélium</a:t>
            </a:r>
          </a:p>
        </p:txBody>
      </p:sp>
      <p:sp>
        <p:nvSpPr>
          <p:cNvPr id="14442" name="Text Box 78"/>
          <p:cNvSpPr txBox="1">
            <a:spLocks noChangeArrowheads="1"/>
          </p:cNvSpPr>
          <p:nvPr/>
        </p:nvSpPr>
        <p:spPr bwMode="auto">
          <a:xfrm>
            <a:off x="4760913" y="2624138"/>
            <a:ext cx="928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300">
                <a:latin typeface="Times New Roman" pitchFamily="18" charset="0"/>
              </a:rPr>
              <a:t>Type de parasitisme</a:t>
            </a:r>
          </a:p>
        </p:txBody>
      </p:sp>
      <p:sp>
        <p:nvSpPr>
          <p:cNvPr id="14443" name="Text Box 79"/>
          <p:cNvSpPr txBox="1">
            <a:spLocks noChangeArrowheads="1"/>
          </p:cNvSpPr>
          <p:nvPr/>
        </p:nvSpPr>
        <p:spPr bwMode="auto">
          <a:xfrm>
            <a:off x="4797425" y="1928813"/>
            <a:ext cx="1203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300">
                <a:latin typeface="Times New Roman" pitchFamily="18" charset="0"/>
              </a:rPr>
              <a:t>Eclaircissement </a:t>
            </a:r>
          </a:p>
        </p:txBody>
      </p:sp>
      <p:sp>
        <p:nvSpPr>
          <p:cNvPr id="14444" name="Text Box 82"/>
          <p:cNvSpPr txBox="1">
            <a:spLocks noChangeArrowheads="1"/>
          </p:cNvSpPr>
          <p:nvPr/>
        </p:nvSpPr>
        <p:spPr bwMode="auto">
          <a:xfrm>
            <a:off x="6630988" y="2854325"/>
            <a:ext cx="1657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Permet une meilleure fructification </a:t>
            </a:r>
            <a:endParaRPr lang="fr-FR" sz="1300" i="1">
              <a:latin typeface="Times New Roman" pitchFamily="18" charset="0"/>
            </a:endParaRPr>
          </a:p>
        </p:txBody>
      </p:sp>
      <p:sp>
        <p:nvSpPr>
          <p:cNvPr id="14445" name="Text Box 82"/>
          <p:cNvSpPr txBox="1">
            <a:spLocks noChangeArrowheads="1"/>
          </p:cNvSpPr>
          <p:nvPr/>
        </p:nvSpPr>
        <p:spPr bwMode="auto">
          <a:xfrm>
            <a:off x="6497638" y="4359275"/>
            <a:ext cx="1800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Incubation 20-25°C pendant 3 semaines</a:t>
            </a:r>
            <a:endParaRPr lang="fr-FR" sz="1300" i="1">
              <a:latin typeface="Times New Roman" pitchFamily="18" charset="0"/>
            </a:endParaRPr>
          </a:p>
        </p:txBody>
      </p:sp>
      <p:sp>
        <p:nvSpPr>
          <p:cNvPr id="22606" name="Text Box 55"/>
          <p:cNvSpPr txBox="1">
            <a:spLocks noChangeArrowheads="1"/>
          </p:cNvSpPr>
          <p:nvPr/>
        </p:nvSpPr>
        <p:spPr bwMode="auto">
          <a:xfrm>
            <a:off x="576221" y="1643050"/>
            <a:ext cx="758386" cy="24341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Séjour </a:t>
            </a:r>
          </a:p>
        </p:txBody>
      </p:sp>
      <p:sp>
        <p:nvSpPr>
          <p:cNvPr id="22608" name="Text Box 55"/>
          <p:cNvSpPr txBox="1">
            <a:spLocks noChangeArrowheads="1"/>
          </p:cNvSpPr>
          <p:nvPr/>
        </p:nvSpPr>
        <p:spPr bwMode="auto">
          <a:xfrm>
            <a:off x="576221" y="2508244"/>
            <a:ext cx="1138260" cy="24341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Mode de vie</a:t>
            </a:r>
          </a:p>
        </p:txBody>
      </p:sp>
      <p:sp>
        <p:nvSpPr>
          <p:cNvPr id="22610" name="Text Box 55"/>
          <p:cNvSpPr txBox="1">
            <a:spLocks noChangeArrowheads="1"/>
          </p:cNvSpPr>
          <p:nvPr/>
        </p:nvSpPr>
        <p:spPr bwMode="auto">
          <a:xfrm>
            <a:off x="576221" y="3398838"/>
            <a:ext cx="852508" cy="24341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Terrain</a:t>
            </a:r>
          </a:p>
        </p:txBody>
      </p:sp>
      <p:sp>
        <p:nvSpPr>
          <p:cNvPr id="22612" name="Text Box 55"/>
          <p:cNvSpPr txBox="1">
            <a:spLocks noChangeArrowheads="1"/>
          </p:cNvSpPr>
          <p:nvPr/>
        </p:nvSpPr>
        <p:spPr bwMode="auto">
          <a:xfrm>
            <a:off x="576221" y="4279900"/>
            <a:ext cx="1066841" cy="24976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Traitements </a:t>
            </a:r>
          </a:p>
        </p:txBody>
      </p:sp>
      <p:sp>
        <p:nvSpPr>
          <p:cNvPr id="14458" name="Text Box 76"/>
          <p:cNvSpPr txBox="1">
            <a:spLocks noChangeArrowheads="1"/>
          </p:cNvSpPr>
          <p:nvPr/>
        </p:nvSpPr>
        <p:spPr bwMode="auto">
          <a:xfrm>
            <a:off x="568325" y="1863725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300">
                <a:latin typeface="Times New Roman" pitchFamily="18" charset="0"/>
              </a:rPr>
              <a:t>Séjour récent hors métropole</a:t>
            </a:r>
          </a:p>
        </p:txBody>
      </p:sp>
      <p:sp>
        <p:nvSpPr>
          <p:cNvPr id="14459" name="Text Box 76"/>
          <p:cNvSpPr txBox="1">
            <a:spLocks noChangeArrowheads="1"/>
          </p:cNvSpPr>
          <p:nvPr/>
        </p:nvSpPr>
        <p:spPr bwMode="auto">
          <a:xfrm>
            <a:off x="414338" y="2789238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300">
                <a:latin typeface="Times New Roman" pitchFamily="18" charset="0"/>
              </a:rPr>
              <a:t>Animaux de compagnie, profession …</a:t>
            </a:r>
          </a:p>
        </p:txBody>
      </p:sp>
      <p:sp>
        <p:nvSpPr>
          <p:cNvPr id="14460" name="Text Box 76"/>
          <p:cNvSpPr txBox="1">
            <a:spLocks noChangeArrowheads="1"/>
          </p:cNvSpPr>
          <p:nvPr/>
        </p:nvSpPr>
        <p:spPr bwMode="auto">
          <a:xfrm>
            <a:off x="471488" y="3687763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300">
                <a:latin typeface="Times New Roman" pitchFamily="18" charset="0"/>
              </a:rPr>
              <a:t>Diabètique, transplanté, SIDA …</a:t>
            </a:r>
          </a:p>
        </p:txBody>
      </p:sp>
      <p:sp>
        <p:nvSpPr>
          <p:cNvPr id="14461" name="Text Box 76"/>
          <p:cNvSpPr txBox="1">
            <a:spLocks noChangeArrowheads="1"/>
          </p:cNvSpPr>
          <p:nvPr/>
        </p:nvSpPr>
        <p:spPr bwMode="auto">
          <a:xfrm>
            <a:off x="530225" y="4572000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300">
                <a:latin typeface="Times New Roman" pitchFamily="18" charset="0"/>
              </a:rPr>
              <a:t>Corticothérapie, antibiothérapie …</a:t>
            </a:r>
          </a:p>
        </p:txBody>
      </p:sp>
      <p:sp>
        <p:nvSpPr>
          <p:cNvPr id="14462" name="Text Box 76"/>
          <p:cNvSpPr txBox="1">
            <a:spLocks noChangeArrowheads="1"/>
          </p:cNvSpPr>
          <p:nvPr/>
        </p:nvSpPr>
        <p:spPr bwMode="auto">
          <a:xfrm>
            <a:off x="2538413" y="1463675"/>
            <a:ext cx="14398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Avant tout traitement antifongique</a:t>
            </a:r>
          </a:p>
        </p:txBody>
      </p:sp>
      <p:sp>
        <p:nvSpPr>
          <p:cNvPr id="14463" name="Text Box 70"/>
          <p:cNvSpPr txBox="1">
            <a:spLocks noChangeArrowheads="1"/>
          </p:cNvSpPr>
          <p:nvPr/>
        </p:nvSpPr>
        <p:spPr bwMode="auto">
          <a:xfrm>
            <a:off x="2592388" y="3508375"/>
            <a:ext cx="1584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Prélever les squames en périphérie de la lésion</a:t>
            </a:r>
          </a:p>
        </p:txBody>
      </p:sp>
      <p:sp>
        <p:nvSpPr>
          <p:cNvPr id="14464" name="Text Box 82"/>
          <p:cNvSpPr txBox="1">
            <a:spLocks noChangeArrowheads="1"/>
          </p:cNvSpPr>
          <p:nvPr/>
        </p:nvSpPr>
        <p:spPr bwMode="auto">
          <a:xfrm>
            <a:off x="6497638" y="4862513"/>
            <a:ext cx="1800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>
                <a:latin typeface="Times New Roman" pitchFamily="18" charset="0"/>
              </a:rPr>
              <a:t>Ne pas visser complètement les tubes : atmosphère aérobie</a:t>
            </a:r>
            <a:endParaRPr lang="fr-FR" sz="1300" i="1">
              <a:latin typeface="Times New Roman" pitchFamily="18" charset="0"/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rot="5400000" flipV="1">
            <a:off x="963613" y="1036638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rot="5400000">
            <a:off x="3963988" y="8223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442598" y="268266"/>
            <a:ext cx="5045528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Dermatophytes</a:t>
            </a: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: diagnostic biologique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Affichage à l'écran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27</cp:revision>
  <dcterms:created xsi:type="dcterms:W3CDTF">2008-07-22T13:17:44Z</dcterms:created>
  <dcterms:modified xsi:type="dcterms:W3CDTF">2008-07-22T13:52:39Z</dcterms:modified>
</cp:coreProperties>
</file>