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150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C957A7-F8BE-49EE-9C8E-3692946033A8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5"/>
          <p:cNvSpPr txBox="1">
            <a:spLocks noChangeArrowheads="1"/>
          </p:cNvSpPr>
          <p:nvPr/>
        </p:nvSpPr>
        <p:spPr bwMode="auto">
          <a:xfrm>
            <a:off x="6072198" y="4012379"/>
            <a:ext cx="928694" cy="282573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Sérologie </a:t>
            </a:r>
          </a:p>
        </p:txBody>
      </p:sp>
      <p:sp>
        <p:nvSpPr>
          <p:cNvPr id="106" name="Arc plein 105"/>
          <p:cNvSpPr/>
          <p:nvPr/>
        </p:nvSpPr>
        <p:spPr>
          <a:xfrm>
            <a:off x="4714876" y="2000240"/>
            <a:ext cx="4134380" cy="3420000"/>
          </a:xfrm>
          <a:prstGeom prst="blockArc">
            <a:avLst>
              <a:gd name="adj1" fmla="val 10800000"/>
              <a:gd name="adj2" fmla="val 4313205"/>
              <a:gd name="adj3" fmla="val 21867"/>
            </a:avLst>
          </a:prstGeom>
          <a:gradFill flip="none" rotWithShape="1">
            <a:gsLst>
              <a:gs pos="20000">
                <a:srgbClr val="FF3737"/>
              </a:gs>
              <a:gs pos="40000">
                <a:srgbClr val="FF7575"/>
              </a:gs>
              <a:gs pos="56000">
                <a:srgbClr val="FFF5F5"/>
              </a:gs>
              <a:gs pos="70000">
                <a:srgbClr val="FF7575"/>
              </a:gs>
              <a:gs pos="100000">
                <a:srgbClr val="FF373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5400000">
            <a:off x="750079" y="1321567"/>
            <a:ext cx="5572139" cy="4071966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3571866" y="571480"/>
            <a:ext cx="1214448" cy="338554"/>
          </a:xfrm>
          <a:prstGeom prst="rect">
            <a:avLst/>
          </a:prstGeom>
          <a:gradFill rotWithShape="1">
            <a:gsLst>
              <a:gs pos="0">
                <a:srgbClr val="FFD581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rgbClr val="664900"/>
                </a:solidFill>
                <a:latin typeface="Times New Roman" pitchFamily="18" charset="0"/>
              </a:rPr>
              <a:t>INTESTIN</a:t>
            </a:r>
          </a:p>
        </p:txBody>
      </p:sp>
      <p:sp>
        <p:nvSpPr>
          <p:cNvPr id="103" name="AutoShape 10"/>
          <p:cNvSpPr>
            <a:spLocks noChangeArrowheads="1"/>
          </p:cNvSpPr>
          <p:nvPr/>
        </p:nvSpPr>
        <p:spPr bwMode="auto">
          <a:xfrm rot="5400000">
            <a:off x="6067271" y="647847"/>
            <a:ext cx="2428890" cy="2847664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ZoneTexte 2222"/>
          <p:cNvSpPr txBox="1">
            <a:spLocks noChangeArrowheads="1"/>
          </p:cNvSpPr>
          <p:nvPr/>
        </p:nvSpPr>
        <p:spPr bwMode="auto">
          <a:xfrm>
            <a:off x="6572264" y="857234"/>
            <a:ext cx="573055" cy="318924"/>
          </a:xfrm>
          <a:prstGeom prst="rect">
            <a:avLst/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FOIE</a:t>
            </a:r>
          </a:p>
        </p:txBody>
      </p:sp>
      <p:sp>
        <p:nvSpPr>
          <p:cNvPr id="110" name="Oval 239"/>
          <p:cNvSpPr>
            <a:spLocks noChangeArrowheads="1"/>
          </p:cNvSpPr>
          <p:nvPr/>
        </p:nvSpPr>
        <p:spPr bwMode="auto">
          <a:xfrm>
            <a:off x="7262894" y="2428868"/>
            <a:ext cx="936000" cy="185738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9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114" name="Oval 240"/>
          <p:cNvSpPr>
            <a:spLocks noChangeArrowheads="1"/>
          </p:cNvSpPr>
          <p:nvPr/>
        </p:nvSpPr>
        <p:spPr bwMode="auto">
          <a:xfrm>
            <a:off x="8211696" y="2428868"/>
            <a:ext cx="932304" cy="185738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9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115" name="Text Box 247"/>
          <p:cNvSpPr txBox="1">
            <a:spLocks noChangeArrowheads="1"/>
          </p:cNvSpPr>
          <p:nvPr/>
        </p:nvSpPr>
        <p:spPr bwMode="auto">
          <a:xfrm>
            <a:off x="7732866" y="2404742"/>
            <a:ext cx="935038" cy="304800"/>
          </a:xfrm>
          <a:prstGeom prst="rect">
            <a:avLst/>
          </a:prstGeom>
          <a:solidFill>
            <a:srgbClr val="9FFFFF">
              <a:alpha val="6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400" b="1" dirty="0">
                <a:latin typeface="Times New Roman" pitchFamily="18" charset="0"/>
              </a:rPr>
              <a:t>POUMON</a:t>
            </a:r>
          </a:p>
        </p:txBody>
      </p:sp>
      <p:pic>
        <p:nvPicPr>
          <p:cNvPr id="20508" name="Image 120" descr="amibe kyste.png"/>
          <p:cNvPicPr>
            <a:picLocks noChangeAspect="1"/>
          </p:cNvPicPr>
          <p:nvPr/>
        </p:nvPicPr>
        <p:blipFill>
          <a:blip r:embed="rId3">
            <a:lum contrast="20000"/>
          </a:blip>
          <a:srcRect l="31989" t="30740" r="32712" b="30377"/>
          <a:stretch>
            <a:fillRect/>
          </a:stretch>
        </p:blipFill>
        <p:spPr bwMode="auto">
          <a:xfrm>
            <a:off x="1928813" y="6000750"/>
            <a:ext cx="6429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9" name="Image 121" descr="amibe kyste.png"/>
          <p:cNvPicPr>
            <a:picLocks noChangeAspect="1"/>
          </p:cNvPicPr>
          <p:nvPr/>
        </p:nvPicPr>
        <p:blipFill>
          <a:blip r:embed="rId3">
            <a:lum contrast="20000"/>
          </a:blip>
          <a:srcRect l="31989" t="30740" r="32712" b="30377"/>
          <a:stretch>
            <a:fillRect/>
          </a:stretch>
        </p:blipFill>
        <p:spPr bwMode="auto">
          <a:xfrm>
            <a:off x="2500313" y="1000125"/>
            <a:ext cx="6429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" name="Ellipse 156"/>
          <p:cNvSpPr/>
          <p:nvPr/>
        </p:nvSpPr>
        <p:spPr>
          <a:xfrm>
            <a:off x="1530260" y="2891857"/>
            <a:ext cx="1214414" cy="8070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513" name="ZoneTexte 157"/>
          <p:cNvSpPr txBox="1">
            <a:spLocks noChangeArrowheads="1"/>
          </p:cNvSpPr>
          <p:nvPr/>
        </p:nvSpPr>
        <p:spPr bwMode="auto">
          <a:xfrm>
            <a:off x="1458913" y="3035300"/>
            <a:ext cx="13573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5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Reproduction asexuée</a:t>
            </a:r>
          </a:p>
        </p:txBody>
      </p:sp>
      <p:sp>
        <p:nvSpPr>
          <p:cNvPr id="159" name="Flèche en arc 158"/>
          <p:cNvSpPr/>
          <p:nvPr/>
        </p:nvSpPr>
        <p:spPr>
          <a:xfrm>
            <a:off x="1274570" y="2643182"/>
            <a:ext cx="1725794" cy="1304434"/>
          </a:xfrm>
          <a:prstGeom prst="circularArrow">
            <a:avLst>
              <a:gd name="adj1" fmla="val 7769"/>
              <a:gd name="adj2" fmla="val 1099753"/>
              <a:gd name="adj3" fmla="val 19580336"/>
              <a:gd name="adj4" fmla="val 607741"/>
              <a:gd name="adj5" fmla="val 10073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Flèche en arc 21"/>
          <p:cNvSpPr/>
          <p:nvPr/>
        </p:nvSpPr>
        <p:spPr>
          <a:xfrm rot="16200000">
            <a:off x="5263097" y="2191271"/>
            <a:ext cx="2830226" cy="3217132"/>
          </a:xfrm>
          <a:prstGeom prst="circularArrow">
            <a:avLst>
              <a:gd name="adj1" fmla="val 4327"/>
              <a:gd name="adj2" fmla="val 384677"/>
              <a:gd name="adj3" fmla="val 19367939"/>
              <a:gd name="adj4" fmla="val 17484590"/>
              <a:gd name="adj5" fmla="val 4445"/>
            </a:avLst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Forme libre 24"/>
          <p:cNvSpPr/>
          <p:nvPr/>
        </p:nvSpPr>
        <p:spPr>
          <a:xfrm rot="1151996">
            <a:off x="6615617" y="4484435"/>
            <a:ext cx="1440266" cy="1088511"/>
          </a:xfrm>
          <a:custGeom>
            <a:avLst/>
            <a:gdLst>
              <a:gd name="connsiteX0" fmla="*/ 682625 w 1193800"/>
              <a:gd name="connsiteY0" fmla="*/ 795338 h 884238"/>
              <a:gd name="connsiteX1" fmla="*/ 596900 w 1193800"/>
              <a:gd name="connsiteY1" fmla="*/ 700088 h 884238"/>
              <a:gd name="connsiteX2" fmla="*/ 396875 w 1193800"/>
              <a:gd name="connsiteY2" fmla="*/ 871538 h 884238"/>
              <a:gd name="connsiteX3" fmla="*/ 63500 w 1193800"/>
              <a:gd name="connsiteY3" fmla="*/ 776288 h 884238"/>
              <a:gd name="connsiteX4" fmla="*/ 82550 w 1193800"/>
              <a:gd name="connsiteY4" fmla="*/ 328613 h 884238"/>
              <a:gd name="connsiteX5" fmla="*/ 558800 w 1193800"/>
              <a:gd name="connsiteY5" fmla="*/ 33338 h 884238"/>
              <a:gd name="connsiteX6" fmla="*/ 1101725 w 1193800"/>
              <a:gd name="connsiteY6" fmla="*/ 128588 h 884238"/>
              <a:gd name="connsiteX7" fmla="*/ 1111250 w 1193800"/>
              <a:gd name="connsiteY7" fmla="*/ 528638 h 884238"/>
              <a:gd name="connsiteX8" fmla="*/ 654050 w 1193800"/>
              <a:gd name="connsiteY8" fmla="*/ 576263 h 884238"/>
              <a:gd name="connsiteX9" fmla="*/ 768350 w 1193800"/>
              <a:gd name="connsiteY9" fmla="*/ 785813 h 884238"/>
              <a:gd name="connsiteX0" fmla="*/ 682625 w 1169982"/>
              <a:gd name="connsiteY0" fmla="*/ 795338 h 884238"/>
              <a:gd name="connsiteX1" fmla="*/ 596900 w 1169982"/>
              <a:gd name="connsiteY1" fmla="*/ 700088 h 884238"/>
              <a:gd name="connsiteX2" fmla="*/ 396875 w 1169982"/>
              <a:gd name="connsiteY2" fmla="*/ 871538 h 884238"/>
              <a:gd name="connsiteX3" fmla="*/ 63500 w 1169982"/>
              <a:gd name="connsiteY3" fmla="*/ 776288 h 884238"/>
              <a:gd name="connsiteX4" fmla="*/ 82550 w 1169982"/>
              <a:gd name="connsiteY4" fmla="*/ 328613 h 884238"/>
              <a:gd name="connsiteX5" fmla="*/ 558800 w 1169982"/>
              <a:gd name="connsiteY5" fmla="*/ 33338 h 884238"/>
              <a:gd name="connsiteX6" fmla="*/ 1101725 w 1169982"/>
              <a:gd name="connsiteY6" fmla="*/ 128588 h 884238"/>
              <a:gd name="connsiteX7" fmla="*/ 968342 w 1169982"/>
              <a:gd name="connsiteY7" fmla="*/ 528638 h 884238"/>
              <a:gd name="connsiteX8" fmla="*/ 654050 w 1169982"/>
              <a:gd name="connsiteY8" fmla="*/ 576263 h 884238"/>
              <a:gd name="connsiteX9" fmla="*/ 768350 w 1169982"/>
              <a:gd name="connsiteY9" fmla="*/ 785813 h 88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9982" h="884238">
                <a:moveTo>
                  <a:pt x="682625" y="795338"/>
                </a:moveTo>
                <a:cubicBezTo>
                  <a:pt x="663575" y="741363"/>
                  <a:pt x="644525" y="687388"/>
                  <a:pt x="596900" y="700088"/>
                </a:cubicBezTo>
                <a:cubicBezTo>
                  <a:pt x="549275" y="712788"/>
                  <a:pt x="485775" y="858838"/>
                  <a:pt x="396875" y="871538"/>
                </a:cubicBezTo>
                <a:cubicBezTo>
                  <a:pt x="307975" y="884238"/>
                  <a:pt x="115888" y="866776"/>
                  <a:pt x="63500" y="776288"/>
                </a:cubicBezTo>
                <a:cubicBezTo>
                  <a:pt x="11113" y="685801"/>
                  <a:pt x="0" y="452438"/>
                  <a:pt x="82550" y="328613"/>
                </a:cubicBezTo>
                <a:cubicBezTo>
                  <a:pt x="165100" y="204788"/>
                  <a:pt x="388937" y="66676"/>
                  <a:pt x="558800" y="33338"/>
                </a:cubicBezTo>
                <a:cubicBezTo>
                  <a:pt x="728663" y="0"/>
                  <a:pt x="1033468" y="46038"/>
                  <a:pt x="1101725" y="128588"/>
                </a:cubicBezTo>
                <a:cubicBezTo>
                  <a:pt x="1169982" y="211138"/>
                  <a:pt x="1042954" y="454026"/>
                  <a:pt x="968342" y="528638"/>
                </a:cubicBezTo>
                <a:cubicBezTo>
                  <a:pt x="893730" y="603250"/>
                  <a:pt x="687382" y="533400"/>
                  <a:pt x="654050" y="576263"/>
                </a:cubicBezTo>
                <a:cubicBezTo>
                  <a:pt x="620718" y="619126"/>
                  <a:pt x="682625" y="702469"/>
                  <a:pt x="768350" y="785813"/>
                </a:cubicBezTo>
              </a:path>
            </a:pathLst>
          </a:custGeom>
          <a:solidFill>
            <a:srgbClr val="FFD6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1" name="Flèche en arc 30"/>
          <p:cNvSpPr/>
          <p:nvPr/>
        </p:nvSpPr>
        <p:spPr>
          <a:xfrm rot="16200000">
            <a:off x="-594606" y="1594714"/>
            <a:ext cx="5572167" cy="4382951"/>
          </a:xfrm>
          <a:prstGeom prst="circularArrow">
            <a:avLst>
              <a:gd name="adj1" fmla="val 3547"/>
              <a:gd name="adj2" fmla="val 339031"/>
              <a:gd name="adj3" fmla="val 52453"/>
              <a:gd name="adj4" fmla="val 11400564"/>
              <a:gd name="adj5" fmla="val 4332"/>
            </a:avLst>
          </a:prstGeom>
          <a:gradFill>
            <a:gsLst>
              <a:gs pos="0">
                <a:srgbClr val="FFC000"/>
              </a:gs>
              <a:gs pos="100000">
                <a:srgbClr val="C2730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Flèche vers le bas 31"/>
          <p:cNvSpPr/>
          <p:nvPr/>
        </p:nvSpPr>
        <p:spPr>
          <a:xfrm rot="21038584">
            <a:off x="2871735" y="1724781"/>
            <a:ext cx="214314" cy="1071570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Flèche vers le bas 32"/>
          <p:cNvSpPr/>
          <p:nvPr/>
        </p:nvSpPr>
        <p:spPr>
          <a:xfrm rot="805983">
            <a:off x="2619552" y="3947245"/>
            <a:ext cx="230135" cy="1939340"/>
          </a:xfrm>
          <a:prstGeom prst="downArrow">
            <a:avLst>
              <a:gd name="adj1" fmla="val 50000"/>
              <a:gd name="adj2" fmla="val 106245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34"/>
          <p:cNvSpPr/>
          <p:nvPr/>
        </p:nvSpPr>
        <p:spPr>
          <a:xfrm rot="16200000">
            <a:off x="5265519" y="2194472"/>
            <a:ext cx="2830226" cy="3217132"/>
          </a:xfrm>
          <a:prstGeom prst="circularArrow">
            <a:avLst>
              <a:gd name="adj1" fmla="val 3229"/>
              <a:gd name="adj2" fmla="val 384677"/>
              <a:gd name="adj3" fmla="val 2189161"/>
              <a:gd name="adj4" fmla="val 21263853"/>
              <a:gd name="adj5" fmla="val 3350"/>
            </a:avLst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Flèche en arc 35"/>
          <p:cNvSpPr/>
          <p:nvPr/>
        </p:nvSpPr>
        <p:spPr>
          <a:xfrm rot="16200000">
            <a:off x="5265519" y="2191274"/>
            <a:ext cx="2830226" cy="3217132"/>
          </a:xfrm>
          <a:prstGeom prst="circularArrow">
            <a:avLst>
              <a:gd name="adj1" fmla="val 2760"/>
              <a:gd name="adj2" fmla="val 384677"/>
              <a:gd name="adj3" fmla="val 7532500"/>
              <a:gd name="adj4" fmla="val 4603633"/>
              <a:gd name="adj5" fmla="val 3499"/>
            </a:avLst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857036" y="4000504"/>
            <a:ext cx="1203812" cy="64294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541" name="ZoneTexte 40"/>
          <p:cNvSpPr txBox="1">
            <a:spLocks noChangeArrowheads="1"/>
          </p:cNvSpPr>
          <p:nvPr/>
        </p:nvSpPr>
        <p:spPr bwMode="auto">
          <a:xfrm>
            <a:off x="846138" y="4075113"/>
            <a:ext cx="121443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fr-FR" sz="1600">
                <a:latin typeface="Times New Roman" pitchFamily="18" charset="0"/>
                <a:cs typeface="Times New Roman" pitchFamily="18" charset="0"/>
              </a:rPr>
              <a:t>Cycle non pathogène</a:t>
            </a:r>
          </a:p>
        </p:txBody>
      </p:sp>
      <p:sp>
        <p:nvSpPr>
          <p:cNvPr id="42" name="Ellipse 41"/>
          <p:cNvSpPr/>
          <p:nvPr/>
        </p:nvSpPr>
        <p:spPr>
          <a:xfrm>
            <a:off x="6107917" y="3429000"/>
            <a:ext cx="857256" cy="612326"/>
          </a:xfrm>
          <a:prstGeom prst="ellipse">
            <a:avLst/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6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dirty="0"/>
          </a:p>
        </p:txBody>
      </p:sp>
      <p:sp>
        <p:nvSpPr>
          <p:cNvPr id="20545" name="ZoneTexte 42"/>
          <p:cNvSpPr txBox="1">
            <a:spLocks noChangeArrowheads="1"/>
          </p:cNvSpPr>
          <p:nvPr/>
        </p:nvSpPr>
        <p:spPr bwMode="auto">
          <a:xfrm>
            <a:off x="6132513" y="3509963"/>
            <a:ext cx="7858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fr-FR" sz="1400">
                <a:solidFill>
                  <a:srgbClr val="002A00"/>
                </a:solidFill>
                <a:latin typeface="Times New Roman" pitchFamily="18" charset="0"/>
                <a:cs typeface="Times New Roman" pitchFamily="18" charset="0"/>
              </a:rPr>
              <a:t>Amibiase viscérale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2571736" y="3571876"/>
            <a:ext cx="1285884" cy="44542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200" tIns="7200" rIns="7200" bIns="72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Forme végétative d’</a:t>
            </a:r>
            <a:r>
              <a:rPr lang="fr-FR" sz="1400" i="1" dirty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fr-FR" sz="1400" i="1" dirty="0" err="1">
                <a:latin typeface="Times New Roman" pitchFamily="18" charset="0"/>
                <a:cs typeface="Times New Roman" pitchFamily="18" charset="0"/>
              </a:rPr>
              <a:t>dispar</a:t>
            </a:r>
            <a:endParaRPr lang="fr-FR" sz="1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9" name="Image 26" descr="amib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0" y="2857500"/>
            <a:ext cx="7223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Ellipse 47"/>
          <p:cNvSpPr/>
          <p:nvPr/>
        </p:nvSpPr>
        <p:spPr>
          <a:xfrm>
            <a:off x="4643438" y="4995634"/>
            <a:ext cx="857256" cy="536967"/>
          </a:xfrm>
          <a:prstGeom prst="ellipse">
            <a:avLst/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6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dirty="0">
              <a:solidFill>
                <a:srgbClr val="002A00"/>
              </a:solidFill>
            </a:endParaRPr>
          </a:p>
        </p:txBody>
      </p:sp>
      <p:sp>
        <p:nvSpPr>
          <p:cNvPr id="20553" name="ZoneTexte 48"/>
          <p:cNvSpPr txBox="1">
            <a:spLocks noChangeArrowheads="1"/>
          </p:cNvSpPr>
          <p:nvPr/>
        </p:nvSpPr>
        <p:spPr bwMode="auto">
          <a:xfrm>
            <a:off x="4635500" y="5030788"/>
            <a:ext cx="8572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fr-FR" sz="1400">
                <a:solidFill>
                  <a:srgbClr val="002A00"/>
                </a:solidFill>
                <a:latin typeface="Times New Roman" pitchFamily="18" charset="0"/>
                <a:cs typeface="Times New Roman" pitchFamily="18" charset="0"/>
              </a:rPr>
              <a:t>Amibiase intestinale</a:t>
            </a:r>
          </a:p>
        </p:txBody>
      </p:sp>
      <p:sp>
        <p:nvSpPr>
          <p:cNvPr id="50" name="Ellipse 49"/>
          <p:cNvSpPr/>
          <p:nvPr/>
        </p:nvSpPr>
        <p:spPr>
          <a:xfrm>
            <a:off x="6072198" y="2357430"/>
            <a:ext cx="357190" cy="428628"/>
          </a:xfrm>
          <a:prstGeom prst="ellipse">
            <a:avLst/>
          </a:prstGeom>
          <a:gradFill>
            <a:gsLst>
              <a:gs pos="0">
                <a:srgbClr val="663300"/>
              </a:gs>
              <a:gs pos="50000">
                <a:srgbClr val="664900">
                  <a:alpha val="61000"/>
                </a:srgbClr>
              </a:gs>
              <a:gs pos="100000">
                <a:srgbClr val="66490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7643834" y="3000372"/>
            <a:ext cx="357190" cy="428628"/>
          </a:xfrm>
          <a:prstGeom prst="ellipse">
            <a:avLst/>
          </a:prstGeom>
          <a:gradFill>
            <a:gsLst>
              <a:gs pos="0">
                <a:srgbClr val="663300"/>
              </a:gs>
              <a:gs pos="50000">
                <a:srgbClr val="664900">
                  <a:alpha val="61000"/>
                </a:srgbClr>
              </a:gs>
              <a:gs pos="100000">
                <a:srgbClr val="66490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7358082" y="4643446"/>
            <a:ext cx="357190" cy="428628"/>
          </a:xfrm>
          <a:prstGeom prst="ellipse">
            <a:avLst/>
          </a:prstGeom>
          <a:gradFill>
            <a:gsLst>
              <a:gs pos="0">
                <a:srgbClr val="663300"/>
              </a:gs>
              <a:gs pos="50000">
                <a:srgbClr val="664900">
                  <a:alpha val="61000"/>
                </a:srgbClr>
              </a:gs>
              <a:gs pos="100000">
                <a:srgbClr val="66490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6" name="Text Box 173"/>
          <p:cNvSpPr txBox="1">
            <a:spLocks noChangeArrowheads="1"/>
          </p:cNvSpPr>
          <p:nvPr/>
        </p:nvSpPr>
        <p:spPr bwMode="auto">
          <a:xfrm>
            <a:off x="6715172" y="4929198"/>
            <a:ext cx="1071538" cy="268032"/>
          </a:xfrm>
          <a:prstGeom prst="rect">
            <a:avLst/>
          </a:prstGeom>
          <a:solidFill>
            <a:srgbClr val="FFE89F">
              <a:alpha val="85882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latin typeface="Times New Roman" pitchFamily="18" charset="0"/>
              </a:rPr>
              <a:t>CERVEAU</a:t>
            </a:r>
          </a:p>
        </p:txBody>
      </p:sp>
      <p:sp>
        <p:nvSpPr>
          <p:cNvPr id="53" name="Text Box 65"/>
          <p:cNvSpPr txBox="1">
            <a:spLocks noChangeArrowheads="1"/>
          </p:cNvSpPr>
          <p:nvPr/>
        </p:nvSpPr>
        <p:spPr bwMode="auto">
          <a:xfrm>
            <a:off x="2571736" y="6432575"/>
            <a:ext cx="3000396" cy="282573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Examen </a:t>
            </a:r>
            <a:r>
              <a:rPr lang="fr-FR" sz="1600" dirty="0" err="1">
                <a:solidFill>
                  <a:srgbClr val="3D0050"/>
                </a:solidFill>
                <a:latin typeface="Times New Roman" pitchFamily="18" charset="0"/>
              </a:rPr>
              <a:t>parasitologique</a:t>
            </a: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 des selles</a:t>
            </a:r>
          </a:p>
        </p:txBody>
      </p:sp>
      <p:sp>
        <p:nvSpPr>
          <p:cNvPr id="56" name="Text Box 65"/>
          <p:cNvSpPr txBox="1">
            <a:spLocks noChangeArrowheads="1"/>
          </p:cNvSpPr>
          <p:nvPr/>
        </p:nvSpPr>
        <p:spPr bwMode="auto">
          <a:xfrm>
            <a:off x="7000892" y="2000240"/>
            <a:ext cx="857256" cy="282573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Imagerie  </a:t>
            </a:r>
          </a:p>
        </p:txBody>
      </p:sp>
      <p:sp>
        <p:nvSpPr>
          <p:cNvPr id="54" name="Flèche en arc 53"/>
          <p:cNvSpPr/>
          <p:nvPr/>
        </p:nvSpPr>
        <p:spPr>
          <a:xfrm rot="1947681">
            <a:off x="1671388" y="1071573"/>
            <a:ext cx="3630813" cy="3127576"/>
          </a:xfrm>
          <a:prstGeom prst="circularArrow">
            <a:avLst>
              <a:gd name="adj1" fmla="val 5642"/>
              <a:gd name="adj2" fmla="val 707456"/>
              <a:gd name="adj3" fmla="val 19720615"/>
              <a:gd name="adj4" fmla="val 13468863"/>
              <a:gd name="adj5" fmla="val 6592"/>
            </a:avLst>
          </a:prstGeom>
          <a:gradFill>
            <a:gsLst>
              <a:gs pos="0">
                <a:srgbClr val="FFC000"/>
              </a:gs>
              <a:gs pos="100000">
                <a:srgbClr val="C2730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Flèche en arc 56"/>
          <p:cNvSpPr/>
          <p:nvPr/>
        </p:nvSpPr>
        <p:spPr>
          <a:xfrm rot="8207709">
            <a:off x="1003231" y="3026585"/>
            <a:ext cx="4129485" cy="3127576"/>
          </a:xfrm>
          <a:prstGeom prst="circularArrow">
            <a:avLst>
              <a:gd name="adj1" fmla="val 5548"/>
              <a:gd name="adj2" fmla="val 707456"/>
              <a:gd name="adj3" fmla="val 19041009"/>
              <a:gd name="adj4" fmla="val 13813454"/>
              <a:gd name="adj5" fmla="val 6592"/>
            </a:avLst>
          </a:prstGeom>
          <a:gradFill>
            <a:gsLst>
              <a:gs pos="0">
                <a:srgbClr val="FFC000"/>
              </a:gs>
              <a:gs pos="100000">
                <a:srgbClr val="C2730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429124" y="4357694"/>
            <a:ext cx="1285884" cy="445428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200" tIns="7200" rIns="7200" bIns="72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Forme végétative d’</a:t>
            </a:r>
            <a:r>
              <a:rPr lang="fr-FR" sz="1400" i="1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fr-FR" sz="1400" i="1" dirty="0" err="1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histolytica</a:t>
            </a:r>
            <a:endParaRPr lang="fr-FR" sz="1400" i="1" dirty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81" name="Image 119" descr="amibe.png"/>
          <p:cNvPicPr>
            <a:picLocks noChangeAspect="1"/>
          </p:cNvPicPr>
          <p:nvPr/>
        </p:nvPicPr>
        <p:blipFill>
          <a:blip r:embed="rId5">
            <a:lum contrast="20000"/>
          </a:blip>
          <a:srcRect/>
          <a:stretch>
            <a:fillRect/>
          </a:stretch>
        </p:blipFill>
        <p:spPr bwMode="auto">
          <a:xfrm rot="8660404">
            <a:off x="4195763" y="2943225"/>
            <a:ext cx="1563687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ZoneTexte 57"/>
          <p:cNvSpPr txBox="1"/>
          <p:nvPr/>
        </p:nvSpPr>
        <p:spPr>
          <a:xfrm>
            <a:off x="2214546" y="1785926"/>
            <a:ext cx="1285884" cy="229984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200" tIns="7200" rIns="7200" bIns="72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Kyste d’</a:t>
            </a:r>
            <a:r>
              <a:rPr lang="fr-FR" sz="1400" i="1" dirty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fr-FR" sz="1400" i="1" dirty="0" err="1">
                <a:latin typeface="Times New Roman" pitchFamily="18" charset="0"/>
                <a:cs typeface="Times New Roman" pitchFamily="18" charset="0"/>
              </a:rPr>
              <a:t>dispar</a:t>
            </a:r>
            <a:endParaRPr lang="fr-FR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214678" y="1285860"/>
            <a:ext cx="1714512" cy="229984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200" tIns="7200" rIns="7200" bIns="72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Kyste d’</a:t>
            </a:r>
            <a:r>
              <a:rPr lang="fr-FR" sz="1400" i="1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fr-FR" sz="1400" i="1" dirty="0" err="1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histolytica</a:t>
            </a:r>
            <a:endParaRPr lang="fr-FR" sz="1400" i="1" dirty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3667244" y="2631307"/>
            <a:ext cx="1132374" cy="571504"/>
          </a:xfrm>
          <a:prstGeom prst="ellipse">
            <a:avLst/>
          </a:prstGeom>
          <a:gradFill flip="none" rotWithShape="1">
            <a:gsLst>
              <a:gs pos="0">
                <a:srgbClr val="FFF000"/>
              </a:gs>
              <a:gs pos="100000">
                <a:srgbClr val="C273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591" name="ZoneTexte 59"/>
          <p:cNvSpPr txBox="1">
            <a:spLocks noChangeArrowheads="1"/>
          </p:cNvSpPr>
          <p:nvPr/>
        </p:nvSpPr>
        <p:spPr bwMode="auto">
          <a:xfrm>
            <a:off x="3694113" y="2633663"/>
            <a:ext cx="10922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fr-FR" sz="1600">
                <a:solidFill>
                  <a:srgbClr val="702D00"/>
                </a:solidFill>
                <a:latin typeface="Times New Roman" pitchFamily="18" charset="0"/>
                <a:cs typeface="Times New Roman" pitchFamily="18" charset="0"/>
              </a:rPr>
              <a:t>Cycle pathogène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40</Words>
  <Application>Microsoft Office PowerPoint</Application>
  <PresentationFormat>Affichage à l'écran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15</cp:revision>
  <dcterms:created xsi:type="dcterms:W3CDTF">2008-07-23T07:21:36Z</dcterms:created>
  <dcterms:modified xsi:type="dcterms:W3CDTF">2008-07-23T08:45:17Z</dcterms:modified>
</cp:coreProperties>
</file>