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3648081" y="1485875"/>
            <a:ext cx="5572140" cy="3714777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 rot="10800000">
            <a:off x="3286115" y="642918"/>
            <a:ext cx="1214447" cy="5332430"/>
          </a:xfrm>
          <a:prstGeom prst="flowChartMagneticDisk">
            <a:avLst/>
          </a:prstGeom>
          <a:gradFill flip="none" rotWithShape="1">
            <a:gsLst>
              <a:gs pos="0">
                <a:srgbClr val="FF3737"/>
              </a:gs>
              <a:gs pos="12000">
                <a:srgbClr val="FF7575"/>
              </a:gs>
              <a:gs pos="50000">
                <a:schemeClr val="bg1"/>
              </a:gs>
              <a:gs pos="88000">
                <a:srgbClr val="FF7575"/>
              </a:gs>
              <a:gs pos="100000">
                <a:srgbClr val="FF3737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286511" y="559417"/>
            <a:ext cx="1214445" cy="268032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INTESTIN</a:t>
            </a:r>
          </a:p>
        </p:txBody>
      </p:sp>
      <p:sp>
        <p:nvSpPr>
          <p:cNvPr id="27" name="Flèche en arc 26"/>
          <p:cNvSpPr/>
          <p:nvPr/>
        </p:nvSpPr>
        <p:spPr>
          <a:xfrm rot="16200000">
            <a:off x="336351" y="1050715"/>
            <a:ext cx="7328290" cy="4286280"/>
          </a:xfrm>
          <a:prstGeom prst="circularArrow">
            <a:avLst>
              <a:gd name="adj1" fmla="val 4827"/>
              <a:gd name="adj2" fmla="val 586861"/>
              <a:gd name="adj3" fmla="val 2804598"/>
              <a:gd name="adj4" fmla="val 11122384"/>
              <a:gd name="adj5" fmla="val 6313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 descr="rhabditoid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259518" flipV="1">
            <a:off x="5529600" y="3725366"/>
            <a:ext cx="244272" cy="596770"/>
          </a:xfrm>
          <a:prstGeom prst="rect">
            <a:avLst/>
          </a:prstGeom>
        </p:spPr>
      </p:pic>
      <p:sp>
        <p:nvSpPr>
          <p:cNvPr id="16" name="Flèche en arc 15"/>
          <p:cNvSpPr/>
          <p:nvPr/>
        </p:nvSpPr>
        <p:spPr>
          <a:xfrm rot="15079553">
            <a:off x="3679091" y="751612"/>
            <a:ext cx="3566223" cy="3650553"/>
          </a:xfrm>
          <a:prstGeom prst="circularArrow">
            <a:avLst>
              <a:gd name="adj1" fmla="val 4096"/>
              <a:gd name="adj2" fmla="val 594807"/>
              <a:gd name="adj3" fmla="val 4084199"/>
              <a:gd name="adj4" fmla="val 12000497"/>
              <a:gd name="adj5" fmla="val 6313"/>
            </a:avLst>
          </a:prstGeom>
          <a:gradFill>
            <a:gsLst>
              <a:gs pos="0">
                <a:srgbClr val="FFC000"/>
              </a:gs>
              <a:gs pos="100000">
                <a:srgbClr val="C27300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3" name="AutoShape 10"/>
          <p:cNvSpPr>
            <a:spLocks noChangeArrowheads="1"/>
          </p:cNvSpPr>
          <p:nvPr/>
        </p:nvSpPr>
        <p:spPr bwMode="auto">
          <a:xfrm rot="5400000">
            <a:off x="3321835" y="3250405"/>
            <a:ext cx="1214446" cy="1428760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ZoneTexte 2222"/>
          <p:cNvSpPr txBox="1">
            <a:spLocks noChangeArrowheads="1"/>
          </p:cNvSpPr>
          <p:nvPr/>
        </p:nvSpPr>
        <p:spPr bwMode="auto">
          <a:xfrm>
            <a:off x="3500430" y="3357562"/>
            <a:ext cx="573055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grpSp>
        <p:nvGrpSpPr>
          <p:cNvPr id="2" name="Groupe 23"/>
          <p:cNvGrpSpPr/>
          <p:nvPr/>
        </p:nvGrpSpPr>
        <p:grpSpPr>
          <a:xfrm>
            <a:off x="3714745" y="571480"/>
            <a:ext cx="1238196" cy="1222584"/>
            <a:chOff x="7262894" y="2428868"/>
            <a:chExt cx="1881106" cy="1857388"/>
          </a:xfrm>
        </p:grpSpPr>
        <p:sp>
          <p:nvSpPr>
            <p:cNvPr id="110" name="Oval 239"/>
            <p:cNvSpPr>
              <a:spLocks noChangeArrowheads="1"/>
            </p:cNvSpPr>
            <p:nvPr/>
          </p:nvSpPr>
          <p:spPr bwMode="auto">
            <a:xfrm>
              <a:off x="7262894" y="2428868"/>
              <a:ext cx="936000" cy="18573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9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14" name="Oval 240"/>
            <p:cNvSpPr>
              <a:spLocks noChangeArrowheads="1"/>
            </p:cNvSpPr>
            <p:nvPr/>
          </p:nvSpPr>
          <p:spPr bwMode="auto">
            <a:xfrm>
              <a:off x="8211696" y="2428868"/>
              <a:ext cx="932304" cy="18573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9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115" name="Text Box 247"/>
          <p:cNvSpPr txBox="1">
            <a:spLocks noChangeArrowheads="1"/>
          </p:cNvSpPr>
          <p:nvPr/>
        </p:nvSpPr>
        <p:spPr bwMode="auto">
          <a:xfrm>
            <a:off x="3857621" y="571480"/>
            <a:ext cx="935038" cy="304800"/>
          </a:xfrm>
          <a:prstGeom prst="rect">
            <a:avLst/>
          </a:prstGeom>
          <a:solidFill>
            <a:srgbClr val="9FFFFF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</a:rPr>
              <a:t>POUMON</a:t>
            </a:r>
          </a:p>
        </p:txBody>
      </p:sp>
      <p:grpSp>
        <p:nvGrpSpPr>
          <p:cNvPr id="3" name="Groupe 70"/>
          <p:cNvGrpSpPr/>
          <p:nvPr/>
        </p:nvGrpSpPr>
        <p:grpSpPr>
          <a:xfrm flipH="1">
            <a:off x="6250699" y="5381200"/>
            <a:ext cx="142876" cy="79375"/>
            <a:chOff x="1928794" y="6072206"/>
            <a:chExt cx="642942" cy="357190"/>
          </a:xfrm>
        </p:grpSpPr>
        <p:sp>
          <p:nvSpPr>
            <p:cNvPr id="19" name="Ellipse 18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92"/>
          <p:cNvGrpSpPr/>
          <p:nvPr/>
        </p:nvGrpSpPr>
        <p:grpSpPr>
          <a:xfrm flipH="1">
            <a:off x="6286512" y="5297699"/>
            <a:ext cx="142876" cy="79375"/>
            <a:chOff x="1928794" y="6072206"/>
            <a:chExt cx="642942" cy="357190"/>
          </a:xfrm>
        </p:grpSpPr>
        <p:sp>
          <p:nvSpPr>
            <p:cNvPr id="28" name="Ellipse 27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92"/>
          <p:cNvGrpSpPr/>
          <p:nvPr/>
        </p:nvGrpSpPr>
        <p:grpSpPr>
          <a:xfrm flipH="1">
            <a:off x="6238824" y="5476012"/>
            <a:ext cx="142876" cy="79375"/>
            <a:chOff x="1928794" y="6072206"/>
            <a:chExt cx="642942" cy="357190"/>
          </a:xfrm>
        </p:grpSpPr>
        <p:sp>
          <p:nvSpPr>
            <p:cNvPr id="31" name="Ellipse 30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92"/>
          <p:cNvGrpSpPr/>
          <p:nvPr/>
        </p:nvGrpSpPr>
        <p:grpSpPr>
          <a:xfrm flipH="1">
            <a:off x="6215074" y="5547826"/>
            <a:ext cx="142876" cy="79375"/>
            <a:chOff x="1928794" y="6072206"/>
            <a:chExt cx="642942" cy="357190"/>
          </a:xfrm>
        </p:grpSpPr>
        <p:sp>
          <p:nvSpPr>
            <p:cNvPr id="34" name="Ellipse 33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92"/>
          <p:cNvGrpSpPr/>
          <p:nvPr/>
        </p:nvGrpSpPr>
        <p:grpSpPr>
          <a:xfrm flipH="1">
            <a:off x="6143636" y="5429264"/>
            <a:ext cx="142876" cy="79375"/>
            <a:chOff x="1928794" y="6072206"/>
            <a:chExt cx="642942" cy="357190"/>
          </a:xfrm>
        </p:grpSpPr>
        <p:sp>
          <p:nvSpPr>
            <p:cNvPr id="37" name="Ellipse 36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67"/>
          <p:cNvGrpSpPr/>
          <p:nvPr/>
        </p:nvGrpSpPr>
        <p:grpSpPr>
          <a:xfrm flipH="1">
            <a:off x="6179637" y="5321261"/>
            <a:ext cx="142876" cy="79375"/>
            <a:chOff x="1928794" y="6072206"/>
            <a:chExt cx="642942" cy="357190"/>
          </a:xfrm>
        </p:grpSpPr>
        <p:sp>
          <p:nvSpPr>
            <p:cNvPr id="40" name="Ellipse 39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70"/>
          <p:cNvGrpSpPr/>
          <p:nvPr/>
        </p:nvGrpSpPr>
        <p:grpSpPr>
          <a:xfrm flipH="1">
            <a:off x="5607757" y="2274493"/>
            <a:ext cx="142876" cy="79375"/>
            <a:chOff x="1928794" y="6072206"/>
            <a:chExt cx="642942" cy="357190"/>
          </a:xfrm>
        </p:grpSpPr>
        <p:sp>
          <p:nvSpPr>
            <p:cNvPr id="43" name="Ellipse 42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92"/>
          <p:cNvGrpSpPr/>
          <p:nvPr/>
        </p:nvGrpSpPr>
        <p:grpSpPr>
          <a:xfrm flipH="1">
            <a:off x="5643570" y="2190992"/>
            <a:ext cx="142876" cy="79375"/>
            <a:chOff x="1928794" y="6072206"/>
            <a:chExt cx="642942" cy="357190"/>
          </a:xfrm>
        </p:grpSpPr>
        <p:sp>
          <p:nvSpPr>
            <p:cNvPr id="46" name="Ellipse 45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92"/>
          <p:cNvGrpSpPr/>
          <p:nvPr/>
        </p:nvGrpSpPr>
        <p:grpSpPr>
          <a:xfrm flipH="1">
            <a:off x="5500694" y="2322557"/>
            <a:ext cx="142876" cy="79375"/>
            <a:chOff x="1928794" y="6072206"/>
            <a:chExt cx="642942" cy="357190"/>
          </a:xfrm>
        </p:grpSpPr>
        <p:sp>
          <p:nvSpPr>
            <p:cNvPr id="49" name="Ellipse 48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67"/>
          <p:cNvGrpSpPr/>
          <p:nvPr/>
        </p:nvGrpSpPr>
        <p:grpSpPr>
          <a:xfrm flipH="1">
            <a:off x="5536695" y="2214554"/>
            <a:ext cx="142876" cy="79375"/>
            <a:chOff x="1928794" y="6072206"/>
            <a:chExt cx="642942" cy="357190"/>
          </a:xfrm>
        </p:grpSpPr>
        <p:sp>
          <p:nvSpPr>
            <p:cNvPr id="52" name="Ellipse 51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Flèche vers le bas 53"/>
          <p:cNvSpPr/>
          <p:nvPr/>
        </p:nvSpPr>
        <p:spPr>
          <a:xfrm>
            <a:off x="5500694" y="2571744"/>
            <a:ext cx="285752" cy="1071570"/>
          </a:xfrm>
          <a:prstGeom prst="downArrow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C273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70"/>
          <p:cNvGrpSpPr/>
          <p:nvPr/>
        </p:nvGrpSpPr>
        <p:grpSpPr>
          <a:xfrm flipH="1">
            <a:off x="4107559" y="6405646"/>
            <a:ext cx="142876" cy="79375"/>
            <a:chOff x="1928794" y="6072206"/>
            <a:chExt cx="642942" cy="357190"/>
          </a:xfrm>
        </p:grpSpPr>
        <p:sp>
          <p:nvSpPr>
            <p:cNvPr id="56" name="Ellipse 55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92"/>
          <p:cNvGrpSpPr/>
          <p:nvPr/>
        </p:nvGrpSpPr>
        <p:grpSpPr>
          <a:xfrm flipH="1">
            <a:off x="4095684" y="6500458"/>
            <a:ext cx="142876" cy="79375"/>
            <a:chOff x="1928794" y="6072206"/>
            <a:chExt cx="642942" cy="357190"/>
          </a:xfrm>
        </p:grpSpPr>
        <p:sp>
          <p:nvSpPr>
            <p:cNvPr id="62" name="Ellipse 61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92"/>
          <p:cNvGrpSpPr/>
          <p:nvPr/>
        </p:nvGrpSpPr>
        <p:grpSpPr>
          <a:xfrm flipH="1">
            <a:off x="4071934" y="6572272"/>
            <a:ext cx="142876" cy="79375"/>
            <a:chOff x="1928794" y="6072206"/>
            <a:chExt cx="642942" cy="357190"/>
          </a:xfrm>
        </p:grpSpPr>
        <p:sp>
          <p:nvSpPr>
            <p:cNvPr id="65" name="Ellipse 64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92"/>
          <p:cNvGrpSpPr/>
          <p:nvPr/>
        </p:nvGrpSpPr>
        <p:grpSpPr>
          <a:xfrm flipH="1">
            <a:off x="4000496" y="6453710"/>
            <a:ext cx="142876" cy="79375"/>
            <a:chOff x="1928794" y="6072206"/>
            <a:chExt cx="642942" cy="357190"/>
          </a:xfrm>
        </p:grpSpPr>
        <p:sp>
          <p:nvSpPr>
            <p:cNvPr id="68" name="Ellipse 67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67"/>
          <p:cNvGrpSpPr/>
          <p:nvPr/>
        </p:nvGrpSpPr>
        <p:grpSpPr>
          <a:xfrm flipH="1">
            <a:off x="4036497" y="6345707"/>
            <a:ext cx="142876" cy="79375"/>
            <a:chOff x="1928794" y="6072206"/>
            <a:chExt cx="642942" cy="357190"/>
          </a:xfrm>
        </p:grpSpPr>
        <p:sp>
          <p:nvSpPr>
            <p:cNvPr id="71" name="Ellipse 70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4" name="Text Box 65"/>
          <p:cNvSpPr txBox="1">
            <a:spLocks noChangeArrowheads="1"/>
          </p:cNvSpPr>
          <p:nvPr/>
        </p:nvSpPr>
        <p:spPr bwMode="auto">
          <a:xfrm>
            <a:off x="2857488" y="1000108"/>
            <a:ext cx="1071570" cy="452698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400" dirty="0" smtClean="0">
                <a:solidFill>
                  <a:srgbClr val="007400"/>
                </a:solidFill>
                <a:latin typeface="Times New Roman" pitchFamily="18" charset="0"/>
              </a:rPr>
              <a:t>Syndrome de </a:t>
            </a:r>
            <a:r>
              <a:rPr lang="fr-FR" sz="1400" dirty="0" err="1" smtClean="0">
                <a:solidFill>
                  <a:srgbClr val="007400"/>
                </a:solidFill>
                <a:latin typeface="Times New Roman" pitchFamily="18" charset="0"/>
              </a:rPr>
              <a:t>Löffler</a:t>
            </a:r>
            <a:endParaRPr lang="fr-FR" sz="14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75" name="Text Box 65"/>
          <p:cNvSpPr txBox="1">
            <a:spLocks noChangeArrowheads="1"/>
          </p:cNvSpPr>
          <p:nvPr/>
        </p:nvSpPr>
        <p:spPr bwMode="auto">
          <a:xfrm>
            <a:off x="7715272" y="2571744"/>
            <a:ext cx="857256" cy="452698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400" dirty="0" smtClean="0">
                <a:solidFill>
                  <a:srgbClr val="007400"/>
                </a:solidFill>
                <a:latin typeface="Times New Roman" pitchFamily="18" charset="0"/>
              </a:rPr>
              <a:t>Troubles digestifs</a:t>
            </a:r>
            <a:endParaRPr lang="fr-FR" sz="14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5643570" y="6233718"/>
            <a:ext cx="3000364" cy="268032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 smtClean="0">
                <a:solidFill>
                  <a:srgbClr val="3D0050"/>
                </a:solidFill>
                <a:latin typeface="Times New Roman" pitchFamily="18" charset="0"/>
              </a:rPr>
              <a:t>Examen </a:t>
            </a:r>
            <a:r>
              <a:rPr lang="fr-FR" sz="1600" dirty="0" err="1" smtClean="0">
                <a:solidFill>
                  <a:srgbClr val="3D0050"/>
                </a:solidFill>
                <a:latin typeface="Times New Roman" pitchFamily="18" charset="0"/>
              </a:rPr>
              <a:t>parasitologique</a:t>
            </a:r>
            <a:r>
              <a:rPr lang="fr-FR" sz="1600" dirty="0" smtClean="0">
                <a:solidFill>
                  <a:srgbClr val="3D0050"/>
                </a:solidFill>
                <a:latin typeface="Times New Roman" pitchFamily="18" charset="0"/>
              </a:rPr>
              <a:t> des selles</a:t>
            </a:r>
            <a:endParaRPr lang="fr-FR" sz="16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sp>
        <p:nvSpPr>
          <p:cNvPr id="77" name="Text Box 65"/>
          <p:cNvSpPr txBox="1">
            <a:spLocks noChangeArrowheads="1"/>
          </p:cNvSpPr>
          <p:nvPr/>
        </p:nvSpPr>
        <p:spPr bwMode="auto">
          <a:xfrm>
            <a:off x="2403460" y="2285992"/>
            <a:ext cx="1071570" cy="51425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 smtClean="0">
                <a:solidFill>
                  <a:srgbClr val="3D0050"/>
                </a:solidFill>
                <a:latin typeface="Times New Roman" pitchFamily="18" charset="0"/>
              </a:rPr>
              <a:t>Hyper-éosinophilie</a:t>
            </a:r>
            <a:endParaRPr lang="fr-FR" sz="16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sp>
        <p:nvSpPr>
          <p:cNvPr id="25" name="Cœur 24"/>
          <p:cNvSpPr/>
          <p:nvPr/>
        </p:nvSpPr>
        <p:spPr>
          <a:xfrm>
            <a:off x="3500431" y="2143116"/>
            <a:ext cx="928694" cy="1000132"/>
          </a:xfrm>
          <a:prstGeom prst="hear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 Box 247"/>
          <p:cNvSpPr txBox="1">
            <a:spLocks noChangeArrowheads="1"/>
          </p:cNvSpPr>
          <p:nvPr/>
        </p:nvSpPr>
        <p:spPr bwMode="auto">
          <a:xfrm>
            <a:off x="3571869" y="1928802"/>
            <a:ext cx="776294" cy="317301"/>
          </a:xfrm>
          <a:prstGeom prst="rect">
            <a:avLst/>
          </a:prstGeom>
          <a:solidFill>
            <a:srgbClr val="FF0000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 smtClean="0">
                <a:latin typeface="Times New Roman" pitchFamily="18" charset="0"/>
              </a:rPr>
              <a:t>COEUR</a:t>
            </a:r>
            <a:endParaRPr lang="fr-FR" sz="1400" b="1" dirty="0">
              <a:latin typeface="Times New Roman" pitchFamily="18" charset="0"/>
            </a:endParaRPr>
          </a:p>
        </p:txBody>
      </p:sp>
      <p:sp>
        <p:nvSpPr>
          <p:cNvPr id="79" name="Flèche vers le bas 78"/>
          <p:cNvSpPr/>
          <p:nvPr/>
        </p:nvSpPr>
        <p:spPr>
          <a:xfrm rot="1601257">
            <a:off x="6526745" y="4293592"/>
            <a:ext cx="240243" cy="920045"/>
          </a:xfrm>
          <a:prstGeom prst="downArrow">
            <a:avLst>
              <a:gd name="adj1" fmla="val 50000"/>
              <a:gd name="adj2" fmla="val 66048"/>
            </a:avLst>
          </a:prstGeom>
          <a:gradFill>
            <a:gsLst>
              <a:gs pos="0">
                <a:srgbClr val="FAFD7B"/>
              </a:gs>
              <a:gs pos="51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" name="Image 80" descr="ascaris fem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lum bright="-10000" contrast="20000"/>
          </a:blip>
          <a:stretch>
            <a:fillRect/>
          </a:stretch>
        </p:blipFill>
        <p:spPr>
          <a:xfrm rot="603102">
            <a:off x="6629476" y="1427831"/>
            <a:ext cx="1090279" cy="3207276"/>
          </a:xfrm>
          <a:prstGeom prst="rect">
            <a:avLst/>
          </a:prstGeom>
        </p:spPr>
      </p:pic>
      <p:pic>
        <p:nvPicPr>
          <p:cNvPr id="82" name="Image 81" descr="ascaris mal.p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lum bright="-10000" contrast="20000"/>
          </a:blip>
          <a:srcRect b="42417"/>
          <a:stretch>
            <a:fillRect/>
          </a:stretch>
        </p:blipFill>
        <p:spPr>
          <a:xfrm rot="10599400" flipH="1">
            <a:off x="6413339" y="2312465"/>
            <a:ext cx="964124" cy="1927680"/>
          </a:xfrm>
          <a:prstGeom prst="rect">
            <a:avLst/>
          </a:prstGeom>
        </p:spPr>
      </p:pic>
      <p:sp>
        <p:nvSpPr>
          <p:cNvPr id="78" name="Text Box 65"/>
          <p:cNvSpPr txBox="1">
            <a:spLocks noChangeArrowheads="1"/>
          </p:cNvSpPr>
          <p:nvPr/>
        </p:nvSpPr>
        <p:spPr bwMode="auto">
          <a:xfrm>
            <a:off x="1785918" y="4143380"/>
            <a:ext cx="1000132" cy="338554"/>
          </a:xfrm>
          <a:prstGeom prst="rect">
            <a:avLst/>
          </a:prstGeom>
          <a:solidFill>
            <a:srgbClr val="82C836">
              <a:alpha val="50000"/>
            </a:srgbClr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8000" rIns="1800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</a:rPr>
              <a:t>Maturation</a:t>
            </a:r>
            <a:endParaRPr lang="fr-FR" sz="1600" dirty="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73" name="Flèche en arc 72"/>
          <p:cNvSpPr/>
          <p:nvPr/>
        </p:nvSpPr>
        <p:spPr>
          <a:xfrm rot="5749677">
            <a:off x="3262544" y="3628887"/>
            <a:ext cx="2477765" cy="3766670"/>
          </a:xfrm>
          <a:prstGeom prst="circularArrow">
            <a:avLst>
              <a:gd name="adj1" fmla="val 5849"/>
              <a:gd name="adj2" fmla="val 1142319"/>
              <a:gd name="adj3" fmla="val 20661118"/>
              <a:gd name="adj4" fmla="val 16529866"/>
              <a:gd name="adj5" fmla="val 9680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86</cp:revision>
  <dcterms:created xsi:type="dcterms:W3CDTF">2008-07-22T13:17:44Z</dcterms:created>
  <dcterms:modified xsi:type="dcterms:W3CDTF">2008-07-22T15:52:27Z</dcterms:modified>
</cp:coreProperties>
</file>