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8B7EC-43D9-458F-8A7B-9845953A942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5400000">
            <a:off x="1071538" y="1285861"/>
            <a:ext cx="5429289" cy="3286148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214681" y="214289"/>
            <a:ext cx="1357320" cy="338554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INTESTIN</a:t>
            </a:r>
          </a:p>
        </p:txBody>
      </p:sp>
      <p:sp>
        <p:nvSpPr>
          <p:cNvPr id="21" name="Arc 20"/>
          <p:cNvSpPr/>
          <p:nvPr/>
        </p:nvSpPr>
        <p:spPr>
          <a:xfrm rot="5400000" flipV="1">
            <a:off x="1563570" y="3849813"/>
            <a:ext cx="1557342" cy="2001600"/>
          </a:xfrm>
          <a:prstGeom prst="arc">
            <a:avLst>
              <a:gd name="adj1" fmla="val 16193328"/>
              <a:gd name="adj2" fmla="val 0"/>
            </a:avLst>
          </a:prstGeom>
          <a:ln w="412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23"/>
          <p:cNvGrpSpPr/>
          <p:nvPr/>
        </p:nvGrpSpPr>
        <p:grpSpPr>
          <a:xfrm flipH="1">
            <a:off x="1928795" y="5643578"/>
            <a:ext cx="257177" cy="142876"/>
            <a:chOff x="1928794" y="6072206"/>
            <a:chExt cx="642942" cy="357190"/>
          </a:xfrm>
        </p:grpSpPr>
        <p:sp>
          <p:nvSpPr>
            <p:cNvPr id="22" name="Ellipse 21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4"/>
          <p:cNvGrpSpPr/>
          <p:nvPr/>
        </p:nvGrpSpPr>
        <p:grpSpPr>
          <a:xfrm flipH="1">
            <a:off x="1714481" y="5572140"/>
            <a:ext cx="257177" cy="142876"/>
            <a:chOff x="1928794" y="6072206"/>
            <a:chExt cx="642942" cy="357190"/>
          </a:xfrm>
        </p:grpSpPr>
        <p:sp>
          <p:nvSpPr>
            <p:cNvPr id="26" name="Ellipse 25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27"/>
          <p:cNvGrpSpPr/>
          <p:nvPr/>
        </p:nvGrpSpPr>
        <p:grpSpPr>
          <a:xfrm flipH="1">
            <a:off x="2071671" y="5643578"/>
            <a:ext cx="257177" cy="142876"/>
            <a:chOff x="1928794" y="6072206"/>
            <a:chExt cx="642942" cy="357190"/>
          </a:xfrm>
        </p:grpSpPr>
        <p:sp>
          <p:nvSpPr>
            <p:cNvPr id="29" name="Ellipse 28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33"/>
          <p:cNvGrpSpPr/>
          <p:nvPr/>
        </p:nvGrpSpPr>
        <p:grpSpPr>
          <a:xfrm flipH="1">
            <a:off x="1571605" y="5643578"/>
            <a:ext cx="257177" cy="142876"/>
            <a:chOff x="1928794" y="6072206"/>
            <a:chExt cx="642942" cy="357190"/>
          </a:xfrm>
        </p:grpSpPr>
        <p:sp>
          <p:nvSpPr>
            <p:cNvPr id="35" name="Ellipse 34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36"/>
          <p:cNvGrpSpPr/>
          <p:nvPr/>
        </p:nvGrpSpPr>
        <p:grpSpPr>
          <a:xfrm flipH="1">
            <a:off x="1571605" y="5500702"/>
            <a:ext cx="257177" cy="142876"/>
            <a:chOff x="1928794" y="6072206"/>
            <a:chExt cx="642942" cy="357190"/>
          </a:xfrm>
        </p:grpSpPr>
        <p:sp>
          <p:nvSpPr>
            <p:cNvPr id="38" name="Ellipse 37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9" name="Image 48" descr="oxyure fem adult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065030">
            <a:off x="2940483" y="2578593"/>
            <a:ext cx="1842326" cy="1006510"/>
          </a:xfrm>
          <a:prstGeom prst="rect">
            <a:avLst/>
          </a:prstGeom>
        </p:spPr>
      </p:pic>
      <p:grpSp>
        <p:nvGrpSpPr>
          <p:cNvPr id="9" name="Groupe 49"/>
          <p:cNvGrpSpPr/>
          <p:nvPr/>
        </p:nvGrpSpPr>
        <p:grpSpPr>
          <a:xfrm flipH="1">
            <a:off x="1785919" y="5685988"/>
            <a:ext cx="257177" cy="142876"/>
            <a:chOff x="1928794" y="6072206"/>
            <a:chExt cx="642942" cy="357190"/>
          </a:xfrm>
        </p:grpSpPr>
        <p:sp>
          <p:nvSpPr>
            <p:cNvPr id="51" name="Ellipse 50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67"/>
          <p:cNvGrpSpPr/>
          <p:nvPr/>
        </p:nvGrpSpPr>
        <p:grpSpPr>
          <a:xfrm flipH="1">
            <a:off x="3127391" y="928670"/>
            <a:ext cx="257177" cy="142876"/>
            <a:chOff x="1928794" y="6072206"/>
            <a:chExt cx="642942" cy="357190"/>
          </a:xfrm>
        </p:grpSpPr>
        <p:sp>
          <p:nvSpPr>
            <p:cNvPr id="69" name="Ellipse 68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70"/>
          <p:cNvGrpSpPr/>
          <p:nvPr/>
        </p:nvGrpSpPr>
        <p:grpSpPr>
          <a:xfrm flipH="1">
            <a:off x="2841639" y="1000108"/>
            <a:ext cx="257177" cy="142876"/>
            <a:chOff x="1928794" y="6072206"/>
            <a:chExt cx="642942" cy="357190"/>
          </a:xfrm>
        </p:grpSpPr>
        <p:sp>
          <p:nvSpPr>
            <p:cNvPr id="72" name="Ellipse 71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lipse 72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5" name="Flèche en arc 74"/>
          <p:cNvSpPr/>
          <p:nvPr/>
        </p:nvSpPr>
        <p:spPr>
          <a:xfrm rot="16972974">
            <a:off x="-471745" y="1052490"/>
            <a:ext cx="4761966" cy="4000528"/>
          </a:xfrm>
          <a:prstGeom prst="circularArrow">
            <a:avLst>
              <a:gd name="adj1" fmla="val 4583"/>
              <a:gd name="adj2" fmla="val 738192"/>
              <a:gd name="adj3" fmla="val 21578837"/>
              <a:gd name="adj4" fmla="val 11004686"/>
              <a:gd name="adj5" fmla="val 6313"/>
            </a:avLst>
          </a:prstGeom>
          <a:solidFill>
            <a:srgbClr val="C273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025500" y="1357298"/>
            <a:ext cx="1285884" cy="2881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Voie respiratoire</a:t>
            </a:r>
          </a:p>
        </p:txBody>
      </p:sp>
      <p:sp>
        <p:nvSpPr>
          <p:cNvPr id="80" name="Flèche vers le bas 79"/>
          <p:cNvSpPr/>
          <p:nvPr/>
        </p:nvSpPr>
        <p:spPr>
          <a:xfrm rot="20955886">
            <a:off x="3180238" y="1377549"/>
            <a:ext cx="252000" cy="1188000"/>
          </a:xfrm>
          <a:prstGeom prst="downArrow">
            <a:avLst>
              <a:gd name="adj1" fmla="val 50000"/>
              <a:gd name="adj2" fmla="val 93907"/>
            </a:avLst>
          </a:prstGeom>
          <a:solidFill>
            <a:srgbClr val="C273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-609636" y="3000372"/>
            <a:ext cx="1681174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69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Œufs directement </a:t>
            </a:r>
            <a:r>
              <a:rPr lang="fr-FR" sz="16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infestants</a:t>
            </a:r>
            <a:r>
              <a:rPr lang="fr-FR" sz="16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: pas de maturation dans le milieu extérieur</a:t>
            </a:r>
            <a:endParaRPr lang="fr-FR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 Box 65"/>
          <p:cNvSpPr txBox="1">
            <a:spLocks noChangeArrowheads="1"/>
          </p:cNvSpPr>
          <p:nvPr/>
        </p:nvSpPr>
        <p:spPr bwMode="auto">
          <a:xfrm>
            <a:off x="1071570" y="5929330"/>
            <a:ext cx="1928794" cy="369332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dirty="0" smtClean="0">
                <a:solidFill>
                  <a:srgbClr val="007400"/>
                </a:solidFill>
                <a:latin typeface="Times New Roman" pitchFamily="18" charset="0"/>
              </a:rPr>
              <a:t>Prurit anal vespéral</a:t>
            </a:r>
            <a:endParaRPr lang="fr-FR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5" name="Text Box 65"/>
          <p:cNvSpPr txBox="1">
            <a:spLocks noChangeArrowheads="1"/>
          </p:cNvSpPr>
          <p:nvPr/>
        </p:nvSpPr>
        <p:spPr bwMode="auto">
          <a:xfrm>
            <a:off x="1484400" y="6365350"/>
            <a:ext cx="1000132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3D0050"/>
                </a:solidFill>
                <a:latin typeface="Times New Roman" pitchFamily="18" charset="0"/>
              </a:rPr>
              <a:t>Scotch test</a:t>
            </a:r>
            <a:endParaRPr lang="fr-FR" sz="1600" dirty="0">
              <a:solidFill>
                <a:srgbClr val="3D0050"/>
              </a:solidFill>
              <a:latin typeface="Times New Roman" pitchFamily="18" charset="0"/>
            </a:endParaRPr>
          </a:p>
        </p:txBody>
      </p:sp>
      <p:sp>
        <p:nvSpPr>
          <p:cNvPr id="87" name="Text Box 65"/>
          <p:cNvSpPr txBox="1">
            <a:spLocks noChangeArrowheads="1"/>
          </p:cNvSpPr>
          <p:nvPr/>
        </p:nvSpPr>
        <p:spPr bwMode="auto">
          <a:xfrm>
            <a:off x="4286248" y="2643182"/>
            <a:ext cx="1143008" cy="954107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400" dirty="0" smtClean="0">
                <a:solidFill>
                  <a:srgbClr val="007400"/>
                </a:solidFill>
                <a:latin typeface="Times New Roman" pitchFamily="18" charset="0"/>
              </a:rPr>
              <a:t>Diarrhées, douleurs abdominales, irritabilité …</a:t>
            </a:r>
            <a:endParaRPr lang="fr-FR" sz="14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571736" y="1643050"/>
            <a:ext cx="1357322" cy="349702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2-4 semaines</a:t>
            </a:r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1357290" y="5143512"/>
            <a:ext cx="1428760" cy="288147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B86614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 smtClean="0">
                <a:latin typeface="Times New Roman" pitchFamily="18" charset="0"/>
              </a:rPr>
              <a:t>MARGE ANALE</a:t>
            </a:r>
            <a:endParaRPr lang="fr-FR" sz="1400" b="1" dirty="0">
              <a:latin typeface="Times New Roman" pitchFamily="18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987400" y="630218"/>
            <a:ext cx="1357322" cy="714380"/>
          </a:xfrm>
          <a:prstGeom prst="ellipse">
            <a:avLst/>
          </a:prstGeom>
          <a:solidFill>
            <a:schemeClr val="accent5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1000100" y="785794"/>
            <a:ext cx="1357322" cy="50359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Mains, lingerie, literie …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1035819" y="461942"/>
            <a:ext cx="1285884" cy="38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Voie orale</a:t>
            </a:r>
          </a:p>
        </p:txBody>
      </p:sp>
      <p:grpSp>
        <p:nvGrpSpPr>
          <p:cNvPr id="12" name="Groupe 92"/>
          <p:cNvGrpSpPr/>
          <p:nvPr/>
        </p:nvGrpSpPr>
        <p:grpSpPr>
          <a:xfrm flipH="1">
            <a:off x="3071802" y="1142984"/>
            <a:ext cx="257177" cy="142876"/>
            <a:chOff x="1928794" y="6072206"/>
            <a:chExt cx="642942" cy="357190"/>
          </a:xfrm>
        </p:grpSpPr>
        <p:sp>
          <p:nvSpPr>
            <p:cNvPr id="94" name="Ellipse 93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Ellipse 94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3" name="Text Box 65"/>
          <p:cNvSpPr txBox="1">
            <a:spLocks noChangeArrowheads="1"/>
          </p:cNvSpPr>
          <p:nvPr/>
        </p:nvSpPr>
        <p:spPr bwMode="auto">
          <a:xfrm>
            <a:off x="3357554" y="5929330"/>
            <a:ext cx="1928826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3D0050"/>
                </a:solidFill>
                <a:latin typeface="Times New Roman" pitchFamily="18" charset="0"/>
              </a:rPr>
              <a:t>Adultes dans les selles</a:t>
            </a:r>
            <a:endParaRPr lang="fr-FR" sz="1600" dirty="0">
              <a:solidFill>
                <a:srgbClr val="3D0050"/>
              </a:solidFill>
              <a:latin typeface="Times New Roman" pitchFamily="18" charset="0"/>
            </a:endParaRPr>
          </a:p>
        </p:txBody>
      </p:sp>
      <p:pic>
        <p:nvPicPr>
          <p:cNvPr id="86" name="Image 85" descr="oxyure mâ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4604044">
            <a:off x="3054639" y="2923793"/>
            <a:ext cx="568003" cy="716067"/>
          </a:xfrm>
          <a:prstGeom prst="rect">
            <a:avLst/>
          </a:prstGeom>
        </p:spPr>
      </p:pic>
      <p:sp>
        <p:nvSpPr>
          <p:cNvPr id="88" name="Flèche en arc 87"/>
          <p:cNvSpPr/>
          <p:nvPr/>
        </p:nvSpPr>
        <p:spPr>
          <a:xfrm rot="4331280">
            <a:off x="-157275" y="1852253"/>
            <a:ext cx="4761966" cy="3252978"/>
          </a:xfrm>
          <a:prstGeom prst="circularArrow">
            <a:avLst>
              <a:gd name="adj1" fmla="val 3225"/>
              <a:gd name="adj2" fmla="val 441476"/>
              <a:gd name="adj3" fmla="val 21545514"/>
              <a:gd name="adj4" fmla="val 18546497"/>
              <a:gd name="adj5" fmla="val 5431"/>
            </a:avLst>
          </a:prstGeom>
          <a:solidFill>
            <a:srgbClr val="C273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43</Words>
  <Application>Microsoft Office PowerPoint</Application>
  <PresentationFormat>Affichage à l'écran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82</cp:revision>
  <dcterms:created xsi:type="dcterms:W3CDTF">2008-07-22T13:17:44Z</dcterms:created>
  <dcterms:modified xsi:type="dcterms:W3CDTF">2008-07-22T15:48:05Z</dcterms:modified>
</cp:coreProperties>
</file>