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536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010337-2C75-4DF2-B5AA-BEB60C55E522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5"/>
          <p:cNvSpPr txBox="1">
            <a:spLocks noChangeArrowheads="1"/>
          </p:cNvSpPr>
          <p:nvPr/>
        </p:nvSpPr>
        <p:spPr bwMode="auto">
          <a:xfrm>
            <a:off x="357158" y="4643446"/>
            <a:ext cx="1785950" cy="58477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002060"/>
                </a:solidFill>
                <a:latin typeface="Times New Roman" pitchFamily="18" charset="0"/>
              </a:rPr>
              <a:t>Hôte intermédiaire : le porc</a:t>
            </a:r>
          </a:p>
        </p:txBody>
      </p:sp>
      <p:sp>
        <p:nvSpPr>
          <p:cNvPr id="66" name="Ellipse 65"/>
          <p:cNvSpPr/>
          <p:nvPr/>
        </p:nvSpPr>
        <p:spPr>
          <a:xfrm>
            <a:off x="4986545" y="6575515"/>
            <a:ext cx="1613658" cy="518338"/>
          </a:xfrm>
          <a:prstGeom prst="ellipse">
            <a:avLst/>
          </a:prstGeom>
          <a:gradFill flip="none" rotWithShape="1">
            <a:gsLst>
              <a:gs pos="0">
                <a:srgbClr val="FFF3FA"/>
              </a:gs>
              <a:gs pos="100000">
                <a:srgbClr val="E3CEB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452E17"/>
              </a:solidFill>
            </a:endParaRPr>
          </a:p>
        </p:txBody>
      </p:sp>
      <p:sp>
        <p:nvSpPr>
          <p:cNvPr id="14343" name="ZoneTexte 66"/>
          <p:cNvSpPr txBox="1">
            <a:spLocks noChangeArrowheads="1"/>
          </p:cNvSpPr>
          <p:nvPr/>
        </p:nvSpPr>
        <p:spPr bwMode="auto">
          <a:xfrm>
            <a:off x="4910138" y="6577013"/>
            <a:ext cx="17145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600">
                <a:solidFill>
                  <a:srgbClr val="452E17"/>
                </a:solidFill>
                <a:latin typeface="Times New Roman" pitchFamily="18" charset="0"/>
                <a:cs typeface="Times New Roman" pitchFamily="18" charset="0"/>
              </a:rPr>
              <a:t>Cristaux de Charcot-Leyden</a:t>
            </a: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3036083" y="6393771"/>
            <a:ext cx="1000132" cy="282573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Scotch test</a:t>
            </a:r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2000232" y="6715148"/>
            <a:ext cx="3071834" cy="282573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Examen </a:t>
            </a:r>
            <a:r>
              <a:rPr lang="fr-FR" sz="1600" dirty="0" err="1">
                <a:solidFill>
                  <a:srgbClr val="3D0050"/>
                </a:solidFill>
                <a:latin typeface="Times New Roman" pitchFamily="18" charset="0"/>
              </a:rPr>
              <a:t>parasitologique</a:t>
            </a: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 des selles</a:t>
            </a:r>
          </a:p>
        </p:txBody>
      </p:sp>
      <p:sp>
        <p:nvSpPr>
          <p:cNvPr id="47" name="Forme libre 46"/>
          <p:cNvSpPr/>
          <p:nvPr/>
        </p:nvSpPr>
        <p:spPr>
          <a:xfrm>
            <a:off x="4429124" y="-249237"/>
            <a:ext cx="2347906" cy="2081186"/>
          </a:xfrm>
          <a:custGeom>
            <a:avLst/>
            <a:gdLst>
              <a:gd name="connsiteX0" fmla="*/ 1044575 w 2001838"/>
              <a:gd name="connsiteY0" fmla="*/ 53975 h 2260600"/>
              <a:gd name="connsiteX1" fmla="*/ 977900 w 2001838"/>
              <a:gd name="connsiteY1" fmla="*/ 263525 h 2260600"/>
              <a:gd name="connsiteX2" fmla="*/ 1158875 w 2001838"/>
              <a:gd name="connsiteY2" fmla="*/ 863600 h 2260600"/>
              <a:gd name="connsiteX3" fmla="*/ 930275 w 2001838"/>
              <a:gd name="connsiteY3" fmla="*/ 1349375 h 2260600"/>
              <a:gd name="connsiteX4" fmla="*/ 682625 w 2001838"/>
              <a:gd name="connsiteY4" fmla="*/ 1463675 h 2260600"/>
              <a:gd name="connsiteX5" fmla="*/ 520700 w 2001838"/>
              <a:gd name="connsiteY5" fmla="*/ 1301750 h 2260600"/>
              <a:gd name="connsiteX6" fmla="*/ 301625 w 2001838"/>
              <a:gd name="connsiteY6" fmla="*/ 1120775 h 2260600"/>
              <a:gd name="connsiteX7" fmla="*/ 73025 w 2001838"/>
              <a:gd name="connsiteY7" fmla="*/ 1473200 h 2260600"/>
              <a:gd name="connsiteX8" fmla="*/ 25400 w 2001838"/>
              <a:gd name="connsiteY8" fmla="*/ 1692275 h 2260600"/>
              <a:gd name="connsiteX9" fmla="*/ 225425 w 2001838"/>
              <a:gd name="connsiteY9" fmla="*/ 1768475 h 2260600"/>
              <a:gd name="connsiteX10" fmla="*/ 254000 w 2001838"/>
              <a:gd name="connsiteY10" fmla="*/ 1606550 h 2260600"/>
              <a:gd name="connsiteX11" fmla="*/ 320675 w 2001838"/>
              <a:gd name="connsiteY11" fmla="*/ 1539875 h 2260600"/>
              <a:gd name="connsiteX12" fmla="*/ 425450 w 2001838"/>
              <a:gd name="connsiteY12" fmla="*/ 1616075 h 2260600"/>
              <a:gd name="connsiteX13" fmla="*/ 568325 w 2001838"/>
              <a:gd name="connsiteY13" fmla="*/ 1968500 h 2260600"/>
              <a:gd name="connsiteX14" fmla="*/ 825500 w 2001838"/>
              <a:gd name="connsiteY14" fmla="*/ 2187575 h 2260600"/>
              <a:gd name="connsiteX15" fmla="*/ 1139825 w 2001838"/>
              <a:gd name="connsiteY15" fmla="*/ 2225675 h 2260600"/>
              <a:gd name="connsiteX16" fmla="*/ 1539875 w 2001838"/>
              <a:gd name="connsiteY16" fmla="*/ 1978025 h 2260600"/>
              <a:gd name="connsiteX17" fmla="*/ 1844675 w 2001838"/>
              <a:gd name="connsiteY17" fmla="*/ 1530350 h 2260600"/>
              <a:gd name="connsiteX18" fmla="*/ 1987550 w 2001838"/>
              <a:gd name="connsiteY18" fmla="*/ 996950 h 2260600"/>
              <a:gd name="connsiteX19" fmla="*/ 1930400 w 2001838"/>
              <a:gd name="connsiteY19" fmla="*/ 692150 h 2260600"/>
              <a:gd name="connsiteX20" fmla="*/ 1720850 w 2001838"/>
              <a:gd name="connsiteY20" fmla="*/ 577850 h 2260600"/>
              <a:gd name="connsiteX21" fmla="*/ 1435100 w 2001838"/>
              <a:gd name="connsiteY21" fmla="*/ 587375 h 2260600"/>
              <a:gd name="connsiteX22" fmla="*/ 1301750 w 2001838"/>
              <a:gd name="connsiteY22" fmla="*/ 425450 h 2260600"/>
              <a:gd name="connsiteX23" fmla="*/ 1254125 w 2001838"/>
              <a:gd name="connsiteY23" fmla="*/ 187325 h 2260600"/>
              <a:gd name="connsiteX24" fmla="*/ 1273175 w 2001838"/>
              <a:gd name="connsiteY24" fmla="*/ 25400 h 2260600"/>
              <a:gd name="connsiteX25" fmla="*/ 1044575 w 2001838"/>
              <a:gd name="connsiteY25" fmla="*/ 53975 h 2260600"/>
              <a:gd name="connsiteX0" fmla="*/ 1044575 w 2052637"/>
              <a:gd name="connsiteY0" fmla="*/ 53975 h 2260600"/>
              <a:gd name="connsiteX1" fmla="*/ 977900 w 2052637"/>
              <a:gd name="connsiteY1" fmla="*/ 263525 h 2260600"/>
              <a:gd name="connsiteX2" fmla="*/ 1158875 w 2052637"/>
              <a:gd name="connsiteY2" fmla="*/ 863600 h 2260600"/>
              <a:gd name="connsiteX3" fmla="*/ 930275 w 2052637"/>
              <a:gd name="connsiteY3" fmla="*/ 1349375 h 2260600"/>
              <a:gd name="connsiteX4" fmla="*/ 682625 w 2052637"/>
              <a:gd name="connsiteY4" fmla="*/ 1463675 h 2260600"/>
              <a:gd name="connsiteX5" fmla="*/ 520700 w 2052637"/>
              <a:gd name="connsiteY5" fmla="*/ 1301750 h 2260600"/>
              <a:gd name="connsiteX6" fmla="*/ 301625 w 2052637"/>
              <a:gd name="connsiteY6" fmla="*/ 1120775 h 2260600"/>
              <a:gd name="connsiteX7" fmla="*/ 73025 w 2052637"/>
              <a:gd name="connsiteY7" fmla="*/ 1473200 h 2260600"/>
              <a:gd name="connsiteX8" fmla="*/ 25400 w 2052637"/>
              <a:gd name="connsiteY8" fmla="*/ 1692275 h 2260600"/>
              <a:gd name="connsiteX9" fmla="*/ 225425 w 2052637"/>
              <a:gd name="connsiteY9" fmla="*/ 1768475 h 2260600"/>
              <a:gd name="connsiteX10" fmla="*/ 254000 w 2052637"/>
              <a:gd name="connsiteY10" fmla="*/ 1606550 h 2260600"/>
              <a:gd name="connsiteX11" fmla="*/ 320675 w 2052637"/>
              <a:gd name="connsiteY11" fmla="*/ 1539875 h 2260600"/>
              <a:gd name="connsiteX12" fmla="*/ 425450 w 2052637"/>
              <a:gd name="connsiteY12" fmla="*/ 1616075 h 2260600"/>
              <a:gd name="connsiteX13" fmla="*/ 568325 w 2052637"/>
              <a:gd name="connsiteY13" fmla="*/ 1968500 h 2260600"/>
              <a:gd name="connsiteX14" fmla="*/ 825500 w 2052637"/>
              <a:gd name="connsiteY14" fmla="*/ 2187575 h 2260600"/>
              <a:gd name="connsiteX15" fmla="*/ 1139825 w 2052637"/>
              <a:gd name="connsiteY15" fmla="*/ 2225675 h 2260600"/>
              <a:gd name="connsiteX16" fmla="*/ 1539875 w 2052637"/>
              <a:gd name="connsiteY16" fmla="*/ 1978025 h 2260600"/>
              <a:gd name="connsiteX17" fmla="*/ 1987550 w 2052637"/>
              <a:gd name="connsiteY17" fmla="*/ 996950 h 2260600"/>
              <a:gd name="connsiteX18" fmla="*/ 1930400 w 2052637"/>
              <a:gd name="connsiteY18" fmla="*/ 692150 h 2260600"/>
              <a:gd name="connsiteX19" fmla="*/ 1720850 w 2052637"/>
              <a:gd name="connsiteY19" fmla="*/ 577850 h 2260600"/>
              <a:gd name="connsiteX20" fmla="*/ 1435100 w 2052637"/>
              <a:gd name="connsiteY20" fmla="*/ 587375 h 2260600"/>
              <a:gd name="connsiteX21" fmla="*/ 1301750 w 2052637"/>
              <a:gd name="connsiteY21" fmla="*/ 425450 h 2260600"/>
              <a:gd name="connsiteX22" fmla="*/ 1254125 w 2052637"/>
              <a:gd name="connsiteY22" fmla="*/ 187325 h 2260600"/>
              <a:gd name="connsiteX23" fmla="*/ 1273175 w 2052637"/>
              <a:gd name="connsiteY23" fmla="*/ 25400 h 2260600"/>
              <a:gd name="connsiteX24" fmla="*/ 1044575 w 2052637"/>
              <a:gd name="connsiteY24" fmla="*/ 53975 h 2260600"/>
              <a:gd name="connsiteX0" fmla="*/ 1044575 w 2052637"/>
              <a:gd name="connsiteY0" fmla="*/ 53975 h 2260600"/>
              <a:gd name="connsiteX1" fmla="*/ 977900 w 2052637"/>
              <a:gd name="connsiteY1" fmla="*/ 263525 h 2260600"/>
              <a:gd name="connsiteX2" fmla="*/ 1158875 w 2052637"/>
              <a:gd name="connsiteY2" fmla="*/ 863600 h 2260600"/>
              <a:gd name="connsiteX3" fmla="*/ 930275 w 2052637"/>
              <a:gd name="connsiteY3" fmla="*/ 1349375 h 2260600"/>
              <a:gd name="connsiteX4" fmla="*/ 682625 w 2052637"/>
              <a:gd name="connsiteY4" fmla="*/ 1463675 h 2260600"/>
              <a:gd name="connsiteX5" fmla="*/ 520700 w 2052637"/>
              <a:gd name="connsiteY5" fmla="*/ 1301750 h 2260600"/>
              <a:gd name="connsiteX6" fmla="*/ 301625 w 2052637"/>
              <a:gd name="connsiteY6" fmla="*/ 1120775 h 2260600"/>
              <a:gd name="connsiteX7" fmla="*/ 73025 w 2052637"/>
              <a:gd name="connsiteY7" fmla="*/ 1473200 h 2260600"/>
              <a:gd name="connsiteX8" fmla="*/ 25400 w 2052637"/>
              <a:gd name="connsiteY8" fmla="*/ 1692275 h 2260600"/>
              <a:gd name="connsiteX9" fmla="*/ 225425 w 2052637"/>
              <a:gd name="connsiteY9" fmla="*/ 1768475 h 2260600"/>
              <a:gd name="connsiteX10" fmla="*/ 254000 w 2052637"/>
              <a:gd name="connsiteY10" fmla="*/ 1606550 h 2260600"/>
              <a:gd name="connsiteX11" fmla="*/ 320675 w 2052637"/>
              <a:gd name="connsiteY11" fmla="*/ 1539875 h 2260600"/>
              <a:gd name="connsiteX12" fmla="*/ 425450 w 2052637"/>
              <a:gd name="connsiteY12" fmla="*/ 1616075 h 2260600"/>
              <a:gd name="connsiteX13" fmla="*/ 568325 w 2052637"/>
              <a:gd name="connsiteY13" fmla="*/ 1968500 h 2260600"/>
              <a:gd name="connsiteX14" fmla="*/ 825500 w 2052637"/>
              <a:gd name="connsiteY14" fmla="*/ 2187575 h 2260600"/>
              <a:gd name="connsiteX15" fmla="*/ 1139825 w 2052637"/>
              <a:gd name="connsiteY15" fmla="*/ 2225675 h 2260600"/>
              <a:gd name="connsiteX16" fmla="*/ 1539875 w 2052637"/>
              <a:gd name="connsiteY16" fmla="*/ 1978025 h 2260600"/>
              <a:gd name="connsiteX17" fmla="*/ 1987550 w 2052637"/>
              <a:gd name="connsiteY17" fmla="*/ 996950 h 2260600"/>
              <a:gd name="connsiteX18" fmla="*/ 1930400 w 2052637"/>
              <a:gd name="connsiteY18" fmla="*/ 692150 h 2260600"/>
              <a:gd name="connsiteX19" fmla="*/ 1720850 w 2052637"/>
              <a:gd name="connsiteY19" fmla="*/ 577850 h 2260600"/>
              <a:gd name="connsiteX20" fmla="*/ 1435100 w 2052637"/>
              <a:gd name="connsiteY20" fmla="*/ 587375 h 2260600"/>
              <a:gd name="connsiteX21" fmla="*/ 1301750 w 2052637"/>
              <a:gd name="connsiteY21" fmla="*/ 425450 h 2260600"/>
              <a:gd name="connsiteX22" fmla="*/ 1254125 w 2052637"/>
              <a:gd name="connsiteY22" fmla="*/ 187325 h 2260600"/>
              <a:gd name="connsiteX23" fmla="*/ 1273175 w 2052637"/>
              <a:gd name="connsiteY23" fmla="*/ 25400 h 2260600"/>
              <a:gd name="connsiteX24" fmla="*/ 1044575 w 2052637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539875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1936755"/>
              <a:gd name="connsiteY0" fmla="*/ 53975 h 2260600"/>
              <a:gd name="connsiteX1" fmla="*/ 977900 w 1936755"/>
              <a:gd name="connsiteY1" fmla="*/ 263525 h 2260600"/>
              <a:gd name="connsiteX2" fmla="*/ 1158875 w 1936755"/>
              <a:gd name="connsiteY2" fmla="*/ 863600 h 2260600"/>
              <a:gd name="connsiteX3" fmla="*/ 930275 w 1936755"/>
              <a:gd name="connsiteY3" fmla="*/ 1349375 h 2260600"/>
              <a:gd name="connsiteX4" fmla="*/ 682625 w 1936755"/>
              <a:gd name="connsiteY4" fmla="*/ 1463675 h 2260600"/>
              <a:gd name="connsiteX5" fmla="*/ 520700 w 1936755"/>
              <a:gd name="connsiteY5" fmla="*/ 1301750 h 2260600"/>
              <a:gd name="connsiteX6" fmla="*/ 301625 w 1936755"/>
              <a:gd name="connsiteY6" fmla="*/ 1120775 h 2260600"/>
              <a:gd name="connsiteX7" fmla="*/ 73025 w 1936755"/>
              <a:gd name="connsiteY7" fmla="*/ 1473200 h 2260600"/>
              <a:gd name="connsiteX8" fmla="*/ 25400 w 1936755"/>
              <a:gd name="connsiteY8" fmla="*/ 1692275 h 2260600"/>
              <a:gd name="connsiteX9" fmla="*/ 225425 w 1936755"/>
              <a:gd name="connsiteY9" fmla="*/ 1768475 h 2260600"/>
              <a:gd name="connsiteX10" fmla="*/ 254000 w 1936755"/>
              <a:gd name="connsiteY10" fmla="*/ 1606550 h 2260600"/>
              <a:gd name="connsiteX11" fmla="*/ 320675 w 1936755"/>
              <a:gd name="connsiteY11" fmla="*/ 1539875 h 2260600"/>
              <a:gd name="connsiteX12" fmla="*/ 425450 w 1936755"/>
              <a:gd name="connsiteY12" fmla="*/ 1616075 h 2260600"/>
              <a:gd name="connsiteX13" fmla="*/ 568325 w 1936755"/>
              <a:gd name="connsiteY13" fmla="*/ 1968500 h 2260600"/>
              <a:gd name="connsiteX14" fmla="*/ 825500 w 1936755"/>
              <a:gd name="connsiteY14" fmla="*/ 2187575 h 2260600"/>
              <a:gd name="connsiteX15" fmla="*/ 1139825 w 1936755"/>
              <a:gd name="connsiteY15" fmla="*/ 2225675 h 2260600"/>
              <a:gd name="connsiteX16" fmla="*/ 1682719 w 1936755"/>
              <a:gd name="connsiteY16" fmla="*/ 1978025 h 2260600"/>
              <a:gd name="connsiteX17" fmla="*/ 1930400 w 1936755"/>
              <a:gd name="connsiteY17" fmla="*/ 692150 h 2260600"/>
              <a:gd name="connsiteX18" fmla="*/ 1720850 w 1936755"/>
              <a:gd name="connsiteY18" fmla="*/ 577850 h 2260600"/>
              <a:gd name="connsiteX19" fmla="*/ 1435100 w 1936755"/>
              <a:gd name="connsiteY19" fmla="*/ 587375 h 2260600"/>
              <a:gd name="connsiteX20" fmla="*/ 1301750 w 1936755"/>
              <a:gd name="connsiteY20" fmla="*/ 425450 h 2260600"/>
              <a:gd name="connsiteX21" fmla="*/ 1254125 w 1936755"/>
              <a:gd name="connsiteY21" fmla="*/ 187325 h 2260600"/>
              <a:gd name="connsiteX22" fmla="*/ 1273175 w 1936755"/>
              <a:gd name="connsiteY22" fmla="*/ 25400 h 2260600"/>
              <a:gd name="connsiteX23" fmla="*/ 1044575 w 1936755"/>
              <a:gd name="connsiteY23" fmla="*/ 53975 h 2260600"/>
              <a:gd name="connsiteX0" fmla="*/ 1044575 w 1930400"/>
              <a:gd name="connsiteY0" fmla="*/ 53975 h 2260600"/>
              <a:gd name="connsiteX1" fmla="*/ 977900 w 1930400"/>
              <a:gd name="connsiteY1" fmla="*/ 263525 h 2260600"/>
              <a:gd name="connsiteX2" fmla="*/ 1158875 w 1930400"/>
              <a:gd name="connsiteY2" fmla="*/ 863600 h 2260600"/>
              <a:gd name="connsiteX3" fmla="*/ 930275 w 1930400"/>
              <a:gd name="connsiteY3" fmla="*/ 1349375 h 2260600"/>
              <a:gd name="connsiteX4" fmla="*/ 682625 w 1930400"/>
              <a:gd name="connsiteY4" fmla="*/ 1463675 h 2260600"/>
              <a:gd name="connsiteX5" fmla="*/ 520700 w 1930400"/>
              <a:gd name="connsiteY5" fmla="*/ 1301750 h 2260600"/>
              <a:gd name="connsiteX6" fmla="*/ 301625 w 1930400"/>
              <a:gd name="connsiteY6" fmla="*/ 1120775 h 2260600"/>
              <a:gd name="connsiteX7" fmla="*/ 73025 w 1930400"/>
              <a:gd name="connsiteY7" fmla="*/ 1473200 h 2260600"/>
              <a:gd name="connsiteX8" fmla="*/ 25400 w 1930400"/>
              <a:gd name="connsiteY8" fmla="*/ 1692275 h 2260600"/>
              <a:gd name="connsiteX9" fmla="*/ 225425 w 1930400"/>
              <a:gd name="connsiteY9" fmla="*/ 1768475 h 2260600"/>
              <a:gd name="connsiteX10" fmla="*/ 254000 w 1930400"/>
              <a:gd name="connsiteY10" fmla="*/ 1606550 h 2260600"/>
              <a:gd name="connsiteX11" fmla="*/ 320675 w 1930400"/>
              <a:gd name="connsiteY11" fmla="*/ 1539875 h 2260600"/>
              <a:gd name="connsiteX12" fmla="*/ 425450 w 1930400"/>
              <a:gd name="connsiteY12" fmla="*/ 1616075 h 2260600"/>
              <a:gd name="connsiteX13" fmla="*/ 568325 w 1930400"/>
              <a:gd name="connsiteY13" fmla="*/ 1968500 h 2260600"/>
              <a:gd name="connsiteX14" fmla="*/ 825500 w 1930400"/>
              <a:gd name="connsiteY14" fmla="*/ 2187575 h 2260600"/>
              <a:gd name="connsiteX15" fmla="*/ 1139825 w 1930400"/>
              <a:gd name="connsiteY15" fmla="*/ 2225675 h 2260600"/>
              <a:gd name="connsiteX16" fmla="*/ 1682719 w 1930400"/>
              <a:gd name="connsiteY16" fmla="*/ 1978025 h 2260600"/>
              <a:gd name="connsiteX17" fmla="*/ 1930400 w 1930400"/>
              <a:gd name="connsiteY17" fmla="*/ 692150 h 2260600"/>
              <a:gd name="connsiteX18" fmla="*/ 1720850 w 1930400"/>
              <a:gd name="connsiteY18" fmla="*/ 577850 h 2260600"/>
              <a:gd name="connsiteX19" fmla="*/ 1435100 w 1930400"/>
              <a:gd name="connsiteY19" fmla="*/ 587375 h 2260600"/>
              <a:gd name="connsiteX20" fmla="*/ 1301750 w 1930400"/>
              <a:gd name="connsiteY20" fmla="*/ 425450 h 2260600"/>
              <a:gd name="connsiteX21" fmla="*/ 1254125 w 1930400"/>
              <a:gd name="connsiteY21" fmla="*/ 187325 h 2260600"/>
              <a:gd name="connsiteX22" fmla="*/ 1273175 w 1930400"/>
              <a:gd name="connsiteY22" fmla="*/ 25400 h 2260600"/>
              <a:gd name="connsiteX23" fmla="*/ 1044575 w 1930400"/>
              <a:gd name="connsiteY23" fmla="*/ 53975 h 2260600"/>
              <a:gd name="connsiteX0" fmla="*/ 1044575 w 2205021"/>
              <a:gd name="connsiteY0" fmla="*/ 53975 h 2260600"/>
              <a:gd name="connsiteX1" fmla="*/ 977900 w 2205021"/>
              <a:gd name="connsiteY1" fmla="*/ 263525 h 2260600"/>
              <a:gd name="connsiteX2" fmla="*/ 1158875 w 2205021"/>
              <a:gd name="connsiteY2" fmla="*/ 863600 h 2260600"/>
              <a:gd name="connsiteX3" fmla="*/ 930275 w 2205021"/>
              <a:gd name="connsiteY3" fmla="*/ 1349375 h 2260600"/>
              <a:gd name="connsiteX4" fmla="*/ 682625 w 2205021"/>
              <a:gd name="connsiteY4" fmla="*/ 1463675 h 2260600"/>
              <a:gd name="connsiteX5" fmla="*/ 520700 w 2205021"/>
              <a:gd name="connsiteY5" fmla="*/ 1301750 h 2260600"/>
              <a:gd name="connsiteX6" fmla="*/ 301625 w 2205021"/>
              <a:gd name="connsiteY6" fmla="*/ 1120775 h 2260600"/>
              <a:gd name="connsiteX7" fmla="*/ 73025 w 2205021"/>
              <a:gd name="connsiteY7" fmla="*/ 1473200 h 2260600"/>
              <a:gd name="connsiteX8" fmla="*/ 25400 w 2205021"/>
              <a:gd name="connsiteY8" fmla="*/ 1692275 h 2260600"/>
              <a:gd name="connsiteX9" fmla="*/ 225425 w 2205021"/>
              <a:gd name="connsiteY9" fmla="*/ 1768475 h 2260600"/>
              <a:gd name="connsiteX10" fmla="*/ 254000 w 2205021"/>
              <a:gd name="connsiteY10" fmla="*/ 1606550 h 2260600"/>
              <a:gd name="connsiteX11" fmla="*/ 320675 w 2205021"/>
              <a:gd name="connsiteY11" fmla="*/ 1539875 h 2260600"/>
              <a:gd name="connsiteX12" fmla="*/ 425450 w 2205021"/>
              <a:gd name="connsiteY12" fmla="*/ 1616075 h 2260600"/>
              <a:gd name="connsiteX13" fmla="*/ 568325 w 2205021"/>
              <a:gd name="connsiteY13" fmla="*/ 1968500 h 2260600"/>
              <a:gd name="connsiteX14" fmla="*/ 825500 w 2205021"/>
              <a:gd name="connsiteY14" fmla="*/ 2187575 h 2260600"/>
              <a:gd name="connsiteX15" fmla="*/ 1139825 w 2205021"/>
              <a:gd name="connsiteY15" fmla="*/ 2225675 h 2260600"/>
              <a:gd name="connsiteX16" fmla="*/ 1682719 w 2205021"/>
              <a:gd name="connsiteY16" fmla="*/ 1978025 h 2260600"/>
              <a:gd name="connsiteX17" fmla="*/ 1930400 w 2205021"/>
              <a:gd name="connsiteY17" fmla="*/ 692150 h 2260600"/>
              <a:gd name="connsiteX18" fmla="*/ 1720850 w 2205021"/>
              <a:gd name="connsiteY18" fmla="*/ 577850 h 2260600"/>
              <a:gd name="connsiteX19" fmla="*/ 1435100 w 2205021"/>
              <a:gd name="connsiteY19" fmla="*/ 587375 h 2260600"/>
              <a:gd name="connsiteX20" fmla="*/ 1301750 w 2205021"/>
              <a:gd name="connsiteY20" fmla="*/ 425450 h 2260600"/>
              <a:gd name="connsiteX21" fmla="*/ 1254125 w 2205021"/>
              <a:gd name="connsiteY21" fmla="*/ 187325 h 2260600"/>
              <a:gd name="connsiteX22" fmla="*/ 1273175 w 2205021"/>
              <a:gd name="connsiteY22" fmla="*/ 25400 h 2260600"/>
              <a:gd name="connsiteX23" fmla="*/ 1044575 w 2205021"/>
              <a:gd name="connsiteY23" fmla="*/ 53975 h 2260600"/>
              <a:gd name="connsiteX0" fmla="*/ 1044575 w 2027237"/>
              <a:gd name="connsiteY0" fmla="*/ 53975 h 2260600"/>
              <a:gd name="connsiteX1" fmla="*/ 977900 w 2027237"/>
              <a:gd name="connsiteY1" fmla="*/ 263525 h 2260600"/>
              <a:gd name="connsiteX2" fmla="*/ 1158875 w 2027237"/>
              <a:gd name="connsiteY2" fmla="*/ 863600 h 2260600"/>
              <a:gd name="connsiteX3" fmla="*/ 930275 w 2027237"/>
              <a:gd name="connsiteY3" fmla="*/ 1349375 h 2260600"/>
              <a:gd name="connsiteX4" fmla="*/ 682625 w 2027237"/>
              <a:gd name="connsiteY4" fmla="*/ 1463675 h 2260600"/>
              <a:gd name="connsiteX5" fmla="*/ 520700 w 2027237"/>
              <a:gd name="connsiteY5" fmla="*/ 1301750 h 2260600"/>
              <a:gd name="connsiteX6" fmla="*/ 301625 w 2027237"/>
              <a:gd name="connsiteY6" fmla="*/ 1120775 h 2260600"/>
              <a:gd name="connsiteX7" fmla="*/ 73025 w 2027237"/>
              <a:gd name="connsiteY7" fmla="*/ 1473200 h 2260600"/>
              <a:gd name="connsiteX8" fmla="*/ 25400 w 2027237"/>
              <a:gd name="connsiteY8" fmla="*/ 1692275 h 2260600"/>
              <a:gd name="connsiteX9" fmla="*/ 225425 w 2027237"/>
              <a:gd name="connsiteY9" fmla="*/ 1768475 h 2260600"/>
              <a:gd name="connsiteX10" fmla="*/ 254000 w 2027237"/>
              <a:gd name="connsiteY10" fmla="*/ 1606550 h 2260600"/>
              <a:gd name="connsiteX11" fmla="*/ 320675 w 2027237"/>
              <a:gd name="connsiteY11" fmla="*/ 1539875 h 2260600"/>
              <a:gd name="connsiteX12" fmla="*/ 425450 w 2027237"/>
              <a:gd name="connsiteY12" fmla="*/ 1616075 h 2260600"/>
              <a:gd name="connsiteX13" fmla="*/ 568325 w 2027237"/>
              <a:gd name="connsiteY13" fmla="*/ 1968500 h 2260600"/>
              <a:gd name="connsiteX14" fmla="*/ 825500 w 2027237"/>
              <a:gd name="connsiteY14" fmla="*/ 2187575 h 2260600"/>
              <a:gd name="connsiteX15" fmla="*/ 1139825 w 2027237"/>
              <a:gd name="connsiteY15" fmla="*/ 2225675 h 2260600"/>
              <a:gd name="connsiteX16" fmla="*/ 1930400 w 2027237"/>
              <a:gd name="connsiteY16" fmla="*/ 692150 h 2260600"/>
              <a:gd name="connsiteX17" fmla="*/ 1720850 w 2027237"/>
              <a:gd name="connsiteY17" fmla="*/ 577850 h 2260600"/>
              <a:gd name="connsiteX18" fmla="*/ 1435100 w 2027237"/>
              <a:gd name="connsiteY18" fmla="*/ 587375 h 2260600"/>
              <a:gd name="connsiteX19" fmla="*/ 1301750 w 2027237"/>
              <a:gd name="connsiteY19" fmla="*/ 425450 h 2260600"/>
              <a:gd name="connsiteX20" fmla="*/ 1254125 w 2027237"/>
              <a:gd name="connsiteY20" fmla="*/ 187325 h 2260600"/>
              <a:gd name="connsiteX21" fmla="*/ 1273175 w 2027237"/>
              <a:gd name="connsiteY21" fmla="*/ 25400 h 2260600"/>
              <a:gd name="connsiteX22" fmla="*/ 1044575 w 2027237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12700 h 2219325"/>
              <a:gd name="connsiteX1" fmla="*/ 977900 w 2205030"/>
              <a:gd name="connsiteY1" fmla="*/ 222250 h 2219325"/>
              <a:gd name="connsiteX2" fmla="*/ 1158875 w 2205030"/>
              <a:gd name="connsiteY2" fmla="*/ 822325 h 2219325"/>
              <a:gd name="connsiteX3" fmla="*/ 930275 w 2205030"/>
              <a:gd name="connsiteY3" fmla="*/ 1308100 h 2219325"/>
              <a:gd name="connsiteX4" fmla="*/ 682625 w 2205030"/>
              <a:gd name="connsiteY4" fmla="*/ 1422400 h 2219325"/>
              <a:gd name="connsiteX5" fmla="*/ 520700 w 2205030"/>
              <a:gd name="connsiteY5" fmla="*/ 1260475 h 2219325"/>
              <a:gd name="connsiteX6" fmla="*/ 301625 w 2205030"/>
              <a:gd name="connsiteY6" fmla="*/ 1079500 h 2219325"/>
              <a:gd name="connsiteX7" fmla="*/ 73025 w 2205030"/>
              <a:gd name="connsiteY7" fmla="*/ 1431925 h 2219325"/>
              <a:gd name="connsiteX8" fmla="*/ 25400 w 2205030"/>
              <a:gd name="connsiteY8" fmla="*/ 1651000 h 2219325"/>
              <a:gd name="connsiteX9" fmla="*/ 225425 w 2205030"/>
              <a:gd name="connsiteY9" fmla="*/ 1727200 h 2219325"/>
              <a:gd name="connsiteX10" fmla="*/ 254000 w 2205030"/>
              <a:gd name="connsiteY10" fmla="*/ 1565275 h 2219325"/>
              <a:gd name="connsiteX11" fmla="*/ 320675 w 2205030"/>
              <a:gd name="connsiteY11" fmla="*/ 1498600 h 2219325"/>
              <a:gd name="connsiteX12" fmla="*/ 425450 w 2205030"/>
              <a:gd name="connsiteY12" fmla="*/ 1574800 h 2219325"/>
              <a:gd name="connsiteX13" fmla="*/ 568325 w 2205030"/>
              <a:gd name="connsiteY13" fmla="*/ 1927225 h 2219325"/>
              <a:gd name="connsiteX14" fmla="*/ 825500 w 2205030"/>
              <a:gd name="connsiteY14" fmla="*/ 2146300 h 2219325"/>
              <a:gd name="connsiteX15" fmla="*/ 1139825 w 2205030"/>
              <a:gd name="connsiteY15" fmla="*/ 2184400 h 2219325"/>
              <a:gd name="connsiteX16" fmla="*/ 1930400 w 2205030"/>
              <a:gd name="connsiteY16" fmla="*/ 650875 h 2219325"/>
              <a:gd name="connsiteX17" fmla="*/ 1720850 w 2205030"/>
              <a:gd name="connsiteY17" fmla="*/ 536575 h 2219325"/>
              <a:gd name="connsiteX18" fmla="*/ 1435100 w 2205030"/>
              <a:gd name="connsiteY18" fmla="*/ 546100 h 2219325"/>
              <a:gd name="connsiteX19" fmla="*/ 1301750 w 2205030"/>
              <a:gd name="connsiteY19" fmla="*/ 384175 h 2219325"/>
              <a:gd name="connsiteX20" fmla="*/ 1254125 w 2205030"/>
              <a:gd name="connsiteY20" fmla="*/ 146050 h 2219325"/>
              <a:gd name="connsiteX21" fmla="*/ 1044575 w 2205030"/>
              <a:gd name="connsiteY21" fmla="*/ 12700 h 2219325"/>
              <a:gd name="connsiteX0" fmla="*/ 1254125 w 2205030"/>
              <a:gd name="connsiteY0" fmla="*/ 36512 h 2109787"/>
              <a:gd name="connsiteX1" fmla="*/ 977900 w 2205030"/>
              <a:gd name="connsiteY1" fmla="*/ 112712 h 2109787"/>
              <a:gd name="connsiteX2" fmla="*/ 1158875 w 2205030"/>
              <a:gd name="connsiteY2" fmla="*/ 712787 h 2109787"/>
              <a:gd name="connsiteX3" fmla="*/ 930275 w 2205030"/>
              <a:gd name="connsiteY3" fmla="*/ 1198562 h 2109787"/>
              <a:gd name="connsiteX4" fmla="*/ 682625 w 2205030"/>
              <a:gd name="connsiteY4" fmla="*/ 1312862 h 2109787"/>
              <a:gd name="connsiteX5" fmla="*/ 520700 w 2205030"/>
              <a:gd name="connsiteY5" fmla="*/ 1150937 h 2109787"/>
              <a:gd name="connsiteX6" fmla="*/ 301625 w 2205030"/>
              <a:gd name="connsiteY6" fmla="*/ 969962 h 2109787"/>
              <a:gd name="connsiteX7" fmla="*/ 73025 w 2205030"/>
              <a:gd name="connsiteY7" fmla="*/ 1322387 h 2109787"/>
              <a:gd name="connsiteX8" fmla="*/ 25400 w 2205030"/>
              <a:gd name="connsiteY8" fmla="*/ 1541462 h 2109787"/>
              <a:gd name="connsiteX9" fmla="*/ 225425 w 2205030"/>
              <a:gd name="connsiteY9" fmla="*/ 1617662 h 2109787"/>
              <a:gd name="connsiteX10" fmla="*/ 254000 w 2205030"/>
              <a:gd name="connsiteY10" fmla="*/ 1455737 h 2109787"/>
              <a:gd name="connsiteX11" fmla="*/ 320675 w 2205030"/>
              <a:gd name="connsiteY11" fmla="*/ 1389062 h 2109787"/>
              <a:gd name="connsiteX12" fmla="*/ 425450 w 2205030"/>
              <a:gd name="connsiteY12" fmla="*/ 1465262 h 2109787"/>
              <a:gd name="connsiteX13" fmla="*/ 568325 w 2205030"/>
              <a:gd name="connsiteY13" fmla="*/ 1817687 h 2109787"/>
              <a:gd name="connsiteX14" fmla="*/ 825500 w 2205030"/>
              <a:gd name="connsiteY14" fmla="*/ 2036762 h 2109787"/>
              <a:gd name="connsiteX15" fmla="*/ 1139825 w 2205030"/>
              <a:gd name="connsiteY15" fmla="*/ 2074862 h 2109787"/>
              <a:gd name="connsiteX16" fmla="*/ 1930400 w 2205030"/>
              <a:gd name="connsiteY16" fmla="*/ 541337 h 2109787"/>
              <a:gd name="connsiteX17" fmla="*/ 1720850 w 2205030"/>
              <a:gd name="connsiteY17" fmla="*/ 427037 h 2109787"/>
              <a:gd name="connsiteX18" fmla="*/ 1435100 w 2205030"/>
              <a:gd name="connsiteY18" fmla="*/ 436562 h 2109787"/>
              <a:gd name="connsiteX19" fmla="*/ 1301750 w 2205030"/>
              <a:gd name="connsiteY19" fmla="*/ 274637 h 2109787"/>
              <a:gd name="connsiteX20" fmla="*/ 1254125 w 2205030"/>
              <a:gd name="connsiteY20" fmla="*/ 36512 h 2109787"/>
              <a:gd name="connsiteX0" fmla="*/ 1254125 w 2205030"/>
              <a:gd name="connsiteY0" fmla="*/ 36512 h 2109787"/>
              <a:gd name="connsiteX1" fmla="*/ 977900 w 2205030"/>
              <a:gd name="connsiteY1" fmla="*/ 112712 h 2109787"/>
              <a:gd name="connsiteX2" fmla="*/ 1158875 w 2205030"/>
              <a:gd name="connsiteY2" fmla="*/ 712787 h 2109787"/>
              <a:gd name="connsiteX3" fmla="*/ 930275 w 2205030"/>
              <a:gd name="connsiteY3" fmla="*/ 1198562 h 2109787"/>
              <a:gd name="connsiteX4" fmla="*/ 682625 w 2205030"/>
              <a:gd name="connsiteY4" fmla="*/ 1312862 h 2109787"/>
              <a:gd name="connsiteX5" fmla="*/ 520700 w 2205030"/>
              <a:gd name="connsiteY5" fmla="*/ 1150937 h 2109787"/>
              <a:gd name="connsiteX6" fmla="*/ 301625 w 2205030"/>
              <a:gd name="connsiteY6" fmla="*/ 969962 h 2109787"/>
              <a:gd name="connsiteX7" fmla="*/ 73025 w 2205030"/>
              <a:gd name="connsiteY7" fmla="*/ 1322387 h 2109787"/>
              <a:gd name="connsiteX8" fmla="*/ 25400 w 2205030"/>
              <a:gd name="connsiteY8" fmla="*/ 1541462 h 2109787"/>
              <a:gd name="connsiteX9" fmla="*/ 225425 w 2205030"/>
              <a:gd name="connsiteY9" fmla="*/ 1617662 h 2109787"/>
              <a:gd name="connsiteX10" fmla="*/ 254000 w 2205030"/>
              <a:gd name="connsiteY10" fmla="*/ 1455737 h 2109787"/>
              <a:gd name="connsiteX11" fmla="*/ 320675 w 2205030"/>
              <a:gd name="connsiteY11" fmla="*/ 1389062 h 2109787"/>
              <a:gd name="connsiteX12" fmla="*/ 425450 w 2205030"/>
              <a:gd name="connsiteY12" fmla="*/ 1465262 h 2109787"/>
              <a:gd name="connsiteX13" fmla="*/ 568325 w 2205030"/>
              <a:gd name="connsiteY13" fmla="*/ 1817687 h 2109787"/>
              <a:gd name="connsiteX14" fmla="*/ 825500 w 2205030"/>
              <a:gd name="connsiteY14" fmla="*/ 2036762 h 2109787"/>
              <a:gd name="connsiteX15" fmla="*/ 1139825 w 2205030"/>
              <a:gd name="connsiteY15" fmla="*/ 2074862 h 2109787"/>
              <a:gd name="connsiteX16" fmla="*/ 1930400 w 2205030"/>
              <a:gd name="connsiteY16" fmla="*/ 541337 h 2109787"/>
              <a:gd name="connsiteX17" fmla="*/ 1720850 w 2205030"/>
              <a:gd name="connsiteY17" fmla="*/ 427037 h 2109787"/>
              <a:gd name="connsiteX18" fmla="*/ 1435100 w 2205030"/>
              <a:gd name="connsiteY18" fmla="*/ 436562 h 2109787"/>
              <a:gd name="connsiteX19" fmla="*/ 1301750 w 2205030"/>
              <a:gd name="connsiteY19" fmla="*/ 274637 h 2109787"/>
              <a:gd name="connsiteX20" fmla="*/ 1254125 w 2205030"/>
              <a:gd name="connsiteY20" fmla="*/ 36512 h 2109787"/>
              <a:gd name="connsiteX0" fmla="*/ 1254125 w 2205030"/>
              <a:gd name="connsiteY0" fmla="*/ 7911 h 2081186"/>
              <a:gd name="connsiteX1" fmla="*/ 977900 w 2205030"/>
              <a:gd name="connsiteY1" fmla="*/ 84111 h 2081186"/>
              <a:gd name="connsiteX2" fmla="*/ 1158875 w 2205030"/>
              <a:gd name="connsiteY2" fmla="*/ 684186 h 2081186"/>
              <a:gd name="connsiteX3" fmla="*/ 930275 w 2205030"/>
              <a:gd name="connsiteY3" fmla="*/ 1169961 h 2081186"/>
              <a:gd name="connsiteX4" fmla="*/ 682625 w 2205030"/>
              <a:gd name="connsiteY4" fmla="*/ 1284261 h 2081186"/>
              <a:gd name="connsiteX5" fmla="*/ 520700 w 2205030"/>
              <a:gd name="connsiteY5" fmla="*/ 1122336 h 2081186"/>
              <a:gd name="connsiteX6" fmla="*/ 301625 w 2205030"/>
              <a:gd name="connsiteY6" fmla="*/ 941361 h 2081186"/>
              <a:gd name="connsiteX7" fmla="*/ 73025 w 2205030"/>
              <a:gd name="connsiteY7" fmla="*/ 1293786 h 2081186"/>
              <a:gd name="connsiteX8" fmla="*/ 25400 w 2205030"/>
              <a:gd name="connsiteY8" fmla="*/ 1512861 h 2081186"/>
              <a:gd name="connsiteX9" fmla="*/ 225425 w 2205030"/>
              <a:gd name="connsiteY9" fmla="*/ 1589061 h 2081186"/>
              <a:gd name="connsiteX10" fmla="*/ 254000 w 2205030"/>
              <a:gd name="connsiteY10" fmla="*/ 1427136 h 2081186"/>
              <a:gd name="connsiteX11" fmla="*/ 320675 w 2205030"/>
              <a:gd name="connsiteY11" fmla="*/ 1360461 h 2081186"/>
              <a:gd name="connsiteX12" fmla="*/ 425450 w 2205030"/>
              <a:gd name="connsiteY12" fmla="*/ 1436661 h 2081186"/>
              <a:gd name="connsiteX13" fmla="*/ 568325 w 2205030"/>
              <a:gd name="connsiteY13" fmla="*/ 1789086 h 2081186"/>
              <a:gd name="connsiteX14" fmla="*/ 825500 w 2205030"/>
              <a:gd name="connsiteY14" fmla="*/ 2008161 h 2081186"/>
              <a:gd name="connsiteX15" fmla="*/ 1139825 w 2205030"/>
              <a:gd name="connsiteY15" fmla="*/ 2046261 h 2081186"/>
              <a:gd name="connsiteX16" fmla="*/ 1930400 w 2205030"/>
              <a:gd name="connsiteY16" fmla="*/ 512736 h 2081186"/>
              <a:gd name="connsiteX17" fmla="*/ 1720850 w 2205030"/>
              <a:gd name="connsiteY17" fmla="*/ 398436 h 2081186"/>
              <a:gd name="connsiteX18" fmla="*/ 1435100 w 2205030"/>
              <a:gd name="connsiteY18" fmla="*/ 407961 h 2081186"/>
              <a:gd name="connsiteX19" fmla="*/ 1301750 w 2205030"/>
              <a:gd name="connsiteY19" fmla="*/ 246036 h 2081186"/>
              <a:gd name="connsiteX20" fmla="*/ 1254125 w 2205030"/>
              <a:gd name="connsiteY20" fmla="*/ 7911 h 2081186"/>
              <a:gd name="connsiteX0" fmla="*/ 1258887 w 2209792"/>
              <a:gd name="connsiteY0" fmla="*/ 7911 h 2081186"/>
              <a:gd name="connsiteX1" fmla="*/ 982662 w 2209792"/>
              <a:gd name="connsiteY1" fmla="*/ 84111 h 2081186"/>
              <a:gd name="connsiteX2" fmla="*/ 1163637 w 2209792"/>
              <a:gd name="connsiteY2" fmla="*/ 684186 h 2081186"/>
              <a:gd name="connsiteX3" fmla="*/ 935037 w 2209792"/>
              <a:gd name="connsiteY3" fmla="*/ 1169961 h 2081186"/>
              <a:gd name="connsiteX4" fmla="*/ 687387 w 2209792"/>
              <a:gd name="connsiteY4" fmla="*/ 1284261 h 2081186"/>
              <a:gd name="connsiteX5" fmla="*/ 525462 w 2209792"/>
              <a:gd name="connsiteY5" fmla="*/ 1122336 h 2081186"/>
              <a:gd name="connsiteX6" fmla="*/ 306387 w 2209792"/>
              <a:gd name="connsiteY6" fmla="*/ 941361 h 2081186"/>
              <a:gd name="connsiteX7" fmla="*/ 77787 w 2209792"/>
              <a:gd name="connsiteY7" fmla="*/ 1293786 h 2081186"/>
              <a:gd name="connsiteX8" fmla="*/ 30162 w 2209792"/>
              <a:gd name="connsiteY8" fmla="*/ 1512861 h 2081186"/>
              <a:gd name="connsiteX9" fmla="*/ 258762 w 2209792"/>
              <a:gd name="connsiteY9" fmla="*/ 1427136 h 2081186"/>
              <a:gd name="connsiteX10" fmla="*/ 325437 w 2209792"/>
              <a:gd name="connsiteY10" fmla="*/ 1360461 h 2081186"/>
              <a:gd name="connsiteX11" fmla="*/ 430212 w 2209792"/>
              <a:gd name="connsiteY11" fmla="*/ 1436661 h 2081186"/>
              <a:gd name="connsiteX12" fmla="*/ 573087 w 2209792"/>
              <a:gd name="connsiteY12" fmla="*/ 1789086 h 2081186"/>
              <a:gd name="connsiteX13" fmla="*/ 830262 w 2209792"/>
              <a:gd name="connsiteY13" fmla="*/ 2008161 h 2081186"/>
              <a:gd name="connsiteX14" fmla="*/ 1144587 w 2209792"/>
              <a:gd name="connsiteY14" fmla="*/ 2046261 h 2081186"/>
              <a:gd name="connsiteX15" fmla="*/ 1935162 w 2209792"/>
              <a:gd name="connsiteY15" fmla="*/ 512736 h 2081186"/>
              <a:gd name="connsiteX16" fmla="*/ 1725612 w 2209792"/>
              <a:gd name="connsiteY16" fmla="*/ 398436 h 2081186"/>
              <a:gd name="connsiteX17" fmla="*/ 1439862 w 2209792"/>
              <a:gd name="connsiteY17" fmla="*/ 407961 h 2081186"/>
              <a:gd name="connsiteX18" fmla="*/ 1306512 w 2209792"/>
              <a:gd name="connsiteY18" fmla="*/ 246036 h 2081186"/>
              <a:gd name="connsiteX19" fmla="*/ 1258887 w 2209792"/>
              <a:gd name="connsiteY19" fmla="*/ 7911 h 2081186"/>
              <a:gd name="connsiteX0" fmla="*/ 1189037 w 2139942"/>
              <a:gd name="connsiteY0" fmla="*/ 7911 h 2081186"/>
              <a:gd name="connsiteX1" fmla="*/ 912812 w 2139942"/>
              <a:gd name="connsiteY1" fmla="*/ 84111 h 2081186"/>
              <a:gd name="connsiteX2" fmla="*/ 1093787 w 2139942"/>
              <a:gd name="connsiteY2" fmla="*/ 684186 h 2081186"/>
              <a:gd name="connsiteX3" fmla="*/ 865187 w 2139942"/>
              <a:gd name="connsiteY3" fmla="*/ 1169961 h 2081186"/>
              <a:gd name="connsiteX4" fmla="*/ 617537 w 2139942"/>
              <a:gd name="connsiteY4" fmla="*/ 1284261 h 2081186"/>
              <a:gd name="connsiteX5" fmla="*/ 455612 w 2139942"/>
              <a:gd name="connsiteY5" fmla="*/ 1122336 h 2081186"/>
              <a:gd name="connsiteX6" fmla="*/ 236537 w 2139942"/>
              <a:gd name="connsiteY6" fmla="*/ 941361 h 2081186"/>
              <a:gd name="connsiteX7" fmla="*/ 7937 w 2139942"/>
              <a:gd name="connsiteY7" fmla="*/ 1293786 h 2081186"/>
              <a:gd name="connsiteX8" fmla="*/ 188912 w 2139942"/>
              <a:gd name="connsiteY8" fmla="*/ 1427136 h 2081186"/>
              <a:gd name="connsiteX9" fmla="*/ 255587 w 2139942"/>
              <a:gd name="connsiteY9" fmla="*/ 1360461 h 2081186"/>
              <a:gd name="connsiteX10" fmla="*/ 360362 w 2139942"/>
              <a:gd name="connsiteY10" fmla="*/ 1436661 h 2081186"/>
              <a:gd name="connsiteX11" fmla="*/ 503237 w 2139942"/>
              <a:gd name="connsiteY11" fmla="*/ 1789086 h 2081186"/>
              <a:gd name="connsiteX12" fmla="*/ 760412 w 2139942"/>
              <a:gd name="connsiteY12" fmla="*/ 2008161 h 2081186"/>
              <a:gd name="connsiteX13" fmla="*/ 1074737 w 2139942"/>
              <a:gd name="connsiteY13" fmla="*/ 2046261 h 2081186"/>
              <a:gd name="connsiteX14" fmla="*/ 1865312 w 2139942"/>
              <a:gd name="connsiteY14" fmla="*/ 512736 h 2081186"/>
              <a:gd name="connsiteX15" fmla="*/ 1655762 w 2139942"/>
              <a:gd name="connsiteY15" fmla="*/ 398436 h 2081186"/>
              <a:gd name="connsiteX16" fmla="*/ 1370012 w 2139942"/>
              <a:gd name="connsiteY16" fmla="*/ 407961 h 2081186"/>
              <a:gd name="connsiteX17" fmla="*/ 1236662 w 2139942"/>
              <a:gd name="connsiteY17" fmla="*/ 246036 h 2081186"/>
              <a:gd name="connsiteX18" fmla="*/ 1189037 w 2139942"/>
              <a:gd name="connsiteY18" fmla="*/ 7911 h 208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39942" h="2081186">
                <a:moveTo>
                  <a:pt x="1189037" y="7911"/>
                </a:moveTo>
                <a:cubicBezTo>
                  <a:pt x="958841" y="57150"/>
                  <a:pt x="1185855" y="0"/>
                  <a:pt x="912812" y="84111"/>
                </a:cubicBezTo>
                <a:cubicBezTo>
                  <a:pt x="896937" y="196824"/>
                  <a:pt x="1101724" y="503211"/>
                  <a:pt x="1093787" y="684186"/>
                </a:cubicBezTo>
                <a:cubicBezTo>
                  <a:pt x="1085850" y="865161"/>
                  <a:pt x="944562" y="1069948"/>
                  <a:pt x="865187" y="1169961"/>
                </a:cubicBezTo>
                <a:cubicBezTo>
                  <a:pt x="785812" y="1269974"/>
                  <a:pt x="685800" y="1292199"/>
                  <a:pt x="617537" y="1284261"/>
                </a:cubicBezTo>
                <a:cubicBezTo>
                  <a:pt x="549275" y="1276324"/>
                  <a:pt x="519112" y="1179486"/>
                  <a:pt x="455612" y="1122336"/>
                </a:cubicBezTo>
                <a:cubicBezTo>
                  <a:pt x="392112" y="1065186"/>
                  <a:pt x="311149" y="912786"/>
                  <a:pt x="236537" y="941361"/>
                </a:cubicBezTo>
                <a:cubicBezTo>
                  <a:pt x="161925" y="969936"/>
                  <a:pt x="15874" y="1212824"/>
                  <a:pt x="7937" y="1293786"/>
                </a:cubicBezTo>
                <a:cubicBezTo>
                  <a:pt x="0" y="1374748"/>
                  <a:pt x="147637" y="1416024"/>
                  <a:pt x="188912" y="1427136"/>
                </a:cubicBezTo>
                <a:cubicBezTo>
                  <a:pt x="230187" y="1438248"/>
                  <a:pt x="227012" y="1358874"/>
                  <a:pt x="255587" y="1360461"/>
                </a:cubicBezTo>
                <a:cubicBezTo>
                  <a:pt x="284162" y="1362049"/>
                  <a:pt x="319087" y="1365224"/>
                  <a:pt x="360362" y="1436661"/>
                </a:cubicBezTo>
                <a:cubicBezTo>
                  <a:pt x="401637" y="1508098"/>
                  <a:pt x="436562" y="1693836"/>
                  <a:pt x="503237" y="1789086"/>
                </a:cubicBezTo>
                <a:cubicBezTo>
                  <a:pt x="569912" y="1884336"/>
                  <a:pt x="665162" y="1965298"/>
                  <a:pt x="760412" y="2008161"/>
                </a:cubicBezTo>
                <a:cubicBezTo>
                  <a:pt x="912793" y="2055834"/>
                  <a:pt x="931867" y="2081186"/>
                  <a:pt x="1074737" y="2046261"/>
                </a:cubicBezTo>
                <a:cubicBezTo>
                  <a:pt x="2139942" y="1835138"/>
                  <a:pt x="2097077" y="882644"/>
                  <a:pt x="1865312" y="512736"/>
                </a:cubicBezTo>
                <a:cubicBezTo>
                  <a:pt x="1752587" y="419074"/>
                  <a:pt x="1738312" y="415898"/>
                  <a:pt x="1655762" y="398436"/>
                </a:cubicBezTo>
                <a:cubicBezTo>
                  <a:pt x="1573212" y="380974"/>
                  <a:pt x="1439862" y="433361"/>
                  <a:pt x="1370012" y="407961"/>
                </a:cubicBezTo>
                <a:cubicBezTo>
                  <a:pt x="1300162" y="382561"/>
                  <a:pt x="1266824" y="312711"/>
                  <a:pt x="1236662" y="246036"/>
                </a:cubicBezTo>
                <a:cubicBezTo>
                  <a:pt x="1206500" y="179361"/>
                  <a:pt x="1243012" y="34898"/>
                  <a:pt x="1189037" y="7911"/>
                </a:cubicBezTo>
                <a:close/>
              </a:path>
            </a:pathLst>
          </a:custGeom>
          <a:solidFill>
            <a:srgbClr val="78312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14353" name="Image 25" descr="porc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5"/>
            <a:ext cx="30511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 rot="5400000">
            <a:off x="3607587" y="2536025"/>
            <a:ext cx="3857652" cy="250033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123" name="Flèche en arc 122"/>
          <p:cNvSpPr/>
          <p:nvPr/>
        </p:nvSpPr>
        <p:spPr>
          <a:xfrm rot="13808729">
            <a:off x="1732760" y="4075299"/>
            <a:ext cx="3009968" cy="1896527"/>
          </a:xfrm>
          <a:prstGeom prst="circularArrow">
            <a:avLst>
              <a:gd name="adj1" fmla="val 5424"/>
              <a:gd name="adj2" fmla="val 384677"/>
              <a:gd name="adj3" fmla="val 20522773"/>
              <a:gd name="adj4" fmla="val 13175546"/>
              <a:gd name="adj5" fmla="val 7750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" name="Groupe 29"/>
          <p:cNvGrpSpPr/>
          <p:nvPr/>
        </p:nvGrpSpPr>
        <p:grpSpPr>
          <a:xfrm rot="1589330">
            <a:off x="1058933" y="3423557"/>
            <a:ext cx="1017374" cy="218662"/>
            <a:chOff x="1000100" y="1571612"/>
            <a:chExt cx="1987564" cy="785818"/>
          </a:xfr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8" name="Double vague 27"/>
            <p:cNvSpPr/>
            <p:nvPr/>
          </p:nvSpPr>
          <p:spPr>
            <a:xfrm>
              <a:off x="1558904" y="1750207"/>
              <a:ext cx="1428760" cy="428628"/>
            </a:xfrm>
            <a:prstGeom prst="doubleWave">
              <a:avLst>
                <a:gd name="adj1" fmla="val 12500"/>
                <a:gd name="adj2" fmla="val 444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9" name="Triangle isocèle 28"/>
            <p:cNvSpPr/>
            <p:nvPr/>
          </p:nvSpPr>
          <p:spPr>
            <a:xfrm rot="16200000">
              <a:off x="892943" y="1678769"/>
              <a:ext cx="785818" cy="57150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31" name="Flèche en arc 30"/>
          <p:cNvSpPr/>
          <p:nvPr/>
        </p:nvSpPr>
        <p:spPr>
          <a:xfrm rot="15483518">
            <a:off x="2642562" y="-1609759"/>
            <a:ext cx="2857496" cy="7572429"/>
          </a:xfrm>
          <a:prstGeom prst="circularArrow">
            <a:avLst>
              <a:gd name="adj1" fmla="val 4015"/>
              <a:gd name="adj2" fmla="val 1023169"/>
              <a:gd name="adj3" fmla="val 1117616"/>
              <a:gd name="adj4" fmla="val 16354683"/>
              <a:gd name="adj5" fmla="val 4994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364" name="Image 13" descr="taeni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88" y="723900"/>
            <a:ext cx="62547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8"/>
          <p:cNvSpPr>
            <a:spLocks noChangeArrowheads="1"/>
          </p:cNvSpPr>
          <p:nvPr/>
        </p:nvSpPr>
        <p:spPr bwMode="auto">
          <a:xfrm rot="16433189">
            <a:off x="8067432" y="1177204"/>
            <a:ext cx="833215" cy="8183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D6B7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16" name="Text Box 173"/>
          <p:cNvSpPr txBox="1">
            <a:spLocks noChangeArrowheads="1"/>
          </p:cNvSpPr>
          <p:nvPr/>
        </p:nvSpPr>
        <p:spPr bwMode="auto">
          <a:xfrm>
            <a:off x="7929586" y="1428736"/>
            <a:ext cx="1000125" cy="268288"/>
          </a:xfrm>
          <a:prstGeom prst="rect">
            <a:avLst/>
          </a:prstGeom>
          <a:solidFill>
            <a:srgbClr val="FFD6B7">
              <a:alpha val="86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latin typeface="Times New Roman" pitchFamily="18" charset="0"/>
              </a:rPr>
              <a:t>MUSCLE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16200000">
            <a:off x="8063514" y="423045"/>
            <a:ext cx="876300" cy="458787"/>
          </a:xfrm>
          <a:prstGeom prst="ellipse">
            <a:avLst/>
          </a:prstGeom>
          <a:solidFill>
            <a:srgbClr val="FFE0CD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 rot="16200000">
            <a:off x="8355807" y="594519"/>
            <a:ext cx="292100" cy="11588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8177234" y="71414"/>
            <a:ext cx="681046" cy="307777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400" b="1" dirty="0">
                <a:latin typeface="Times New Roman" pitchFamily="18" charset="0"/>
              </a:rPr>
              <a:t>PEAU</a:t>
            </a:r>
          </a:p>
        </p:txBody>
      </p:sp>
      <p:sp>
        <p:nvSpPr>
          <p:cNvPr id="41" name="Forme libre 40"/>
          <p:cNvSpPr/>
          <p:nvPr/>
        </p:nvSpPr>
        <p:spPr>
          <a:xfrm rot="1151996">
            <a:off x="7971007" y="3168164"/>
            <a:ext cx="1169982" cy="884238"/>
          </a:xfrm>
          <a:custGeom>
            <a:avLst/>
            <a:gdLst>
              <a:gd name="connsiteX0" fmla="*/ 682625 w 1193800"/>
              <a:gd name="connsiteY0" fmla="*/ 795338 h 884238"/>
              <a:gd name="connsiteX1" fmla="*/ 596900 w 1193800"/>
              <a:gd name="connsiteY1" fmla="*/ 700088 h 884238"/>
              <a:gd name="connsiteX2" fmla="*/ 396875 w 1193800"/>
              <a:gd name="connsiteY2" fmla="*/ 871538 h 884238"/>
              <a:gd name="connsiteX3" fmla="*/ 63500 w 1193800"/>
              <a:gd name="connsiteY3" fmla="*/ 776288 h 884238"/>
              <a:gd name="connsiteX4" fmla="*/ 82550 w 1193800"/>
              <a:gd name="connsiteY4" fmla="*/ 328613 h 884238"/>
              <a:gd name="connsiteX5" fmla="*/ 558800 w 1193800"/>
              <a:gd name="connsiteY5" fmla="*/ 33338 h 884238"/>
              <a:gd name="connsiteX6" fmla="*/ 1101725 w 1193800"/>
              <a:gd name="connsiteY6" fmla="*/ 128588 h 884238"/>
              <a:gd name="connsiteX7" fmla="*/ 1111250 w 1193800"/>
              <a:gd name="connsiteY7" fmla="*/ 528638 h 884238"/>
              <a:gd name="connsiteX8" fmla="*/ 654050 w 1193800"/>
              <a:gd name="connsiteY8" fmla="*/ 576263 h 884238"/>
              <a:gd name="connsiteX9" fmla="*/ 768350 w 1193800"/>
              <a:gd name="connsiteY9" fmla="*/ 785813 h 884238"/>
              <a:gd name="connsiteX0" fmla="*/ 682625 w 1169982"/>
              <a:gd name="connsiteY0" fmla="*/ 795338 h 884238"/>
              <a:gd name="connsiteX1" fmla="*/ 596900 w 1169982"/>
              <a:gd name="connsiteY1" fmla="*/ 700088 h 884238"/>
              <a:gd name="connsiteX2" fmla="*/ 396875 w 1169982"/>
              <a:gd name="connsiteY2" fmla="*/ 871538 h 884238"/>
              <a:gd name="connsiteX3" fmla="*/ 63500 w 1169982"/>
              <a:gd name="connsiteY3" fmla="*/ 776288 h 884238"/>
              <a:gd name="connsiteX4" fmla="*/ 82550 w 1169982"/>
              <a:gd name="connsiteY4" fmla="*/ 328613 h 884238"/>
              <a:gd name="connsiteX5" fmla="*/ 558800 w 1169982"/>
              <a:gd name="connsiteY5" fmla="*/ 33338 h 884238"/>
              <a:gd name="connsiteX6" fmla="*/ 1101725 w 1169982"/>
              <a:gd name="connsiteY6" fmla="*/ 128588 h 884238"/>
              <a:gd name="connsiteX7" fmla="*/ 968342 w 1169982"/>
              <a:gd name="connsiteY7" fmla="*/ 528638 h 884238"/>
              <a:gd name="connsiteX8" fmla="*/ 654050 w 1169982"/>
              <a:gd name="connsiteY8" fmla="*/ 576263 h 884238"/>
              <a:gd name="connsiteX9" fmla="*/ 768350 w 1169982"/>
              <a:gd name="connsiteY9" fmla="*/ 785813 h 88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9982" h="884238">
                <a:moveTo>
                  <a:pt x="682625" y="795338"/>
                </a:moveTo>
                <a:cubicBezTo>
                  <a:pt x="663575" y="741363"/>
                  <a:pt x="644525" y="687388"/>
                  <a:pt x="596900" y="700088"/>
                </a:cubicBezTo>
                <a:cubicBezTo>
                  <a:pt x="549275" y="712788"/>
                  <a:pt x="485775" y="858838"/>
                  <a:pt x="396875" y="871538"/>
                </a:cubicBezTo>
                <a:cubicBezTo>
                  <a:pt x="307975" y="884238"/>
                  <a:pt x="115888" y="866776"/>
                  <a:pt x="63500" y="776288"/>
                </a:cubicBezTo>
                <a:cubicBezTo>
                  <a:pt x="11113" y="685801"/>
                  <a:pt x="0" y="452438"/>
                  <a:pt x="82550" y="328613"/>
                </a:cubicBezTo>
                <a:cubicBezTo>
                  <a:pt x="165100" y="204788"/>
                  <a:pt x="388937" y="66676"/>
                  <a:pt x="558800" y="33338"/>
                </a:cubicBezTo>
                <a:cubicBezTo>
                  <a:pt x="728663" y="0"/>
                  <a:pt x="1033468" y="46038"/>
                  <a:pt x="1101725" y="128588"/>
                </a:cubicBezTo>
                <a:cubicBezTo>
                  <a:pt x="1169982" y="211138"/>
                  <a:pt x="1042954" y="454026"/>
                  <a:pt x="968342" y="528638"/>
                </a:cubicBezTo>
                <a:cubicBezTo>
                  <a:pt x="893730" y="603250"/>
                  <a:pt x="687382" y="533400"/>
                  <a:pt x="654050" y="576263"/>
                </a:cubicBezTo>
                <a:cubicBezTo>
                  <a:pt x="620718" y="619126"/>
                  <a:pt x="682625" y="702469"/>
                  <a:pt x="768350" y="785813"/>
                </a:cubicBezTo>
              </a:path>
            </a:pathLst>
          </a:custGeom>
          <a:solidFill>
            <a:srgbClr val="FFD6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8" name="Text Box 173"/>
          <p:cNvSpPr txBox="1">
            <a:spLocks noChangeArrowheads="1"/>
          </p:cNvSpPr>
          <p:nvPr/>
        </p:nvSpPr>
        <p:spPr bwMode="auto">
          <a:xfrm>
            <a:off x="8012656" y="3473976"/>
            <a:ext cx="1071538" cy="268032"/>
          </a:xfrm>
          <a:prstGeom prst="rect">
            <a:avLst/>
          </a:prstGeom>
          <a:solidFill>
            <a:srgbClr val="FFE89F">
              <a:alpha val="85882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latin typeface="Times New Roman" pitchFamily="18" charset="0"/>
              </a:rPr>
              <a:t>CERVEAU</a:t>
            </a:r>
          </a:p>
        </p:txBody>
      </p:sp>
      <p:grpSp>
        <p:nvGrpSpPr>
          <p:cNvPr id="3" name="Groupe 45"/>
          <p:cNvGrpSpPr>
            <a:grpSpLocks/>
          </p:cNvGrpSpPr>
          <p:nvPr/>
        </p:nvGrpSpPr>
        <p:grpSpPr bwMode="auto">
          <a:xfrm>
            <a:off x="8072438" y="2143125"/>
            <a:ext cx="928687" cy="812800"/>
            <a:chOff x="7929586" y="2000240"/>
            <a:chExt cx="1143008" cy="1000132"/>
          </a:xfrm>
        </p:grpSpPr>
        <p:sp>
          <p:nvSpPr>
            <p:cNvPr id="21" name="Ellipse 20"/>
            <p:cNvSpPr/>
            <p:nvPr/>
          </p:nvSpPr>
          <p:spPr>
            <a:xfrm>
              <a:off x="7929586" y="2000240"/>
              <a:ext cx="1143008" cy="1000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8210576" y="2209792"/>
              <a:ext cx="581028" cy="581028"/>
            </a:xfrm>
            <a:prstGeom prst="ellipse">
              <a:avLst/>
            </a:prstGeom>
            <a:gradFill>
              <a:gsLst>
                <a:gs pos="0">
                  <a:srgbClr val="9B9F03"/>
                </a:gs>
                <a:gs pos="86000">
                  <a:srgbClr val="1D458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8384409" y="2383625"/>
              <a:ext cx="233362" cy="233362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42000">
                  <a:schemeClr val="tx1"/>
                </a:gs>
                <a:gs pos="82000">
                  <a:schemeClr val="tx1">
                    <a:alpha val="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8564240" y="2625718"/>
              <a:ext cx="106156" cy="8704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1000">
                  <a:schemeClr val="bg1"/>
                </a:gs>
                <a:gs pos="66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7" name="Flèche en arc 36"/>
            <p:cNvSpPr/>
            <p:nvPr/>
          </p:nvSpPr>
          <p:spPr>
            <a:xfrm rot="18912927">
              <a:off x="8289096" y="2269807"/>
              <a:ext cx="427895" cy="429744"/>
            </a:xfrm>
            <a:prstGeom prst="circularArrow">
              <a:avLst>
                <a:gd name="adj1" fmla="val 25000"/>
                <a:gd name="adj2" fmla="val 345612"/>
                <a:gd name="adj3" fmla="val 20607485"/>
                <a:gd name="adj4" fmla="val 10800000"/>
                <a:gd name="adj5" fmla="val 5634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">
                  <a:schemeClr val="accent1">
                    <a:tint val="66000"/>
                    <a:satMod val="160000"/>
                    <a:alpha val="0"/>
                  </a:schemeClr>
                </a:gs>
                <a:gs pos="20000">
                  <a:schemeClr val="bg1">
                    <a:alpha val="14000"/>
                  </a:schemeClr>
                </a:gs>
                <a:gs pos="50000">
                  <a:schemeClr val="bg1"/>
                </a:gs>
                <a:gs pos="81000">
                  <a:schemeClr val="accent1">
                    <a:tint val="23500"/>
                    <a:satMod val="160000"/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 rot="2548968">
              <a:off x="8339643" y="2264093"/>
              <a:ext cx="56214" cy="1784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1000">
                  <a:schemeClr val="bg1"/>
                </a:gs>
                <a:gs pos="66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40" name="Flèche en arc 39"/>
          <p:cNvSpPr/>
          <p:nvPr/>
        </p:nvSpPr>
        <p:spPr>
          <a:xfrm flipV="1">
            <a:off x="5286380" y="857232"/>
            <a:ext cx="1265831" cy="1403796"/>
          </a:xfrm>
          <a:prstGeom prst="circularArrow">
            <a:avLst>
              <a:gd name="adj1" fmla="val 5906"/>
              <a:gd name="adj2" fmla="val 1198789"/>
              <a:gd name="adj3" fmla="val 360578"/>
              <a:gd name="adj4" fmla="val 17104826"/>
              <a:gd name="adj5" fmla="val 10681"/>
            </a:avLst>
          </a:prstGeom>
          <a:gradFill flip="none" rotWithShape="1">
            <a:gsLst>
              <a:gs pos="0">
                <a:srgbClr val="FFFF00"/>
              </a:gs>
              <a:gs pos="53000">
                <a:srgbClr val="E59401"/>
              </a:gs>
              <a:gs pos="100000">
                <a:srgbClr val="744D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Flèche droite 42"/>
          <p:cNvSpPr/>
          <p:nvPr/>
        </p:nvSpPr>
        <p:spPr>
          <a:xfrm rot="1206492">
            <a:off x="6633971" y="1209418"/>
            <a:ext cx="1296000" cy="108000"/>
          </a:xfrm>
          <a:prstGeom prst="rightArrow">
            <a:avLst/>
          </a:prstGeom>
          <a:gradFill>
            <a:gsLst>
              <a:gs pos="0">
                <a:srgbClr val="FFFF00"/>
              </a:gs>
              <a:gs pos="41000">
                <a:srgbClr val="E59401"/>
              </a:gs>
              <a:gs pos="100000">
                <a:srgbClr val="744D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4" name="Flèche droite 43"/>
          <p:cNvSpPr/>
          <p:nvPr/>
        </p:nvSpPr>
        <p:spPr>
          <a:xfrm rot="2343533">
            <a:off x="6440598" y="1643712"/>
            <a:ext cx="1721347" cy="108000"/>
          </a:xfrm>
          <a:prstGeom prst="rightArrow">
            <a:avLst>
              <a:gd name="adj1" fmla="val 50000"/>
              <a:gd name="adj2" fmla="val 54522"/>
            </a:avLst>
          </a:prstGeom>
          <a:gradFill>
            <a:gsLst>
              <a:gs pos="0">
                <a:srgbClr val="FFFF00"/>
              </a:gs>
              <a:gs pos="41000">
                <a:srgbClr val="E59401"/>
              </a:gs>
              <a:gs pos="100000">
                <a:srgbClr val="744D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5" name="Flèche droite 44"/>
          <p:cNvSpPr/>
          <p:nvPr/>
        </p:nvSpPr>
        <p:spPr>
          <a:xfrm rot="3237120">
            <a:off x="6012999" y="2280822"/>
            <a:ext cx="2628000" cy="108000"/>
          </a:xfrm>
          <a:prstGeom prst="rightArrow">
            <a:avLst/>
          </a:prstGeom>
          <a:gradFill>
            <a:gsLst>
              <a:gs pos="0">
                <a:srgbClr val="FFFF00"/>
              </a:gs>
              <a:gs pos="41000">
                <a:srgbClr val="E59401"/>
              </a:gs>
              <a:gs pos="100000">
                <a:srgbClr val="744D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2" name="Flèche droite 41"/>
          <p:cNvSpPr/>
          <p:nvPr/>
        </p:nvSpPr>
        <p:spPr>
          <a:xfrm rot="20829080">
            <a:off x="6635840" y="711389"/>
            <a:ext cx="1587052" cy="108000"/>
          </a:xfrm>
          <a:prstGeom prst="rightArrow">
            <a:avLst/>
          </a:prstGeom>
          <a:gradFill>
            <a:gsLst>
              <a:gs pos="0">
                <a:srgbClr val="FFFF00"/>
              </a:gs>
              <a:gs pos="41000">
                <a:srgbClr val="E59401"/>
              </a:gs>
              <a:gs pos="100000">
                <a:srgbClr val="744D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8" name="Text Box 173"/>
          <p:cNvSpPr txBox="1">
            <a:spLocks noChangeArrowheads="1"/>
          </p:cNvSpPr>
          <p:nvPr/>
        </p:nvSpPr>
        <p:spPr bwMode="auto">
          <a:xfrm>
            <a:off x="5500694" y="142852"/>
            <a:ext cx="1071570" cy="268032"/>
          </a:xfrm>
          <a:prstGeom prst="rect">
            <a:avLst/>
          </a:prstGeom>
          <a:solidFill>
            <a:srgbClr val="C15F57">
              <a:alpha val="85882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latin typeface="Times New Roman" pitchFamily="18" charset="0"/>
              </a:rPr>
              <a:t>ESTOMAC</a:t>
            </a:r>
          </a:p>
        </p:txBody>
      </p:sp>
      <p:pic>
        <p:nvPicPr>
          <p:cNvPr id="14403" name="Image 49" descr="taenia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581034" flipV="1">
            <a:off x="5328444" y="5325269"/>
            <a:ext cx="608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Flèche en arc 51"/>
          <p:cNvSpPr/>
          <p:nvPr/>
        </p:nvSpPr>
        <p:spPr>
          <a:xfrm rot="10800000">
            <a:off x="3071802" y="4643444"/>
            <a:ext cx="2928958" cy="1896527"/>
          </a:xfrm>
          <a:prstGeom prst="circularArrow">
            <a:avLst>
              <a:gd name="adj1" fmla="val 4268"/>
              <a:gd name="adj2" fmla="val 384677"/>
              <a:gd name="adj3" fmla="val 18258536"/>
              <a:gd name="adj4" fmla="val 12052025"/>
              <a:gd name="adj5" fmla="val 7750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314626" y="2796692"/>
            <a:ext cx="1143008" cy="518338"/>
          </a:xfrm>
          <a:prstGeom prst="ellipse">
            <a:avLst/>
          </a:prstGeom>
          <a:gradFill flip="none" rotWithShape="1">
            <a:gsLst>
              <a:gs pos="0">
                <a:srgbClr val="FFF3FA"/>
              </a:gs>
              <a:gs pos="100000">
                <a:srgbClr val="FF819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540054"/>
              </a:solidFill>
            </a:endParaRPr>
          </a:p>
        </p:txBody>
      </p:sp>
      <p:sp>
        <p:nvSpPr>
          <p:cNvPr id="14410" name="ZoneTexte 52"/>
          <p:cNvSpPr txBox="1">
            <a:spLocks noChangeArrowheads="1"/>
          </p:cNvSpPr>
          <p:nvPr/>
        </p:nvSpPr>
        <p:spPr bwMode="auto">
          <a:xfrm>
            <a:off x="285750" y="2786063"/>
            <a:ext cx="12144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600">
                <a:solidFill>
                  <a:srgbClr val="640013"/>
                </a:solidFill>
                <a:latin typeface="Times New Roman" pitchFamily="18" charset="0"/>
                <a:cs typeface="Times New Roman" pitchFamily="18" charset="0"/>
              </a:rPr>
              <a:t>Larve cysticerque</a:t>
            </a:r>
          </a:p>
        </p:txBody>
      </p:sp>
      <p:sp>
        <p:nvSpPr>
          <p:cNvPr id="57" name="Ellipse 56"/>
          <p:cNvSpPr/>
          <p:nvPr/>
        </p:nvSpPr>
        <p:spPr>
          <a:xfrm>
            <a:off x="4672344" y="510676"/>
            <a:ext cx="1143008" cy="518338"/>
          </a:xfrm>
          <a:prstGeom prst="ellipse">
            <a:avLst/>
          </a:prstGeom>
          <a:gradFill flip="none" rotWithShape="1">
            <a:gsLst>
              <a:gs pos="0">
                <a:srgbClr val="FFF3FA"/>
              </a:gs>
              <a:gs pos="100000">
                <a:srgbClr val="FF819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540054"/>
              </a:solidFill>
            </a:endParaRPr>
          </a:p>
        </p:txBody>
      </p:sp>
      <p:sp>
        <p:nvSpPr>
          <p:cNvPr id="14414" name="ZoneTexte 57"/>
          <p:cNvSpPr txBox="1">
            <a:spLocks noChangeArrowheads="1"/>
          </p:cNvSpPr>
          <p:nvPr/>
        </p:nvSpPr>
        <p:spPr bwMode="auto">
          <a:xfrm>
            <a:off x="4643438" y="500063"/>
            <a:ext cx="12144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600">
                <a:solidFill>
                  <a:srgbClr val="640013"/>
                </a:solidFill>
                <a:latin typeface="Times New Roman" pitchFamily="18" charset="0"/>
                <a:cs typeface="Times New Roman" pitchFamily="18" charset="0"/>
              </a:rPr>
              <a:t>Larve cysticerque</a:t>
            </a:r>
          </a:p>
        </p:txBody>
      </p:sp>
      <p:sp>
        <p:nvSpPr>
          <p:cNvPr id="59" name="Flèche droite 58"/>
          <p:cNvSpPr/>
          <p:nvPr/>
        </p:nvSpPr>
        <p:spPr>
          <a:xfrm rot="4409057">
            <a:off x="4996493" y="1403630"/>
            <a:ext cx="1008000" cy="214314"/>
          </a:xfrm>
          <a:prstGeom prst="rightArrow">
            <a:avLst/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Flèche en arc 10"/>
          <p:cNvSpPr/>
          <p:nvPr/>
        </p:nvSpPr>
        <p:spPr>
          <a:xfrm rot="16200000">
            <a:off x="2400799" y="1885424"/>
            <a:ext cx="8271497" cy="6500859"/>
          </a:xfrm>
          <a:prstGeom prst="circularArrow">
            <a:avLst>
              <a:gd name="adj1" fmla="val 1798"/>
              <a:gd name="adj2" fmla="val 202204"/>
              <a:gd name="adj3" fmla="val 20936122"/>
              <a:gd name="adj4" fmla="val 15371358"/>
              <a:gd name="adj5" fmla="val 2470"/>
            </a:avLst>
          </a:prstGeom>
          <a:gradFill flip="none" rotWithShape="1">
            <a:gsLst>
              <a:gs pos="0">
                <a:srgbClr val="FFFF00"/>
              </a:gs>
              <a:gs pos="53000">
                <a:srgbClr val="E59401"/>
              </a:gs>
              <a:gs pos="100000">
                <a:srgbClr val="744D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Flèche droite 59"/>
          <p:cNvSpPr/>
          <p:nvPr/>
        </p:nvSpPr>
        <p:spPr>
          <a:xfrm rot="5400000">
            <a:off x="5421537" y="4994271"/>
            <a:ext cx="468000" cy="214314"/>
          </a:xfrm>
          <a:prstGeom prst="rightArrow">
            <a:avLst/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Text Box 173"/>
          <p:cNvSpPr txBox="1">
            <a:spLocks noChangeArrowheads="1"/>
          </p:cNvSpPr>
          <p:nvPr/>
        </p:nvSpPr>
        <p:spPr bwMode="auto">
          <a:xfrm>
            <a:off x="8143900" y="2857496"/>
            <a:ext cx="776294" cy="268288"/>
          </a:xfrm>
          <a:prstGeom prst="rect">
            <a:avLst/>
          </a:prstGeom>
          <a:solidFill>
            <a:schemeClr val="bg1">
              <a:alpha val="86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latin typeface="Times New Roman" pitchFamily="18" charset="0"/>
              </a:rPr>
              <a:t>OEIL</a:t>
            </a:r>
          </a:p>
        </p:txBody>
      </p:sp>
      <p:sp>
        <p:nvSpPr>
          <p:cNvPr id="49" name="Text Box 173"/>
          <p:cNvSpPr txBox="1">
            <a:spLocks noChangeArrowheads="1"/>
          </p:cNvSpPr>
          <p:nvPr/>
        </p:nvSpPr>
        <p:spPr bwMode="auto">
          <a:xfrm>
            <a:off x="6532849" y="1754394"/>
            <a:ext cx="1214446" cy="29347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1000">
                <a:srgbClr val="E59401"/>
              </a:gs>
              <a:gs pos="100000">
                <a:srgbClr val="9249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0" rIns="18000" bIns="360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rgbClr val="221100"/>
                </a:solidFill>
                <a:latin typeface="Times New Roman" pitchFamily="18" charset="0"/>
              </a:rPr>
              <a:t>Cysticercose</a:t>
            </a:r>
          </a:p>
        </p:txBody>
      </p:sp>
      <p:sp>
        <p:nvSpPr>
          <p:cNvPr id="51" name="Text Box 173"/>
          <p:cNvSpPr txBox="1">
            <a:spLocks noChangeArrowheads="1"/>
          </p:cNvSpPr>
          <p:nvPr/>
        </p:nvSpPr>
        <p:spPr bwMode="auto">
          <a:xfrm>
            <a:off x="2500298" y="2000240"/>
            <a:ext cx="1143008" cy="528794"/>
          </a:xfrm>
          <a:prstGeom prst="rect">
            <a:avLst/>
          </a:prstGeom>
          <a:gradFill flip="none" rotWithShape="1">
            <a:gsLst>
              <a:gs pos="0">
                <a:srgbClr val="FFFF66"/>
              </a:gs>
              <a:gs pos="51000">
                <a:srgbClr val="ABEA7C"/>
              </a:gs>
              <a:gs pos="100000">
                <a:srgbClr val="2A9D1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0" rIns="18000" bIns="360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 err="1">
                <a:solidFill>
                  <a:srgbClr val="002600"/>
                </a:solidFill>
                <a:latin typeface="Times New Roman" pitchFamily="18" charset="0"/>
              </a:rPr>
              <a:t>Téniase</a:t>
            </a:r>
            <a:r>
              <a:rPr lang="fr-FR" sz="1600" b="1" dirty="0">
                <a:solidFill>
                  <a:srgbClr val="002600"/>
                </a:solidFill>
                <a:latin typeface="Times New Roman" pitchFamily="18" charset="0"/>
              </a:rPr>
              <a:t> à T. </a:t>
            </a:r>
            <a:r>
              <a:rPr lang="fr-FR" sz="1600" b="1" dirty="0" err="1">
                <a:solidFill>
                  <a:srgbClr val="002600"/>
                </a:solidFill>
                <a:latin typeface="Times New Roman" pitchFamily="18" charset="0"/>
              </a:rPr>
              <a:t>solium</a:t>
            </a:r>
            <a:endParaRPr lang="fr-FR" sz="1600" b="1" dirty="0">
              <a:solidFill>
                <a:srgbClr val="002600"/>
              </a:solidFill>
              <a:latin typeface="Times New Roman" pitchFamily="18" charset="0"/>
            </a:endParaRPr>
          </a:p>
        </p:txBody>
      </p:sp>
      <p:sp>
        <p:nvSpPr>
          <p:cNvPr id="61" name="Text Box 65"/>
          <p:cNvSpPr txBox="1">
            <a:spLocks noChangeArrowheads="1"/>
          </p:cNvSpPr>
          <p:nvPr/>
        </p:nvSpPr>
        <p:spPr bwMode="auto">
          <a:xfrm>
            <a:off x="6072198" y="3643314"/>
            <a:ext cx="1571636" cy="31056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007400"/>
                </a:solidFill>
                <a:latin typeface="Times New Roman" pitchFamily="18" charset="0"/>
              </a:rPr>
              <a:t>Asymptomatique</a:t>
            </a: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6143636" y="5857892"/>
            <a:ext cx="2000264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Anneaux dans les selles </a:t>
            </a:r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6167480" y="3976566"/>
            <a:ext cx="1381072" cy="467239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007400"/>
                </a:solidFill>
                <a:latin typeface="Times New Roman" pitchFamily="18" charset="0"/>
              </a:rPr>
              <a:t>Boulimie, douleur abdominale …</a:t>
            </a:r>
          </a:p>
        </p:txBody>
      </p:sp>
      <p:pic>
        <p:nvPicPr>
          <p:cNvPr id="14442" name="Image 38" descr="tsaginata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05375" y="2143125"/>
            <a:ext cx="133667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43" name="Image 24" descr="taeni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25" y="5857875"/>
            <a:ext cx="62547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6413622" y="2071678"/>
            <a:ext cx="1452900" cy="446720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err="1">
                <a:solidFill>
                  <a:srgbClr val="3D0050"/>
                </a:solidFill>
                <a:latin typeface="Times New Roman" pitchFamily="18" charset="0"/>
              </a:rPr>
              <a:t>Hyperéosinophilie</a:t>
            </a:r>
            <a:r>
              <a:rPr lang="fr-FR" sz="1400" dirty="0">
                <a:solidFill>
                  <a:srgbClr val="3D0050"/>
                </a:solidFill>
                <a:latin typeface="Times New Roman" pitchFamily="18" charset="0"/>
              </a:rPr>
              <a:t>, sérologie, imagerie</a:t>
            </a:r>
          </a:p>
        </p:txBody>
      </p:sp>
      <p:sp>
        <p:nvSpPr>
          <p:cNvPr id="56" name="Text Box 173"/>
          <p:cNvSpPr txBox="1">
            <a:spLocks noChangeArrowheads="1"/>
          </p:cNvSpPr>
          <p:nvPr/>
        </p:nvSpPr>
        <p:spPr bwMode="auto">
          <a:xfrm>
            <a:off x="4000496" y="5143512"/>
            <a:ext cx="1071570" cy="268032"/>
          </a:xfrm>
          <a:prstGeom prst="rect">
            <a:avLst/>
          </a:prstGeom>
          <a:solidFill>
            <a:srgbClr val="DFAE67">
              <a:alpha val="84706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rgbClr val="422600"/>
                </a:solidFill>
                <a:latin typeface="Times New Roman" pitchFamily="18" charset="0"/>
              </a:rPr>
              <a:t>INTESTIN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Affichage à l'écran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</cp:revision>
  <dcterms:created xsi:type="dcterms:W3CDTF">2008-07-23T07:21:36Z</dcterms:created>
  <dcterms:modified xsi:type="dcterms:W3CDTF">2008-07-23T07:22:58Z</dcterms:modified>
</cp:coreProperties>
</file>