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11474-47C7-4404-8B6F-2CAB075506FD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F062-5B15-4750-BBF1-EA805632D4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7EBB-C545-4658-87F5-B5B98370CD4A}" type="datetimeFigureOut">
              <a:rPr lang="fr-FR" smtClean="0"/>
              <a:t>23/07/2008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15B6-EFCE-4E70-885B-FC67A7F4E5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1522413" y="2668588"/>
            <a:ext cx="144462" cy="2005012"/>
            <a:chOff x="664" y="1728"/>
            <a:chExt cx="91" cy="1263"/>
          </a:xfrm>
        </p:grpSpPr>
        <p:cxnSp>
          <p:nvCxnSpPr>
            <p:cNvPr id="2" name="Connecteur droit 13"/>
            <p:cNvCxnSpPr>
              <a:cxnSpLocks noChangeShapeType="1"/>
            </p:cNvCxnSpPr>
            <p:nvPr/>
          </p:nvCxnSpPr>
          <p:spPr bwMode="auto">
            <a:xfrm rot="10800000">
              <a:off x="664" y="1731"/>
              <a:ext cx="0" cy="1260"/>
            </a:xfrm>
            <a:prstGeom prst="line">
              <a:avLst/>
            </a:prstGeom>
            <a:noFill/>
            <a:ln w="9525" algn="ctr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3" name="Connecteur droit 6"/>
            <p:cNvCxnSpPr>
              <a:cxnSpLocks noChangeShapeType="1"/>
            </p:cNvCxnSpPr>
            <p:nvPr/>
          </p:nvCxnSpPr>
          <p:spPr bwMode="auto">
            <a:xfrm rot="10800000">
              <a:off x="664" y="2991"/>
              <a:ext cx="91" cy="0"/>
            </a:xfrm>
            <a:prstGeom prst="line">
              <a:avLst/>
            </a:prstGeom>
            <a:noFill/>
            <a:ln w="9525" algn="ctr">
              <a:solidFill>
                <a:srgbClr val="808080"/>
              </a:solidFill>
              <a:round/>
              <a:headEnd/>
              <a:tailEnd/>
            </a:ln>
          </p:spPr>
        </p:cxnSp>
        <p:cxnSp>
          <p:nvCxnSpPr>
            <p:cNvPr id="4" name="Connecteur droit 8"/>
            <p:cNvCxnSpPr>
              <a:cxnSpLocks noChangeShapeType="1"/>
            </p:cNvCxnSpPr>
            <p:nvPr/>
          </p:nvCxnSpPr>
          <p:spPr bwMode="auto">
            <a:xfrm rot="10800000">
              <a:off x="664" y="1728"/>
              <a:ext cx="91" cy="0"/>
            </a:xfrm>
            <a:prstGeom prst="line">
              <a:avLst/>
            </a:prstGeom>
            <a:noFill/>
            <a:ln w="9525" algn="ctr">
              <a:solidFill>
                <a:srgbClr val="808080"/>
              </a:solidFill>
              <a:round/>
              <a:headEnd/>
              <a:tailEnd/>
            </a:ln>
          </p:spPr>
        </p:cxnSp>
      </p:grpSp>
      <p:pic>
        <p:nvPicPr>
          <p:cNvPr id="18464" name="Picture 32" descr="taenia"/>
          <p:cNvPicPr>
            <a:picLocks noChangeAspect="1" noChangeArrowheads="1"/>
          </p:cNvPicPr>
          <p:nvPr/>
        </p:nvPicPr>
        <p:blipFill>
          <a:blip r:embed="rId2">
            <a:lum bright="6000" contrast="12000"/>
          </a:blip>
          <a:srcRect l="1337" r="3654"/>
          <a:stretch>
            <a:fillRect/>
          </a:stretch>
        </p:blipFill>
        <p:spPr bwMode="auto">
          <a:xfrm rot="-2443976">
            <a:off x="4067175" y="476250"/>
            <a:ext cx="5076825" cy="4514850"/>
          </a:xfrm>
          <a:prstGeom prst="rect">
            <a:avLst/>
          </a:prstGeom>
          <a:noFill/>
        </p:spPr>
      </p:pic>
      <p:sp>
        <p:nvSpPr>
          <p:cNvPr id="18434" name="ZoneTexte 4"/>
          <p:cNvSpPr txBox="1">
            <a:spLocks noChangeArrowheads="1"/>
          </p:cNvSpPr>
          <p:nvPr/>
        </p:nvSpPr>
        <p:spPr bwMode="auto">
          <a:xfrm>
            <a:off x="6311900" y="4832350"/>
            <a:ext cx="779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latin typeface="Times New Roman" pitchFamily="18" charset="0"/>
              </a:rPr>
              <a:t>35 µm</a:t>
            </a:r>
          </a:p>
        </p:txBody>
      </p:sp>
      <p:pic>
        <p:nvPicPr>
          <p:cNvPr id="18435" name="ZoneText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25" y="5395913"/>
            <a:ext cx="4256088" cy="866775"/>
          </a:xfrm>
          <a:prstGeom prst="rect">
            <a:avLst/>
          </a:prstGeom>
          <a:noFill/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651375" y="5429250"/>
            <a:ext cx="3987800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Coque externe fine et lisse</a:t>
            </a:r>
          </a:p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Coque interne épaisse avec des stries radiales</a:t>
            </a:r>
          </a:p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On retrouve souvent seulement l’embryophore</a:t>
            </a:r>
          </a:p>
        </p:txBody>
      </p:sp>
      <p:cxnSp>
        <p:nvCxnSpPr>
          <p:cNvPr id="10" name="Connecteur droit 9"/>
          <p:cNvCxnSpPr/>
          <p:nvPr/>
        </p:nvCxnSpPr>
        <p:spPr>
          <a:xfrm rot="5400000">
            <a:off x="8008938" y="4965700"/>
            <a:ext cx="144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rot="10800000">
            <a:off x="5327650" y="5043488"/>
            <a:ext cx="9001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rot="5400000">
            <a:off x="5243513" y="4965700"/>
            <a:ext cx="1444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rot="10800000">
            <a:off x="7164388" y="5038725"/>
            <a:ext cx="900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39"/>
          <p:cNvGrpSpPr>
            <a:grpSpLocks/>
          </p:cNvGrpSpPr>
          <p:nvPr/>
        </p:nvGrpSpPr>
        <p:grpSpPr bwMode="auto">
          <a:xfrm>
            <a:off x="8388350" y="1117600"/>
            <a:ext cx="492125" cy="3248025"/>
            <a:chOff x="5284" y="704"/>
            <a:chExt cx="310" cy="2046"/>
          </a:xfrm>
        </p:grpSpPr>
        <p:sp>
          <p:nvSpPr>
            <p:cNvPr id="18433" name="ZoneTexte 3"/>
            <p:cNvSpPr txBox="1">
              <a:spLocks noChangeArrowheads="1"/>
            </p:cNvSpPr>
            <p:nvPr/>
          </p:nvSpPr>
          <p:spPr bwMode="auto">
            <a:xfrm>
              <a:off x="5284" y="1519"/>
              <a:ext cx="31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latin typeface="Times New Roman" pitchFamily="18" charset="0"/>
                </a:rPr>
                <a:t>50</a:t>
              </a:r>
            </a:p>
            <a:p>
              <a:r>
                <a:rPr lang="fr-FR">
                  <a:latin typeface="Times New Roman" pitchFamily="18" charset="0"/>
                </a:rPr>
                <a:t>µm</a:t>
              </a:r>
            </a:p>
          </p:txBody>
        </p:sp>
        <p:cxnSp>
          <p:nvCxnSpPr>
            <p:cNvPr id="5" name="Connecteur droit 6"/>
            <p:cNvCxnSpPr/>
            <p:nvPr/>
          </p:nvCxnSpPr>
          <p:spPr>
            <a:xfrm>
              <a:off x="5327" y="704"/>
              <a:ext cx="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>
              <a:cxnSpLocks noChangeShapeType="1"/>
            </p:cNvCxnSpPr>
            <p:nvPr/>
          </p:nvCxnSpPr>
          <p:spPr bwMode="auto">
            <a:xfrm flipH="1">
              <a:off x="5429" y="1930"/>
              <a:ext cx="1" cy="8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" name="Connecteur droit 8"/>
            <p:cNvCxnSpPr/>
            <p:nvPr/>
          </p:nvCxnSpPr>
          <p:spPr>
            <a:xfrm>
              <a:off x="5335" y="2750"/>
              <a:ext cx="9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3"/>
            <p:cNvCxnSpPr>
              <a:cxnSpLocks noChangeShapeType="1"/>
            </p:cNvCxnSpPr>
            <p:nvPr/>
          </p:nvCxnSpPr>
          <p:spPr bwMode="auto">
            <a:xfrm>
              <a:off x="5425" y="706"/>
              <a:ext cx="0" cy="81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" name="ZoneTexte 18"/>
          <p:cNvSpPr txBox="1"/>
          <p:nvPr/>
        </p:nvSpPr>
        <p:spPr>
          <a:xfrm>
            <a:off x="285720" y="5186012"/>
            <a:ext cx="4071966" cy="1303809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Anneaux mobiles (1 x 2 cm)</a:t>
            </a:r>
          </a:p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Emission 1 par 1 en dehors de la défécation (et avec les selles)</a:t>
            </a:r>
          </a:p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15-20 ramifications utérines</a:t>
            </a:r>
          </a:p>
          <a:p>
            <a:r>
              <a:rPr lang="fr-FR" sz="1600">
                <a:solidFill>
                  <a:srgbClr val="462300"/>
                </a:solidFill>
                <a:latin typeface="Times New Roman" pitchFamily="18" charset="0"/>
                <a:cs typeface="Times New Roman" pitchFamily="18" charset="0"/>
              </a:rPr>
              <a:t>Pores génitaux irrégulièrement alterne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285688" y="109680"/>
            <a:ext cx="3571932" cy="38048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/>
            <a:r>
              <a:rPr lang="fr-FR" sz="2000" b="1">
                <a:solidFill>
                  <a:srgbClr val="5C2700"/>
                </a:solidFill>
                <a:latin typeface="Times New Roman" pitchFamily="18" charset="0"/>
                <a:cs typeface="Times New Roman" pitchFamily="18" charset="0"/>
              </a:rPr>
              <a:t>Anneaux de </a:t>
            </a:r>
            <a:r>
              <a:rPr lang="fr-FR" sz="2000" b="1" i="1">
                <a:solidFill>
                  <a:srgbClr val="5C2700"/>
                </a:solidFill>
                <a:latin typeface="Times New Roman" pitchFamily="18" charset="0"/>
                <a:cs typeface="Times New Roman" pitchFamily="18" charset="0"/>
              </a:rPr>
              <a:t>T. saginata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644473" y="109680"/>
            <a:ext cx="2285983" cy="380480"/>
          </a:xfrm>
          <a:prstGeom prst="rect">
            <a:avLst/>
          </a:prstGeom>
          <a:solidFill>
            <a:srgbClr val="FFE3BD">
              <a:alpha val="68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36000" tIns="36000" rIns="36000" bIns="36000">
            <a:spAutoFit/>
          </a:bodyPr>
          <a:lstStyle/>
          <a:p>
            <a:pPr algn="ctr"/>
            <a:r>
              <a:rPr lang="fr-FR" sz="2000" b="1">
                <a:solidFill>
                  <a:srgbClr val="5C2700"/>
                </a:solidFill>
                <a:latin typeface="Times New Roman" pitchFamily="18" charset="0"/>
                <a:cs typeface="Times New Roman" pitchFamily="18" charset="0"/>
              </a:rPr>
              <a:t>Œuf de </a:t>
            </a:r>
            <a:r>
              <a:rPr lang="fr-FR" sz="2000" b="1" i="1">
                <a:solidFill>
                  <a:srgbClr val="5C2700"/>
                </a:solidFill>
                <a:latin typeface="Times New Roman" pitchFamily="18" charset="0"/>
                <a:cs typeface="Times New Roman" pitchFamily="18" charset="0"/>
              </a:rPr>
              <a:t>T. saginata</a:t>
            </a:r>
          </a:p>
        </p:txBody>
      </p:sp>
      <p:pic>
        <p:nvPicPr>
          <p:cNvPr id="20" name="Image 19" descr="sagina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346202">
            <a:off x="1362076" y="1706562"/>
            <a:ext cx="3916362" cy="2201863"/>
          </a:xfrm>
          <a:prstGeom prst="rect">
            <a:avLst/>
          </a:prstGeom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Connecteur droit avec flèche 22"/>
          <p:cNvCxnSpPr/>
          <p:nvPr/>
        </p:nvCxnSpPr>
        <p:spPr>
          <a:xfrm>
            <a:off x="2235200" y="1143000"/>
            <a:ext cx="10001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8" name="ZoneTexte 23"/>
          <p:cNvSpPr txBox="1">
            <a:spLocks noChangeArrowheads="1"/>
          </p:cNvSpPr>
          <p:nvPr/>
        </p:nvSpPr>
        <p:spPr bwMode="auto">
          <a:xfrm>
            <a:off x="234950" y="939800"/>
            <a:ext cx="22145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Times New Roman" pitchFamily="18" charset="0"/>
                <a:cs typeface="Times New Roman" pitchFamily="18" charset="0"/>
              </a:rPr>
              <a:t>Ramifications utérines</a:t>
            </a:r>
            <a:endParaRPr lang="fr-FR">
              <a:latin typeface="Calibri" pitchFamily="34" charset="0"/>
            </a:endParaRPr>
          </a:p>
        </p:txBody>
      </p:sp>
      <p:sp>
        <p:nvSpPr>
          <p:cNvPr id="18459" name="ZoneTexte 25"/>
          <p:cNvSpPr txBox="1">
            <a:spLocks noChangeArrowheads="1"/>
          </p:cNvSpPr>
          <p:nvPr/>
        </p:nvSpPr>
        <p:spPr bwMode="auto">
          <a:xfrm>
            <a:off x="0" y="2786063"/>
            <a:ext cx="1643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Times New Roman" pitchFamily="18" charset="0"/>
                <a:cs typeface="Times New Roman" pitchFamily="18" charset="0"/>
              </a:rPr>
              <a:t>Pores génitaux</a:t>
            </a:r>
            <a:r>
              <a:rPr lang="fr-FR">
                <a:latin typeface="Calibri" pitchFamily="34" charset="0"/>
              </a:rPr>
              <a:t> </a:t>
            </a:r>
          </a:p>
        </p:txBody>
      </p:sp>
      <p:pic>
        <p:nvPicPr>
          <p:cNvPr id="28" name="Image 27" descr="Sans titre-5.png"/>
          <p:cNvPicPr>
            <a:picLocks noChangeAspect="1"/>
          </p:cNvPicPr>
          <p:nvPr/>
        </p:nvPicPr>
        <p:blipFill>
          <a:blip r:embed="rId5">
            <a:lum bright="10000"/>
          </a:blip>
          <a:stretch>
            <a:fillRect/>
          </a:stretch>
        </p:blipFill>
        <p:spPr>
          <a:xfrm>
            <a:off x="1601788" y="2598738"/>
            <a:ext cx="1000125" cy="2174875"/>
          </a:xfrm>
          <a:prstGeom prst="rect">
            <a:avLst/>
          </a:prstGeom>
          <a:effectLst>
            <a:outerShdw blurRad="139700" dist="1016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Connecteur droit avec flèche 24"/>
          <p:cNvCxnSpPr/>
          <p:nvPr/>
        </p:nvCxnSpPr>
        <p:spPr>
          <a:xfrm flipV="1">
            <a:off x="877888" y="2071688"/>
            <a:ext cx="1857375" cy="785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930275" y="3124200"/>
            <a:ext cx="68262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5" name="ZoneTexte 23"/>
          <p:cNvSpPr txBox="1">
            <a:spLocks noChangeArrowheads="1"/>
          </p:cNvSpPr>
          <p:nvPr/>
        </p:nvSpPr>
        <p:spPr bwMode="auto">
          <a:xfrm>
            <a:off x="4699000" y="1357313"/>
            <a:ext cx="6492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Times New Roman" pitchFamily="18" charset="0"/>
                <a:cs typeface="Times New Roman" pitchFamily="18" charset="0"/>
              </a:rPr>
              <a:t>Oeuf</a:t>
            </a:r>
            <a:endParaRPr lang="fr-FR">
              <a:latin typeface="Calibri" pitchFamily="34" charset="0"/>
            </a:endParaRPr>
          </a:p>
        </p:txBody>
      </p:sp>
      <p:sp>
        <p:nvSpPr>
          <p:cNvPr id="18466" name="ZoneTexte 23"/>
          <p:cNvSpPr txBox="1">
            <a:spLocks noChangeArrowheads="1"/>
          </p:cNvSpPr>
          <p:nvPr/>
        </p:nvSpPr>
        <p:spPr bwMode="auto">
          <a:xfrm>
            <a:off x="4284663" y="1989138"/>
            <a:ext cx="1368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 sz="1600">
                <a:latin typeface="Times New Roman" pitchFamily="18" charset="0"/>
                <a:cs typeface="Times New Roman" pitchFamily="18" charset="0"/>
              </a:rPr>
              <a:t>Embryophore </a:t>
            </a:r>
            <a:endParaRPr lang="fr-FR">
              <a:latin typeface="Calibri" pitchFamily="34" charset="0"/>
            </a:endParaRP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5148263" y="1700213"/>
            <a:ext cx="431800" cy="144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>
            <a:off x="5003800" y="2349500"/>
            <a:ext cx="792163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8469" name="Text Box 28"/>
          <p:cNvSpPr txBox="1">
            <a:spLocks noChangeArrowheads="1"/>
          </p:cNvSpPr>
          <p:nvPr/>
        </p:nvSpPr>
        <p:spPr bwMode="auto">
          <a:xfrm>
            <a:off x="7524750" y="4076700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3708400" y="4797425"/>
            <a:ext cx="622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200">
                <a:latin typeface="Times New Roman" pitchFamily="18" charset="0"/>
              </a:rPr>
              <a:t>Lyon©</a:t>
            </a:r>
          </a:p>
        </p:txBody>
      </p:sp>
      <p:cxnSp>
        <p:nvCxnSpPr>
          <p:cNvPr id="7" name="Connecteur droit 6"/>
          <p:cNvCxnSpPr>
            <a:cxnSpLocks noChangeShapeType="1"/>
          </p:cNvCxnSpPr>
          <p:nvPr/>
        </p:nvCxnSpPr>
        <p:spPr bwMode="auto">
          <a:xfrm rot="5400000">
            <a:off x="2428081" y="4872832"/>
            <a:ext cx="144463" cy="0"/>
          </a:xfrm>
          <a:prstGeom prst="lin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</p:spPr>
      </p:cxnSp>
      <p:cxnSp>
        <p:nvCxnSpPr>
          <p:cNvPr id="9" name="Connecteur droit 8"/>
          <p:cNvCxnSpPr>
            <a:cxnSpLocks noChangeShapeType="1"/>
          </p:cNvCxnSpPr>
          <p:nvPr/>
        </p:nvCxnSpPr>
        <p:spPr bwMode="auto">
          <a:xfrm rot="5400000">
            <a:off x="1672431" y="4872832"/>
            <a:ext cx="144463" cy="0"/>
          </a:xfrm>
          <a:prstGeom prst="lin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</p:spPr>
      </p:cxnSp>
      <p:cxnSp>
        <p:nvCxnSpPr>
          <p:cNvPr id="14" name="Connecteur droit 13"/>
          <p:cNvCxnSpPr>
            <a:cxnSpLocks noChangeShapeType="1"/>
          </p:cNvCxnSpPr>
          <p:nvPr/>
        </p:nvCxnSpPr>
        <p:spPr bwMode="auto">
          <a:xfrm rot="5400000">
            <a:off x="2122488" y="4573587"/>
            <a:ext cx="0" cy="752475"/>
          </a:xfrm>
          <a:prstGeom prst="line">
            <a:avLst/>
          </a:prstGeom>
          <a:noFill/>
          <a:ln w="9525" algn="ctr">
            <a:solidFill>
              <a:srgbClr val="5F5F5F"/>
            </a:solidFill>
            <a:round/>
            <a:headEnd/>
            <a:tailEnd/>
          </a:ln>
        </p:spPr>
      </p:cxnSp>
      <p:sp>
        <p:nvSpPr>
          <p:cNvPr id="18478" name="ZoneTexte 4"/>
          <p:cNvSpPr txBox="1">
            <a:spLocks noChangeArrowheads="1"/>
          </p:cNvSpPr>
          <p:nvPr/>
        </p:nvSpPr>
        <p:spPr bwMode="auto">
          <a:xfrm>
            <a:off x="1831975" y="4860925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5F5F5F"/>
                </a:solidFill>
                <a:latin typeface="Times New Roman" pitchFamily="18" charset="0"/>
              </a:rPr>
              <a:t>1cm</a:t>
            </a:r>
          </a:p>
        </p:txBody>
      </p:sp>
      <p:sp>
        <p:nvSpPr>
          <p:cNvPr id="18485" name="ZoneTexte 4"/>
          <p:cNvSpPr txBox="1">
            <a:spLocks noChangeArrowheads="1"/>
          </p:cNvSpPr>
          <p:nvPr/>
        </p:nvSpPr>
        <p:spPr bwMode="auto">
          <a:xfrm>
            <a:off x="900113" y="3429000"/>
            <a:ext cx="57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>
                <a:solidFill>
                  <a:srgbClr val="5F5F5F"/>
                </a:solidFill>
                <a:latin typeface="Times New Roman" pitchFamily="18" charset="0"/>
              </a:rPr>
              <a:t>2cm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Dumas Karine</dc:creator>
  <cp:lastModifiedBy>Dumas Karine</cp:lastModifiedBy>
  <cp:revision>3</cp:revision>
  <dcterms:created xsi:type="dcterms:W3CDTF">2008-07-23T07:21:36Z</dcterms:created>
  <dcterms:modified xsi:type="dcterms:W3CDTF">2008-07-23T07:24:57Z</dcterms:modified>
</cp:coreProperties>
</file>