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17/08/2008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avec flèche 48"/>
          <p:cNvCxnSpPr/>
          <p:nvPr/>
        </p:nvCxnSpPr>
        <p:spPr>
          <a:xfrm rot="5400000">
            <a:off x="442331" y="909878"/>
            <a:ext cx="126000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359289" y="4689126"/>
            <a:ext cx="1000132" cy="50359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C0FF6D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Risque de neutropénie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43042" y="1571612"/>
            <a:ext cx="6990170" cy="357190"/>
          </a:xfrm>
          <a:prstGeom prst="rect">
            <a:avLst/>
          </a:prstGeom>
          <a:solidFill>
            <a:srgbClr val="FFF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143108" y="2211774"/>
            <a:ext cx="6500858" cy="612000"/>
          </a:xfrm>
          <a:prstGeom prst="rect">
            <a:avLst/>
          </a:prstGeom>
          <a:solidFill>
            <a:srgbClr val="FFF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/>
          <p:cNvCxnSpPr/>
          <p:nvPr/>
        </p:nvCxnSpPr>
        <p:spPr>
          <a:xfrm rot="5400000">
            <a:off x="2419893" y="2452839"/>
            <a:ext cx="1518133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5400000">
            <a:off x="4634471" y="2437042"/>
            <a:ext cx="1589571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5400000">
            <a:off x="7429503" y="2925361"/>
            <a:ext cx="571506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2786050" y="2341771"/>
            <a:ext cx="785818" cy="357190"/>
          </a:xfrm>
          <a:prstGeom prst="ellipse">
            <a:avLst/>
          </a:prstGeom>
          <a:solidFill>
            <a:srgbClr val="CC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E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036347" y="2341771"/>
            <a:ext cx="785818" cy="357190"/>
          </a:xfrm>
          <a:prstGeom prst="ellipse">
            <a:avLst/>
          </a:prstGeom>
          <a:solidFill>
            <a:srgbClr val="CC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E0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7250909" y="2341771"/>
            <a:ext cx="928694" cy="357190"/>
          </a:xfrm>
          <a:prstGeom prst="ellipse">
            <a:avLst/>
          </a:prstGeom>
          <a:solidFill>
            <a:srgbClr val="FF9B9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786050" y="1571612"/>
            <a:ext cx="785818" cy="357190"/>
          </a:xfrm>
          <a:prstGeom prst="ellipse">
            <a:avLst/>
          </a:prstGeom>
          <a:solidFill>
            <a:srgbClr val="CCFF9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E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5036347" y="1571612"/>
            <a:ext cx="785818" cy="357190"/>
          </a:xfrm>
          <a:prstGeom prst="ellipse">
            <a:avLst/>
          </a:prstGeom>
          <a:solidFill>
            <a:srgbClr val="FF9B9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85720" y="71414"/>
            <a:ext cx="3143272" cy="380480"/>
          </a:xfrm>
          <a:prstGeom prst="rect">
            <a:avLst/>
          </a:prstGeom>
          <a:solidFill>
            <a:srgbClr val="E4C2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Infection avant la 30</a:t>
            </a:r>
            <a:r>
              <a:rPr lang="fr-FR" sz="2000" baseline="300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20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 SA</a:t>
            </a:r>
            <a:endParaRPr lang="fr-FR" sz="2000" dirty="0">
              <a:solidFill>
                <a:srgbClr val="4221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20" y="571480"/>
            <a:ext cx="6500858" cy="719034"/>
          </a:xfrm>
          <a:prstGeom prst="rect">
            <a:avLst/>
          </a:prstGeom>
          <a:solidFill>
            <a:srgbClr val="FFFFB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r>
              <a:rPr lang="fr-FR" sz="1400" dirty="0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- Traitement immédiat par </a:t>
            </a:r>
            <a:r>
              <a:rPr lang="fr-FR" sz="1400" dirty="0" err="1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Spiramycine</a:t>
            </a:r>
            <a:r>
              <a:rPr lang="fr-FR" sz="1400" dirty="0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400" dirty="0" err="1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Rovamycine</a:t>
            </a:r>
            <a:r>
              <a:rPr lang="fr-FR" sz="1400" dirty="0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®)</a:t>
            </a:r>
          </a:p>
          <a:p>
            <a:r>
              <a:rPr lang="fr-FR" sz="1400" dirty="0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- Réalisation d’une amniocentèse </a:t>
            </a:r>
            <a:r>
              <a:rPr lang="fr-FR" sz="1200" dirty="0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(à partir de la 18</a:t>
            </a:r>
            <a:r>
              <a:rPr lang="fr-FR" sz="1200" baseline="30000" dirty="0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1200" dirty="0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 SA et au moins 4sem après la contamination)</a:t>
            </a:r>
          </a:p>
          <a:p>
            <a:r>
              <a:rPr lang="fr-FR" sz="1400" dirty="0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- Echographie fœtale et IRM en cas de doute à l’échographie</a:t>
            </a:r>
            <a:endParaRPr lang="fr-FR" sz="1400" dirty="0">
              <a:solidFill>
                <a:srgbClr val="5C3D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7158" y="1575356"/>
            <a:ext cx="1446621" cy="349702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Amniocentèse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60" y="2207016"/>
            <a:ext cx="1928826" cy="626701"/>
          </a:xfrm>
          <a:prstGeom prst="rect">
            <a:avLst/>
          </a:prstGeom>
          <a:solidFill>
            <a:srgbClr val="FFD44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Echographie fœtale </a:t>
            </a:r>
          </a:p>
          <a:p>
            <a:pPr algn="ctr"/>
            <a:r>
              <a:rPr lang="fr-FR" dirty="0" smtClean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(ou IRM)</a:t>
            </a:r>
            <a:endParaRPr lang="fr-FR" dirty="0">
              <a:solidFill>
                <a:srgbClr val="66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786050" y="1606134"/>
            <a:ext cx="78581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1400" dirty="0" smtClean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rPr>
              <a:t>égative</a:t>
            </a:r>
            <a:endParaRPr lang="fr-FR" sz="1400" dirty="0">
              <a:solidFill>
                <a:srgbClr val="002E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86050" y="2376293"/>
            <a:ext cx="78581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rPr>
              <a:t>Normale</a:t>
            </a:r>
            <a:endParaRPr lang="fr-FR" sz="1400" dirty="0">
              <a:solidFill>
                <a:srgbClr val="002E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14546" y="3224785"/>
            <a:ext cx="1928826" cy="719034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Jusqu’à l’accouchement : </a:t>
            </a:r>
          </a:p>
          <a:p>
            <a:pPr>
              <a:buFontTx/>
              <a:buChar char="-"/>
            </a:pP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latin typeface="Times New Roman" pitchFamily="18" charset="0"/>
                <a:cs typeface="Times New Roman" pitchFamily="18" charset="0"/>
              </a:rPr>
              <a:t>Spiramycine</a:t>
            </a:r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 Echographie mensuelle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72066" y="1606134"/>
            <a:ext cx="71438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endParaRPr lang="fr-FR" sz="1400" dirty="0">
              <a:solidFill>
                <a:srgbClr val="58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036347" y="2376293"/>
            <a:ext cx="78581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2E00"/>
                </a:solidFill>
                <a:latin typeface="Times New Roman" pitchFamily="18" charset="0"/>
                <a:cs typeface="Times New Roman" pitchFamily="18" charset="0"/>
              </a:rPr>
              <a:t>Normale</a:t>
            </a:r>
            <a:endParaRPr lang="fr-FR" sz="1400" dirty="0">
              <a:solidFill>
                <a:srgbClr val="002E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617944" y="5166360"/>
            <a:ext cx="1714512" cy="69153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C467FD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0048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676503" y="5189192"/>
            <a:ext cx="1617316" cy="7400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Diurèse alcaline </a:t>
            </a:r>
          </a:p>
          <a:p>
            <a:pPr algn="ctr">
              <a:lnSpc>
                <a:spcPts val="1300"/>
              </a:lnSpc>
            </a:pPr>
            <a:r>
              <a:rPr lang="fr-FR" sz="14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+ NFS et protéinurie antérieures et tous </a:t>
            </a:r>
          </a:p>
          <a:p>
            <a:pPr algn="ctr">
              <a:lnSpc>
                <a:spcPts val="1300"/>
              </a:lnSpc>
            </a:pPr>
            <a:r>
              <a:rPr lang="fr-FR" sz="14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les 15j</a:t>
            </a:r>
            <a:endParaRPr lang="fr-FR" sz="1400" dirty="0">
              <a:solidFill>
                <a:srgbClr val="480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429388" y="4286256"/>
            <a:ext cx="1143008" cy="5687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467F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480048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495652" y="4273377"/>
            <a:ext cx="1071570" cy="57284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fr-FR" sz="14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NFS </a:t>
            </a:r>
            <a:r>
              <a:rPr lang="fr-FR" sz="14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antérieure </a:t>
            </a:r>
            <a:r>
              <a:rPr lang="fr-FR" sz="1400" dirty="0" smtClean="0">
                <a:solidFill>
                  <a:srgbClr val="480048"/>
                </a:solidFill>
                <a:latin typeface="Times New Roman" pitchFamily="18" charset="0"/>
                <a:cs typeface="Times New Roman" pitchFamily="18" charset="0"/>
              </a:rPr>
              <a:t>et tous les 15j</a:t>
            </a:r>
            <a:endParaRPr lang="fr-FR" sz="1400" dirty="0">
              <a:solidFill>
                <a:srgbClr val="480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286628" y="2376293"/>
            <a:ext cx="857256" cy="288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580000"/>
                </a:solidFill>
                <a:latin typeface="Times New Roman" pitchFamily="18" charset="0"/>
                <a:cs typeface="Times New Roman" pitchFamily="18" charset="0"/>
              </a:rPr>
              <a:t>Anormale</a:t>
            </a:r>
            <a:endParaRPr lang="fr-FR" sz="1400" dirty="0">
              <a:solidFill>
                <a:srgbClr val="58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786578" y="3224785"/>
            <a:ext cx="1857356" cy="503590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Discuter l’interruption médicale </a:t>
            </a:r>
            <a:r>
              <a:rPr lang="fr-FR" sz="140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1400" smtClean="0">
                <a:latin typeface="Times New Roman" pitchFamily="18" charset="0"/>
                <a:cs typeface="Times New Roman" pitchFamily="18" charset="0"/>
              </a:rPr>
              <a:t>grossesse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214810" y="5244227"/>
            <a:ext cx="2500330" cy="503590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Pyriméthamine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Sulfadiazine 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folinique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Lederfoline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25®) 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14810" y="4208514"/>
            <a:ext cx="2357422" cy="719034"/>
          </a:xfrm>
          <a:prstGeom prst="rect">
            <a:avLst/>
          </a:prstGeom>
          <a:solidFill>
            <a:srgbClr val="C5F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>
              <a:buFontTx/>
              <a:buChar char="-"/>
            </a:pP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Pyriméthamine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ulfadoxine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Fansidar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®) + 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sz="1400" dirty="0" err="1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olinique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1400" dirty="0" err="1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Lederfoline</a:t>
            </a:r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 25®)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 rot="5400000">
            <a:off x="4998050" y="3779244"/>
            <a:ext cx="864000" cy="1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429124" y="3231828"/>
            <a:ext cx="2000264" cy="288147"/>
          </a:xfrm>
          <a:prstGeom prst="rect">
            <a:avLst/>
          </a:prstGeom>
          <a:solidFill>
            <a:srgbClr val="9FB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Changement de traitement 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2857488" y="5072074"/>
            <a:ext cx="1285884" cy="50006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3031958" y="4954956"/>
            <a:ext cx="1000132" cy="571504"/>
          </a:xfrm>
          <a:prstGeom prst="ellipse">
            <a:avLst/>
          </a:prstGeom>
          <a:solidFill>
            <a:srgbClr val="FFFFB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2843402" y="4993593"/>
            <a:ext cx="1357322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Traitement immédiat</a:t>
            </a:r>
            <a:endParaRPr lang="fr-FR" sz="1400" dirty="0">
              <a:solidFill>
                <a:srgbClr val="5C3D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85720" y="6000768"/>
            <a:ext cx="2571768" cy="503590"/>
          </a:xfrm>
          <a:prstGeom prst="rect">
            <a:avLst/>
          </a:prstGeom>
          <a:solidFill>
            <a:srgbClr val="FFFFB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>
              <a:buFontTx/>
              <a:buChar char="-"/>
            </a:pPr>
            <a:r>
              <a:rPr lang="fr-FR" sz="1400" dirty="0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 Discuter l’amniocentèse</a:t>
            </a:r>
          </a:p>
          <a:p>
            <a:pPr>
              <a:buFontTx/>
              <a:buChar char="-"/>
            </a:pPr>
            <a:r>
              <a:rPr lang="fr-FR" sz="1400" dirty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400" dirty="0" smtClean="0">
                <a:solidFill>
                  <a:srgbClr val="5C3D00"/>
                </a:solidFill>
                <a:latin typeface="Times New Roman" pitchFamily="18" charset="0"/>
                <a:cs typeface="Times New Roman" pitchFamily="18" charset="0"/>
              </a:rPr>
              <a:t>Surveillance de l’échographique</a:t>
            </a:r>
            <a:endParaRPr lang="fr-FR" sz="1400" dirty="0">
              <a:solidFill>
                <a:srgbClr val="5C3D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85720" y="5548850"/>
            <a:ext cx="3143272" cy="380480"/>
          </a:xfrm>
          <a:prstGeom prst="rect">
            <a:avLst/>
          </a:prstGeom>
          <a:solidFill>
            <a:srgbClr val="E4C2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Infection après la 30</a:t>
            </a:r>
            <a:r>
              <a:rPr lang="fr-FR" sz="2000" baseline="300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FR" sz="2000" dirty="0" smtClean="0">
                <a:solidFill>
                  <a:srgbClr val="422100"/>
                </a:solidFill>
                <a:latin typeface="Times New Roman" pitchFamily="18" charset="0"/>
                <a:cs typeface="Times New Roman" pitchFamily="18" charset="0"/>
              </a:rPr>
              <a:t> SA</a:t>
            </a:r>
            <a:endParaRPr lang="fr-FR" sz="2000" dirty="0">
              <a:solidFill>
                <a:srgbClr val="4221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033429" y="4929198"/>
            <a:ext cx="78581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3B68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endParaRPr lang="fr-FR" sz="1400" dirty="0">
              <a:solidFill>
                <a:srgbClr val="003B6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131</Words>
  <Application>Microsoft Office PowerPoint</Application>
  <PresentationFormat>Affichage à l'écran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43</cp:revision>
  <dcterms:created xsi:type="dcterms:W3CDTF">2008-07-23T07:21:36Z</dcterms:created>
  <dcterms:modified xsi:type="dcterms:W3CDTF">2008-08-17T15:36:30Z</dcterms:modified>
</cp:coreProperties>
</file>