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2426"/>
          <p:cNvSpPr txBox="1">
            <a:spLocks noChangeArrowheads="1"/>
          </p:cNvSpPr>
          <p:nvPr/>
        </p:nvSpPr>
        <p:spPr bwMode="auto">
          <a:xfrm>
            <a:off x="4119622" y="5591546"/>
            <a:ext cx="928694" cy="282572"/>
          </a:xfrm>
          <a:prstGeom prst="rect">
            <a:avLst/>
          </a:prstGeom>
          <a:gradFill>
            <a:gsLst>
              <a:gs pos="0">
                <a:srgbClr val="996600"/>
              </a:gs>
              <a:gs pos="48000">
                <a:schemeClr val="bg1"/>
              </a:gs>
              <a:gs pos="100000">
                <a:srgbClr val="9966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460000"/>
                </a:solidFill>
                <a:latin typeface="Times New Roman" pitchFamily="18" charset="0"/>
                <a:cs typeface="Times New Roman" pitchFamily="18" charset="0"/>
              </a:rPr>
              <a:t>Cirrhose </a:t>
            </a:r>
            <a:endParaRPr lang="fr-FR" sz="1600" dirty="0">
              <a:solidFill>
                <a:srgbClr val="46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2426"/>
          <p:cNvSpPr txBox="1">
            <a:spLocks noChangeArrowheads="1"/>
          </p:cNvSpPr>
          <p:nvPr/>
        </p:nvSpPr>
        <p:spPr bwMode="auto">
          <a:xfrm>
            <a:off x="6191324" y="5468435"/>
            <a:ext cx="1643074" cy="528794"/>
          </a:xfrm>
          <a:prstGeom prst="rect">
            <a:avLst/>
          </a:prstGeom>
          <a:gradFill>
            <a:gsLst>
              <a:gs pos="0">
                <a:srgbClr val="996600"/>
              </a:gs>
              <a:gs pos="48000">
                <a:schemeClr val="bg1"/>
              </a:gs>
              <a:gs pos="100000">
                <a:srgbClr val="9966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Carcinome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hépato-cellulaire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2426"/>
          <p:cNvSpPr txBox="1">
            <a:spLocks noChangeArrowheads="1"/>
          </p:cNvSpPr>
          <p:nvPr/>
        </p:nvSpPr>
        <p:spPr bwMode="auto">
          <a:xfrm>
            <a:off x="1500198" y="1000108"/>
            <a:ext cx="1571604" cy="52879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8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Hépatite aigue asymptomatique</a:t>
            </a:r>
            <a:endParaRPr lang="fr-FR" sz="1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e 68"/>
          <p:cNvGrpSpPr/>
          <p:nvPr/>
        </p:nvGrpSpPr>
        <p:grpSpPr>
          <a:xfrm>
            <a:off x="7466106" y="1051303"/>
            <a:ext cx="1640763" cy="948937"/>
            <a:chOff x="7520664" y="949297"/>
            <a:chExt cx="1640763" cy="948937"/>
          </a:xfrm>
        </p:grpSpPr>
        <p:sp>
          <p:nvSpPr>
            <p:cNvPr id="62" name="Ellipse 61"/>
            <p:cNvSpPr/>
            <p:nvPr/>
          </p:nvSpPr>
          <p:spPr>
            <a:xfrm>
              <a:off x="7520664" y="949297"/>
              <a:ext cx="1640763" cy="92869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CEE1EA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2426"/>
            <p:cNvSpPr txBox="1">
              <a:spLocks noChangeArrowheads="1"/>
            </p:cNvSpPr>
            <p:nvPr/>
          </p:nvSpPr>
          <p:spPr bwMode="auto">
            <a:xfrm>
              <a:off x="7579552" y="1000108"/>
              <a:ext cx="1564448" cy="8981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8000" rIns="18000" bIns="18000" anchor="ctr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Fièvre, asthénie, anorexie, douleur à l’hypocondre droit, ictère…</a:t>
              </a:r>
              <a:endParaRPr lang="fr-FR" sz="1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ZoneTexte 2426"/>
          <p:cNvSpPr txBox="1">
            <a:spLocks noChangeArrowheads="1"/>
          </p:cNvSpPr>
          <p:nvPr/>
        </p:nvSpPr>
        <p:spPr bwMode="auto">
          <a:xfrm>
            <a:off x="6072198" y="1000108"/>
            <a:ext cx="1500198" cy="52879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8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Hépatite aigue symptomatique</a:t>
            </a:r>
            <a:endParaRPr lang="fr-FR" sz="1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3764457" y="272080"/>
            <a:ext cx="1640763" cy="6231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BCEEA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00050"/>
              </a:solidFill>
            </a:endParaRPr>
          </a:p>
        </p:txBody>
      </p:sp>
      <p:sp>
        <p:nvSpPr>
          <p:cNvPr id="46" name="ZoneTexte 2426"/>
          <p:cNvSpPr txBox="1">
            <a:spLocks noChangeArrowheads="1"/>
          </p:cNvSpPr>
          <p:nvPr/>
        </p:nvSpPr>
        <p:spPr bwMode="auto">
          <a:xfrm>
            <a:off x="3813478" y="348718"/>
            <a:ext cx="1564448" cy="467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Sanguine, sexuelle, </a:t>
            </a:r>
            <a:r>
              <a:rPr lang="fr-FR" sz="1400" dirty="0" err="1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materno</a:t>
            </a:r>
            <a:r>
              <a:rPr lang="fr-FR" sz="1400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400" dirty="0" err="1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foetale</a:t>
            </a:r>
            <a:endParaRPr lang="fr-FR" sz="1400" dirty="0">
              <a:solidFill>
                <a:srgbClr val="500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7439114" y="2786058"/>
            <a:ext cx="1878288" cy="114300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3D1C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1"/>
            <a:endCxn id="5" idx="0"/>
          </p:cNvCxnSpPr>
          <p:nvPr/>
        </p:nvCxnSpPr>
        <p:spPr>
          <a:xfrm rot="10800000" flipV="1">
            <a:off x="2286001" y="223174"/>
            <a:ext cx="1630907" cy="7769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6" idx="0"/>
          </p:cNvCxnSpPr>
          <p:nvPr/>
        </p:nvCxnSpPr>
        <p:spPr>
          <a:xfrm>
            <a:off x="5227093" y="223175"/>
            <a:ext cx="1595204" cy="7769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5" idx="3"/>
            <a:endCxn id="6" idx="1"/>
          </p:cNvCxnSpPr>
          <p:nvPr/>
        </p:nvCxnSpPr>
        <p:spPr>
          <a:xfrm>
            <a:off x="3071802" y="1264505"/>
            <a:ext cx="3000396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4301719" y="1531299"/>
            <a:ext cx="541358" cy="79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393541" y="4427544"/>
            <a:ext cx="750095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5400000">
            <a:off x="5557031" y="4621594"/>
            <a:ext cx="387038" cy="211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13" idx="0"/>
          </p:cNvCxnSpPr>
          <p:nvPr/>
        </p:nvCxnSpPr>
        <p:spPr>
          <a:xfrm rot="10800000" flipV="1">
            <a:off x="4583970" y="4813616"/>
            <a:ext cx="1179527" cy="77792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4" idx="0"/>
          </p:cNvCxnSpPr>
          <p:nvPr/>
        </p:nvCxnSpPr>
        <p:spPr>
          <a:xfrm>
            <a:off x="5762696" y="4825493"/>
            <a:ext cx="1250165" cy="64294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5048316" y="5732038"/>
            <a:ext cx="1143008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2426"/>
          <p:cNvSpPr txBox="1">
            <a:spLocks noChangeArrowheads="1"/>
          </p:cNvSpPr>
          <p:nvPr/>
        </p:nvSpPr>
        <p:spPr bwMode="auto">
          <a:xfrm>
            <a:off x="3916907" y="81888"/>
            <a:ext cx="1310186" cy="282573"/>
          </a:xfrm>
          <a:prstGeom prst="rect">
            <a:avLst/>
          </a:prstGeom>
          <a:gradFill>
            <a:gsLst>
              <a:gs pos="0">
                <a:srgbClr val="9A7AC4"/>
              </a:gs>
              <a:gs pos="48000">
                <a:schemeClr val="bg1"/>
              </a:gs>
              <a:gs pos="100000">
                <a:srgbClr val="9A7AC4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rPr>
              <a:t>Contamination</a:t>
            </a:r>
            <a:endParaRPr lang="fr-FR" sz="1600" dirty="0">
              <a:solidFill>
                <a:srgbClr val="312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2426"/>
          <p:cNvSpPr txBox="1">
            <a:spLocks noChangeArrowheads="1"/>
          </p:cNvSpPr>
          <p:nvPr/>
        </p:nvSpPr>
        <p:spPr bwMode="auto">
          <a:xfrm>
            <a:off x="6929470" y="2571744"/>
            <a:ext cx="1714496" cy="282573"/>
          </a:xfrm>
          <a:prstGeom prst="rect">
            <a:avLst/>
          </a:prstGeom>
          <a:gradFill>
            <a:gsLst>
              <a:gs pos="0">
                <a:srgbClr val="FF4343"/>
              </a:gs>
              <a:gs pos="48000">
                <a:schemeClr val="bg1"/>
              </a:gs>
              <a:gs pos="100000">
                <a:srgbClr val="FF4343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480000"/>
                </a:solidFill>
                <a:latin typeface="Times New Roman" pitchFamily="18" charset="0"/>
                <a:cs typeface="Times New Roman" pitchFamily="18" charset="0"/>
              </a:rPr>
              <a:t>Hépatite fulminante</a:t>
            </a:r>
            <a:endParaRPr lang="fr-FR" sz="1600" dirty="0">
              <a:solidFill>
                <a:srgbClr val="4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2426"/>
          <p:cNvSpPr txBox="1">
            <a:spLocks noChangeArrowheads="1"/>
          </p:cNvSpPr>
          <p:nvPr/>
        </p:nvSpPr>
        <p:spPr bwMode="auto">
          <a:xfrm>
            <a:off x="857208" y="2571745"/>
            <a:ext cx="1000148" cy="282572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Guérison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2426"/>
          <p:cNvSpPr txBox="1">
            <a:spLocks noChangeArrowheads="1"/>
          </p:cNvSpPr>
          <p:nvPr/>
        </p:nvSpPr>
        <p:spPr bwMode="auto">
          <a:xfrm>
            <a:off x="3714756" y="2571744"/>
            <a:ext cx="1714496" cy="282573"/>
          </a:xfrm>
          <a:prstGeom prst="rect">
            <a:avLst/>
          </a:prstGeom>
          <a:gradFill>
            <a:gsLst>
              <a:gs pos="0">
                <a:srgbClr val="FE9E12"/>
              </a:gs>
              <a:gs pos="48000">
                <a:schemeClr val="bg1"/>
              </a:gs>
              <a:gs pos="100000">
                <a:srgbClr val="FE9E1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Hépatite chronique</a:t>
            </a:r>
            <a:endParaRPr lang="fr-FR" sz="1600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2426"/>
          <p:cNvSpPr txBox="1">
            <a:spLocks noChangeArrowheads="1"/>
          </p:cNvSpPr>
          <p:nvPr/>
        </p:nvSpPr>
        <p:spPr bwMode="auto">
          <a:xfrm>
            <a:off x="1481655" y="4000504"/>
            <a:ext cx="1506834" cy="528794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Porteur asymptomatique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2426"/>
          <p:cNvSpPr txBox="1">
            <a:spLocks noChangeArrowheads="1"/>
          </p:cNvSpPr>
          <p:nvPr/>
        </p:nvSpPr>
        <p:spPr bwMode="auto">
          <a:xfrm>
            <a:off x="3750467" y="4000504"/>
            <a:ext cx="1643074" cy="528794"/>
          </a:xfrm>
          <a:prstGeom prst="rect">
            <a:avLst/>
          </a:prstGeom>
          <a:gradFill>
            <a:gsLst>
              <a:gs pos="0">
                <a:srgbClr val="FE9E12"/>
              </a:gs>
              <a:gs pos="48000">
                <a:schemeClr val="bg1"/>
              </a:gs>
              <a:gs pos="100000">
                <a:srgbClr val="FE9E1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Hépatite chronique persistante </a:t>
            </a:r>
            <a:endParaRPr lang="fr-FR" sz="1600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2426"/>
          <p:cNvSpPr txBox="1">
            <a:spLocks noChangeArrowheads="1"/>
          </p:cNvSpPr>
          <p:nvPr/>
        </p:nvSpPr>
        <p:spPr bwMode="auto">
          <a:xfrm>
            <a:off x="6143636" y="4000504"/>
            <a:ext cx="1643074" cy="528794"/>
          </a:xfrm>
          <a:prstGeom prst="rect">
            <a:avLst/>
          </a:prstGeom>
          <a:gradFill>
            <a:gsLst>
              <a:gs pos="0">
                <a:srgbClr val="FF4343"/>
              </a:gs>
              <a:gs pos="48000">
                <a:schemeClr val="bg1"/>
              </a:gs>
              <a:gs pos="100000">
                <a:srgbClr val="FF4343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480000"/>
                </a:solidFill>
                <a:latin typeface="Times New Roman" pitchFamily="18" charset="0"/>
                <a:cs typeface="Times New Roman" pitchFamily="18" charset="0"/>
              </a:rPr>
              <a:t>Hépatite chronique active</a:t>
            </a:r>
            <a:endParaRPr lang="fr-FR" sz="1600" dirty="0">
              <a:solidFill>
                <a:srgbClr val="4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174" y="607199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43636" y="607199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34002" y="5170808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05506" y="5625675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Connecteur droit avec flèche 39"/>
          <p:cNvCxnSpPr>
            <a:endCxn id="8" idx="0"/>
          </p:cNvCxnSpPr>
          <p:nvPr/>
        </p:nvCxnSpPr>
        <p:spPr>
          <a:xfrm rot="10800000" flipV="1">
            <a:off x="1357282" y="1785925"/>
            <a:ext cx="3215512" cy="7858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endCxn id="7" idx="0"/>
          </p:cNvCxnSpPr>
          <p:nvPr/>
        </p:nvCxnSpPr>
        <p:spPr>
          <a:xfrm>
            <a:off x="4572000" y="1785926"/>
            <a:ext cx="3214718" cy="78581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9" idx="0"/>
          </p:cNvCxnSpPr>
          <p:nvPr/>
        </p:nvCxnSpPr>
        <p:spPr>
          <a:xfrm rot="16200000" flipH="1">
            <a:off x="4179093" y="2178833"/>
            <a:ext cx="785818" cy="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00826" y="2143116"/>
            <a:ext cx="642942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0,1%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7686" y="2143116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57422" y="2143116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Connecteur droit avec flèche 46"/>
          <p:cNvCxnSpPr>
            <a:stCxn id="9" idx="2"/>
            <a:endCxn id="10" idx="0"/>
          </p:cNvCxnSpPr>
          <p:nvPr/>
        </p:nvCxnSpPr>
        <p:spPr>
          <a:xfrm rot="5400000">
            <a:off x="2830445" y="2258944"/>
            <a:ext cx="1146187" cy="233693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9" idx="2"/>
            <a:endCxn id="12" idx="0"/>
          </p:cNvCxnSpPr>
          <p:nvPr/>
        </p:nvCxnSpPr>
        <p:spPr>
          <a:xfrm rot="16200000" flipH="1">
            <a:off x="5195495" y="2230825"/>
            <a:ext cx="1146187" cy="239316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9" idx="2"/>
            <a:endCxn id="11" idx="0"/>
          </p:cNvCxnSpPr>
          <p:nvPr/>
        </p:nvCxnSpPr>
        <p:spPr>
          <a:xfrm rot="5400000">
            <a:off x="3998911" y="3427410"/>
            <a:ext cx="1146187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6248" y="3536157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72198" y="3536157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71736" y="3536157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ZoneTexte 2426"/>
          <p:cNvSpPr txBox="1">
            <a:spLocks noChangeArrowheads="1"/>
          </p:cNvSpPr>
          <p:nvPr/>
        </p:nvSpPr>
        <p:spPr bwMode="auto">
          <a:xfrm>
            <a:off x="7443136" y="2830200"/>
            <a:ext cx="1928858" cy="1113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680000"/>
                </a:solidFill>
                <a:latin typeface="Times New Roman" pitchFamily="18" charset="0"/>
                <a:cs typeface="Times New Roman" pitchFamily="18" charset="0"/>
              </a:rPr>
              <a:t>Encéphalopathie, hémorragies </a:t>
            </a:r>
            <a:r>
              <a:rPr lang="fr-FR" sz="1400" dirty="0" err="1" smtClean="0">
                <a:solidFill>
                  <a:srgbClr val="680000"/>
                </a:solidFill>
                <a:latin typeface="Times New Roman" pitchFamily="18" charset="0"/>
                <a:cs typeface="Times New Roman" pitchFamily="18" charset="0"/>
              </a:rPr>
              <a:t>cutanéo</a:t>
            </a:r>
            <a:r>
              <a:rPr lang="fr-FR" sz="1400" dirty="0" smtClean="0">
                <a:solidFill>
                  <a:srgbClr val="680000"/>
                </a:solidFill>
                <a:latin typeface="Times New Roman" pitchFamily="18" charset="0"/>
                <a:cs typeface="Times New Roman" pitchFamily="18" charset="0"/>
              </a:rPr>
              <a:t>-muqueuses, CIVD …</a:t>
            </a:r>
          </a:p>
          <a:p>
            <a:pPr algn="ctr"/>
            <a:r>
              <a:rPr lang="fr-FR" sz="1400" dirty="0" smtClean="0">
                <a:solidFill>
                  <a:srgbClr val="680000"/>
                </a:solidFill>
                <a:latin typeface="Times New Roman" pitchFamily="18" charset="0"/>
                <a:cs typeface="Times New Roman" pitchFamily="18" charset="0"/>
              </a:rPr>
              <a:t>Hypoglycémie,    TP&lt;30%</a:t>
            </a:r>
            <a:endParaRPr lang="fr-FR" sz="1400" dirty="0">
              <a:solidFill>
                <a:srgbClr val="6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rot="10800000">
            <a:off x="5393542" y="4241151"/>
            <a:ext cx="750095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5393541" y="4158026"/>
            <a:ext cx="750095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0800000">
            <a:off x="2976524" y="4226505"/>
            <a:ext cx="750095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2976523" y="4143380"/>
            <a:ext cx="750095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endCxn id="8" idx="2"/>
          </p:cNvCxnSpPr>
          <p:nvPr/>
        </p:nvCxnSpPr>
        <p:spPr>
          <a:xfrm rot="16200000" flipV="1">
            <a:off x="1034226" y="3177374"/>
            <a:ext cx="1146187" cy="50007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72</Words>
  <Application>Microsoft Office PowerPoint</Application>
  <PresentationFormat>Affichage à l'écran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49</cp:revision>
  <dcterms:created xsi:type="dcterms:W3CDTF">2008-07-23T07:21:36Z</dcterms:created>
  <dcterms:modified xsi:type="dcterms:W3CDTF">2008-07-23T09:36:06Z</dcterms:modified>
</cp:coreProperties>
</file>