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-285784" y="357166"/>
            <a:ext cx="5000660" cy="5929354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4929190" y="357166"/>
            <a:ext cx="4214810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54"/>
          <p:cNvGrpSpPr/>
          <p:nvPr/>
        </p:nvGrpSpPr>
        <p:grpSpPr>
          <a:xfrm>
            <a:off x="6215074" y="2143116"/>
            <a:ext cx="2286016" cy="573899"/>
            <a:chOff x="6429388" y="3500438"/>
            <a:chExt cx="2286016" cy="573899"/>
          </a:xfrm>
        </p:grpSpPr>
        <p:sp>
          <p:nvSpPr>
            <p:cNvPr id="7" name="ZoneTexte 6"/>
            <p:cNvSpPr txBox="1"/>
            <p:nvPr/>
          </p:nvSpPr>
          <p:spPr>
            <a:xfrm>
              <a:off x="6429388" y="3786190"/>
              <a:ext cx="2286016" cy="288147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Ribavirine</a:t>
              </a:r>
              <a:endPara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429388" y="350043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Traitement antiviral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6215074" y="4357694"/>
            <a:ext cx="2286016" cy="31892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Transplantation hépatique</a:t>
            </a:r>
            <a:endParaRPr lang="fr-FR" sz="16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52"/>
          <p:cNvGrpSpPr/>
          <p:nvPr/>
        </p:nvGrpSpPr>
        <p:grpSpPr>
          <a:xfrm>
            <a:off x="5072066" y="785794"/>
            <a:ext cx="3857652" cy="1004786"/>
            <a:chOff x="6322231" y="0"/>
            <a:chExt cx="2500330" cy="1004786"/>
          </a:xfrm>
        </p:grpSpPr>
        <p:sp>
          <p:nvSpPr>
            <p:cNvPr id="47" name="ZoneTexte 46"/>
            <p:cNvSpPr txBox="1"/>
            <p:nvPr/>
          </p:nvSpPr>
          <p:spPr>
            <a:xfrm>
              <a:off x="6322231" y="285752"/>
              <a:ext cx="2500330" cy="719034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Réduire ou arrêter  la consommation d’alcool</a:t>
              </a: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Arrêt du tabac et des drogues</a:t>
              </a: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Normaliser le bilan lipidique, la glycémie et le poids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6322231" y="0"/>
              <a:ext cx="2500330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Mesures hygiéno-diététiques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e 55"/>
          <p:cNvGrpSpPr/>
          <p:nvPr/>
        </p:nvGrpSpPr>
        <p:grpSpPr>
          <a:xfrm>
            <a:off x="5000628" y="5139988"/>
            <a:ext cx="2286016" cy="1004786"/>
            <a:chOff x="6429388" y="5286388"/>
            <a:chExt cx="2286016" cy="1004786"/>
          </a:xfrm>
        </p:grpSpPr>
        <p:sp>
          <p:nvSpPr>
            <p:cNvPr id="51" name="ZoneTexte 50"/>
            <p:cNvSpPr txBox="1"/>
            <p:nvPr/>
          </p:nvSpPr>
          <p:spPr>
            <a:xfrm>
              <a:off x="6429388" y="5572140"/>
              <a:ext cx="2286016" cy="719034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Vaccination hépatite B</a:t>
              </a: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Vaccination hépatite A (après vérification de la sérologie)</a:t>
              </a:r>
              <a:endParaRPr lang="fr-FR" sz="14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429388" y="528638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Vaccination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571472" y="5048315"/>
            <a:ext cx="3857652" cy="1149921"/>
          </a:xfrm>
          <a:prstGeom prst="rect">
            <a:avLst/>
          </a:prstGeom>
          <a:solidFill>
            <a:srgbClr val="EEFFDD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buFontTx/>
              <a:buChar char="-"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Grossesse</a:t>
            </a:r>
          </a:p>
          <a:p>
            <a:pPr>
              <a:buFontTx/>
              <a:buChar char="-"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ECG si cardiopathie connue</a:t>
            </a:r>
          </a:p>
          <a:p>
            <a:pPr>
              <a:buFontTx/>
              <a:buChar char="-"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Examen ophtalmologique en cas de xérophtalmie</a:t>
            </a:r>
          </a:p>
          <a:p>
            <a:pPr>
              <a:buFontTx/>
              <a:buChar char="-"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Avis psychiatrique si ATCD de troubles psychiatriques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71472" y="4762563"/>
            <a:ext cx="3857652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Recherche de contre-indications au traitement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-142908" y="2894725"/>
            <a:ext cx="3857652" cy="1796252"/>
          </a:xfrm>
          <a:prstGeom prst="rect">
            <a:avLst/>
          </a:prstGeom>
          <a:solidFill>
            <a:srgbClr val="EEFFDD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Créatininémie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protéinurie, clairance de la créatinine, albuminémie, glycémie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Diagnostic de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co-infections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: VIH, VHB, VHA 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Si IFN : TSH, Ac anti-TPO, Ac anti-nucléaire, Ac anti-muscle lisse, Ac anti-LKM1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Si stéatose : bilan lipide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Dépistage de l’hémochromatose : coefficient de saturation de la transferrine</a:t>
            </a:r>
            <a:endParaRPr lang="fr-FR" sz="1400" dirty="0">
              <a:solidFill>
                <a:srgbClr val="0033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-142908" y="2608973"/>
            <a:ext cx="3857652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Recherche de facteurs de </a:t>
            </a: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comorbidités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00034" y="1000108"/>
            <a:ext cx="3929090" cy="1580808"/>
          </a:xfrm>
          <a:prstGeom prst="rect">
            <a:avLst/>
          </a:prstGeom>
          <a:solidFill>
            <a:srgbClr val="EEFFD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hépatique :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γGT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PAL, ALAT, ASAT, bilirubine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hémato : NFS, TP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Marqueur tumoral : AFP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Détermination du génotype viral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Quantification de la virémie (</a:t>
            </a:r>
            <a:r>
              <a:rPr lang="fr-FR" sz="140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si traitement)</a:t>
            </a:r>
            <a:endParaRPr lang="fr-FR" sz="14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Echographie abdominale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PBH + score METAVIR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00034" y="714356"/>
            <a:ext cx="3929090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de base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rot="5400000" flipH="1" flipV="1">
            <a:off x="4812474" y="2397238"/>
            <a:ext cx="1492020" cy="285752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11" idx="1"/>
          </p:cNvCxnSpPr>
          <p:nvPr/>
        </p:nvCxnSpPr>
        <p:spPr>
          <a:xfrm rot="5400000" flipH="1" flipV="1">
            <a:off x="5412278" y="2554766"/>
            <a:ext cx="891213" cy="71438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rot="16200000" flipH="1">
            <a:off x="4893471" y="4243624"/>
            <a:ext cx="1285884" cy="35719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40" idx="1"/>
          </p:cNvCxnSpPr>
          <p:nvPr/>
        </p:nvCxnSpPr>
        <p:spPr>
          <a:xfrm rot="16200000" flipH="1">
            <a:off x="5492403" y="3794485"/>
            <a:ext cx="730964" cy="71437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16200000" flipV="1">
            <a:off x="3750463" y="2886302"/>
            <a:ext cx="1285884" cy="35719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35" idx="1"/>
          </p:cNvCxnSpPr>
          <p:nvPr/>
        </p:nvCxnSpPr>
        <p:spPr>
          <a:xfrm rot="10800000">
            <a:off x="3604121" y="3569549"/>
            <a:ext cx="432000" cy="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5400000">
            <a:off x="3750463" y="3886434"/>
            <a:ext cx="1285884" cy="35719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2250"/>
          <p:cNvSpPr txBox="1">
            <a:spLocks noChangeArrowheads="1"/>
          </p:cNvSpPr>
          <p:nvPr/>
        </p:nvSpPr>
        <p:spPr bwMode="auto">
          <a:xfrm>
            <a:off x="4929190" y="285728"/>
            <a:ext cx="4214809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250"/>
          <p:cNvSpPr txBox="1">
            <a:spLocks noChangeArrowheads="1"/>
          </p:cNvSpPr>
          <p:nvPr/>
        </p:nvSpPr>
        <p:spPr bwMode="auto">
          <a:xfrm>
            <a:off x="-285785" y="285728"/>
            <a:ext cx="5019709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Prise en charge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54"/>
          <p:cNvGrpSpPr/>
          <p:nvPr/>
        </p:nvGrpSpPr>
        <p:grpSpPr>
          <a:xfrm>
            <a:off x="6572264" y="3183866"/>
            <a:ext cx="2286016" cy="789342"/>
            <a:chOff x="6429388" y="3500438"/>
            <a:chExt cx="2286016" cy="789342"/>
          </a:xfrm>
        </p:grpSpPr>
        <p:sp>
          <p:nvSpPr>
            <p:cNvPr id="36" name="ZoneTexte 35"/>
            <p:cNvSpPr txBox="1"/>
            <p:nvPr/>
          </p:nvSpPr>
          <p:spPr>
            <a:xfrm>
              <a:off x="6429388" y="3786190"/>
              <a:ext cx="2286016" cy="503590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IFNα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-2a et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IFNα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-2b, IFN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pégylé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α-2a</a:t>
              </a:r>
              <a:endParaRPr lang="fr-FR" sz="14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429388" y="350043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Immuno</a:t>
              </a:r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-modulateur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1" name="Connecteur droit avec flèche 40"/>
          <p:cNvCxnSpPr>
            <a:stCxn id="35" idx="3"/>
          </p:cNvCxnSpPr>
          <p:nvPr/>
        </p:nvCxnSpPr>
        <p:spPr>
          <a:xfrm>
            <a:off x="5607759" y="3569549"/>
            <a:ext cx="964505" cy="232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036121" y="3225421"/>
            <a:ext cx="1571638" cy="688256"/>
          </a:xfrm>
          <a:prstGeom prst="rect">
            <a:avLst/>
          </a:prstGeom>
          <a:solidFill>
            <a:srgbClr val="C28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580058"/>
                </a:solidFill>
                <a:latin typeface="Times New Roman" pitchFamily="18" charset="0"/>
                <a:cs typeface="Times New Roman" pitchFamily="18" charset="0"/>
              </a:rPr>
              <a:t>Hépatite C chronique</a:t>
            </a:r>
            <a:endParaRPr lang="fr-FR" sz="2000" dirty="0">
              <a:solidFill>
                <a:srgbClr val="58005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186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52</cp:revision>
  <dcterms:created xsi:type="dcterms:W3CDTF">2008-07-23T07:21:36Z</dcterms:created>
  <dcterms:modified xsi:type="dcterms:W3CDTF">2008-07-23T09:33:35Z</dcterms:modified>
</cp:coreProperties>
</file>