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C1"/>
    <a:srgbClr val="F9D3D3"/>
    <a:srgbClr val="D3AFFF"/>
    <a:srgbClr val="F4EBFF"/>
    <a:srgbClr val="DFC5FF"/>
    <a:srgbClr val="F1E5FF"/>
    <a:srgbClr val="FFFEE1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49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04D5-8CCD-4316-9636-B529D1E13A1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23/11/2011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e 51"/>
          <p:cNvSpPr/>
          <p:nvPr/>
        </p:nvSpPr>
        <p:spPr>
          <a:xfrm>
            <a:off x="7288888" y="5279007"/>
            <a:ext cx="2276520" cy="705684"/>
          </a:xfrm>
          <a:prstGeom prst="ellipse">
            <a:avLst/>
          </a:prstGeom>
          <a:gradFill flip="none" rotWithShape="1">
            <a:gsLst>
              <a:gs pos="100000">
                <a:srgbClr val="FFDE75"/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680014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7279392" y="5298991"/>
            <a:ext cx="2268175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Charge virale</a:t>
            </a:r>
          </a:p>
          <a:p>
            <a:pPr algn="ctr"/>
            <a:r>
              <a:rPr lang="fr-FR" sz="16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Numération des LyTCD4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 rot="5400000">
            <a:off x="4263304" y="5648972"/>
            <a:ext cx="354635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472870" y="5104713"/>
            <a:ext cx="3198149" cy="1057588"/>
          </a:xfrm>
          <a:prstGeom prst="rect">
            <a:avLst/>
          </a:prstGeom>
          <a:gradFill flip="none" rotWithShape="1">
            <a:gsLst>
              <a:gs pos="0">
                <a:srgbClr val="CCFF99"/>
              </a:gs>
              <a:gs pos="50000">
                <a:schemeClr val="bg1"/>
              </a:gs>
              <a:gs pos="100000">
                <a:srgbClr val="CCFF99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Suivi clinique</a:t>
            </a:r>
          </a:p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Vérifier l’observance, la tolérance et l’efficacité thérapeutique (diminution de la charge virale (1 log</a:t>
            </a:r>
            <a:r>
              <a:rPr lang="fr-FR" sz="1600" baseline="-250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939244" y="3961592"/>
            <a:ext cx="2786082" cy="1057588"/>
          </a:xfrm>
          <a:prstGeom prst="rect">
            <a:avLst/>
          </a:prstGeom>
          <a:gradFill flip="none" rotWithShape="1">
            <a:gsLst>
              <a:gs pos="0">
                <a:srgbClr val="CCFF99"/>
              </a:gs>
              <a:gs pos="50000">
                <a:schemeClr val="bg1"/>
              </a:gs>
              <a:gs pos="100000">
                <a:srgbClr val="CCFF99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Evaluer l’observance : schéma thérapeutique, heures de prise …</a:t>
            </a:r>
          </a:p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Evaluer la tolérance</a:t>
            </a:r>
          </a:p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+/- consultation thérapeutique</a:t>
            </a:r>
          </a:p>
        </p:txBody>
      </p:sp>
      <p:sp>
        <p:nvSpPr>
          <p:cNvPr id="36" name="Ellipse 35"/>
          <p:cNvSpPr/>
          <p:nvPr/>
        </p:nvSpPr>
        <p:spPr>
          <a:xfrm>
            <a:off x="7138767" y="6359554"/>
            <a:ext cx="2331961" cy="1016588"/>
          </a:xfrm>
          <a:prstGeom prst="ellipse">
            <a:avLst/>
          </a:prstGeom>
          <a:gradFill>
            <a:gsLst>
              <a:gs pos="100000">
                <a:srgbClr val="FFDE75"/>
              </a:gs>
              <a:gs pos="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680014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129040" y="6369511"/>
            <a:ext cx="2323412" cy="105758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Charge virale</a:t>
            </a:r>
          </a:p>
          <a:p>
            <a:pPr algn="ctr"/>
            <a:r>
              <a:rPr lang="fr-FR" sz="16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Numération des LyTCD4</a:t>
            </a:r>
          </a:p>
          <a:p>
            <a:pPr algn="ctr"/>
            <a:r>
              <a:rPr lang="fr-FR" sz="16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Bilan lipidique, glycémie</a:t>
            </a:r>
          </a:p>
          <a:p>
            <a:pPr algn="ctr"/>
            <a:r>
              <a:rPr lang="fr-FR" sz="16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+/- lactate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7294" y="-20345"/>
            <a:ext cx="2520850" cy="955642"/>
          </a:xfrm>
          <a:prstGeom prst="rect">
            <a:avLst/>
          </a:prstGeom>
          <a:gradFill flip="none" rotWithShape="1">
            <a:gsLst>
              <a:gs pos="100000">
                <a:srgbClr val="DFC5FF"/>
              </a:gs>
              <a:gs pos="75000">
                <a:srgbClr val="F4EBFF"/>
              </a:gs>
              <a:gs pos="0">
                <a:schemeClr val="bg1"/>
              </a:gs>
            </a:gsLst>
            <a:lin ang="5400000" scaled="1"/>
            <a:tileRect/>
          </a:gradFill>
          <a:ln>
            <a:solidFill>
              <a:srgbClr val="D3A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46800" rIns="36000" bIns="3600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fr-FR" dirty="0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Patient asymptomatique avec</a:t>
            </a:r>
          </a:p>
          <a:p>
            <a:pPr algn="ctr">
              <a:lnSpc>
                <a:spcPts val="1700"/>
              </a:lnSpc>
            </a:pPr>
            <a:r>
              <a:rPr lang="fr-FR" dirty="0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LyTCD4 entre 350-500/µL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6814" y="-27384"/>
            <a:ext cx="2857520" cy="519625"/>
          </a:xfrm>
          <a:prstGeom prst="rect">
            <a:avLst/>
          </a:prstGeom>
          <a:gradFill flip="none" rotWithShape="1">
            <a:gsLst>
              <a:gs pos="100000">
                <a:srgbClr val="DFC5FF"/>
              </a:gs>
              <a:gs pos="75000">
                <a:srgbClr val="F4EBFF"/>
              </a:gs>
              <a:gs pos="0">
                <a:schemeClr val="bg1"/>
              </a:gs>
            </a:gsLst>
            <a:lin ang="5400000" scaled="1"/>
            <a:tileRect/>
          </a:gradFill>
          <a:ln>
            <a:solidFill>
              <a:srgbClr val="D3A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46800" rIns="36000" bIns="3600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fr-FR" dirty="0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Patient asymptomatique avec </a:t>
            </a:r>
          </a:p>
          <a:p>
            <a:pPr algn="ctr">
              <a:lnSpc>
                <a:spcPts val="1700"/>
              </a:lnSpc>
            </a:pPr>
            <a:r>
              <a:rPr lang="fr-FR" dirty="0" err="1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LyT</a:t>
            </a:r>
            <a:r>
              <a:rPr lang="fr-FR" dirty="0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 CD4+ &gt; 500/µL 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152010" y="1178"/>
            <a:ext cx="2277642" cy="955642"/>
          </a:xfrm>
          <a:prstGeom prst="rect">
            <a:avLst/>
          </a:prstGeom>
          <a:gradFill flip="none" rotWithShape="1">
            <a:gsLst>
              <a:gs pos="100000">
                <a:srgbClr val="DFC5FF"/>
              </a:gs>
              <a:gs pos="75000">
                <a:srgbClr val="F4EBFF"/>
              </a:gs>
              <a:gs pos="0">
                <a:schemeClr val="bg1"/>
              </a:gs>
            </a:gsLst>
            <a:lin ang="5400000" scaled="1"/>
            <a:tileRect/>
          </a:gradFill>
          <a:ln>
            <a:solidFill>
              <a:srgbClr val="D3A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46800" rIns="36000" bIns="3600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fr-FR" dirty="0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Patient symptomatique </a:t>
            </a:r>
            <a:r>
              <a:rPr lang="fr-FR" b="1" u="sng" dirty="0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fr-FR" dirty="0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 LyTCD4 &lt; 350/µL (ou &lt; 15% des lymphocytes</a:t>
            </a:r>
            <a:endParaRPr lang="fr-FR" dirty="0">
              <a:solidFill>
                <a:srgbClr val="500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-70416" y="980728"/>
            <a:ext cx="3031980" cy="1714178"/>
          </a:xfrm>
          <a:prstGeom prst="rect">
            <a:avLst/>
          </a:prstGeom>
          <a:solidFill>
            <a:srgbClr val="FFFEE1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Le traitement peut être envisagé si : </a:t>
            </a:r>
          </a:p>
          <a:p>
            <a:pPr>
              <a:lnSpc>
                <a:spcPts val="1600"/>
              </a:lnSpc>
            </a:pP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- charge virale &gt; 100 000 copies/</a:t>
            </a:r>
            <a:r>
              <a:rPr lang="fr-FR" sz="1400" dirty="0" err="1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mL</a:t>
            </a:r>
            <a:endParaRPr lang="fr-FR" sz="1400" dirty="0" smtClean="0">
              <a:solidFill>
                <a:srgbClr val="68001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00"/>
              </a:lnSpc>
            </a:pP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- baisse rapide et confirmée des LyTCD4</a:t>
            </a:r>
          </a:p>
          <a:p>
            <a:pPr>
              <a:lnSpc>
                <a:spcPts val="1600"/>
              </a:lnSpc>
            </a:pP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1400" dirty="0" err="1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co-infection</a:t>
            </a: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 par le VHB et le VHC</a:t>
            </a:r>
          </a:p>
          <a:p>
            <a:pPr>
              <a:lnSpc>
                <a:spcPts val="1600"/>
              </a:lnSpc>
            </a:pP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- âge &gt; 50ans</a:t>
            </a:r>
          </a:p>
          <a:p>
            <a:pPr>
              <a:lnSpc>
                <a:spcPts val="1600"/>
              </a:lnSpc>
            </a:pP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- facteurs de risques cardiovasculaires</a:t>
            </a:r>
          </a:p>
          <a:p>
            <a:pPr>
              <a:lnSpc>
                <a:spcPts val="1600"/>
              </a:lnSpc>
            </a:pP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- souhait de réduction du risque de transmission sexuelle</a:t>
            </a:r>
            <a:endParaRPr lang="fr-FR" sz="1400" dirty="0">
              <a:solidFill>
                <a:srgbClr val="68001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8215338" y="1360038"/>
            <a:ext cx="2189520" cy="916834"/>
          </a:xfrm>
          <a:prstGeom prst="ellipse">
            <a:avLst/>
          </a:prstGeom>
          <a:gradFill>
            <a:gsLst>
              <a:gs pos="100000">
                <a:srgbClr val="F5BDBD"/>
              </a:gs>
              <a:gs pos="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640013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286776" y="1397499"/>
            <a:ext cx="2071702" cy="89344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 dirty="0" smtClean="0">
                <a:solidFill>
                  <a:srgbClr val="640013"/>
                </a:solidFill>
                <a:latin typeface="Times New Roman" pitchFamily="18" charset="0"/>
                <a:cs typeface="Times New Roman" pitchFamily="18" charset="0"/>
              </a:rPr>
              <a:t>Infection </a:t>
            </a:r>
          </a:p>
          <a:p>
            <a:pPr algn="ctr">
              <a:lnSpc>
                <a:spcPts val="1600"/>
              </a:lnSpc>
            </a:pPr>
            <a:r>
              <a:rPr lang="fr-FR" sz="1600" dirty="0" smtClean="0">
                <a:solidFill>
                  <a:srgbClr val="640013"/>
                </a:solidFill>
                <a:latin typeface="Times New Roman" pitchFamily="18" charset="0"/>
                <a:cs typeface="Times New Roman" pitchFamily="18" charset="0"/>
              </a:rPr>
              <a:t>opportuniste : </a:t>
            </a:r>
            <a:r>
              <a:rPr lang="fr-FR" sz="1600" dirty="0" err="1" smtClean="0">
                <a:solidFill>
                  <a:srgbClr val="640013"/>
                </a:solidFill>
                <a:latin typeface="Times New Roman" pitchFamily="18" charset="0"/>
                <a:cs typeface="Times New Roman" pitchFamily="18" charset="0"/>
              </a:rPr>
              <a:t>ttt</a:t>
            </a:r>
            <a:r>
              <a:rPr lang="fr-FR" sz="1600" dirty="0" smtClean="0">
                <a:solidFill>
                  <a:srgbClr val="640013"/>
                </a:solidFill>
                <a:latin typeface="Times New Roman" pitchFamily="18" charset="0"/>
                <a:cs typeface="Times New Roman" pitchFamily="18" charset="0"/>
              </a:rPr>
              <a:t> ARV 15j après le début du </a:t>
            </a:r>
            <a:r>
              <a:rPr lang="fr-FR" sz="1600" dirty="0" err="1" smtClean="0">
                <a:solidFill>
                  <a:srgbClr val="640013"/>
                </a:solidFill>
                <a:latin typeface="Times New Roman" pitchFamily="18" charset="0"/>
                <a:cs typeface="Times New Roman" pitchFamily="18" charset="0"/>
              </a:rPr>
              <a:t>ttt</a:t>
            </a:r>
            <a:r>
              <a:rPr lang="fr-FR" sz="1600" dirty="0" smtClean="0">
                <a:solidFill>
                  <a:srgbClr val="640013"/>
                </a:solidFill>
                <a:latin typeface="Times New Roman" pitchFamily="18" charset="0"/>
                <a:cs typeface="Times New Roman" pitchFamily="18" charset="0"/>
              </a:rPr>
              <a:t> spécifique</a:t>
            </a:r>
            <a:endParaRPr lang="fr-FR" sz="1600" dirty="0">
              <a:solidFill>
                <a:srgbClr val="64001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01128" y="2635802"/>
            <a:ext cx="4199264" cy="380480"/>
          </a:xfrm>
          <a:prstGeom prst="rect">
            <a:avLst/>
          </a:prstGeom>
          <a:solidFill>
            <a:srgbClr val="7DBFF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194C"/>
                </a:solidFill>
                <a:latin typeface="Times New Roman" pitchFamily="18" charset="0"/>
                <a:cs typeface="Times New Roman" pitchFamily="18" charset="0"/>
              </a:rPr>
              <a:t>2IN + (1INN ou 1 IP)</a:t>
            </a:r>
            <a:endParaRPr lang="fr-FR" sz="2000" dirty="0">
              <a:solidFill>
                <a:srgbClr val="00194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901128" y="3064430"/>
            <a:ext cx="4199264" cy="811367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Lutte contre le tabagisme, les facteurs de risques de maladies cardiovasculaires (surpoids, diabète, dyslipidémies, hypertension artérielle, sédentarité)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643438" y="5454131"/>
            <a:ext cx="2714644" cy="318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Consultation après 1 mois de </a:t>
            </a:r>
            <a:r>
              <a:rPr lang="fr-FR" sz="16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ttt</a:t>
            </a:r>
            <a:endParaRPr lang="fr-FR" sz="1600" dirty="0" smtClean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7171116" y="4062444"/>
            <a:ext cx="3666528" cy="833831"/>
          </a:xfrm>
          <a:prstGeom prst="ellipse">
            <a:avLst/>
          </a:prstGeom>
          <a:gradFill flip="none" rotWithShape="1">
            <a:gsLst>
              <a:gs pos="100000">
                <a:srgbClr val="FFDE75"/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680014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206834" y="4062444"/>
            <a:ext cx="363081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NFS, transaminases</a:t>
            </a:r>
          </a:p>
          <a:p>
            <a:pPr algn="ctr"/>
            <a:r>
              <a:rPr lang="fr-FR" sz="16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600" dirty="0" err="1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créat</a:t>
            </a:r>
            <a:r>
              <a:rPr lang="fr-FR" sz="16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, protéinurie, glycosurie (</a:t>
            </a:r>
            <a:r>
              <a:rPr lang="fr-FR" sz="1600" dirty="0" err="1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ténofovir</a:t>
            </a:r>
            <a:r>
              <a:rPr lang="fr-FR" sz="16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fr-FR" sz="16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+ lipase (didanosine)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85720" y="6229647"/>
            <a:ext cx="4214842" cy="1303809"/>
          </a:xfrm>
          <a:prstGeom prst="rect">
            <a:avLst/>
          </a:prstGeom>
          <a:gradFill flip="none" rotWithShape="1">
            <a:gsLst>
              <a:gs pos="0">
                <a:srgbClr val="CCFF99"/>
              </a:gs>
              <a:gs pos="50000">
                <a:schemeClr val="bg1"/>
              </a:gs>
              <a:gs pos="100000">
                <a:srgbClr val="CCFF99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Suivi clinique + observance + tolérance + efficacité (virémie indétectable entre M3 et M6)</a:t>
            </a:r>
          </a:p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Bilan des risques cardiovasculaires tous les 6 mois</a:t>
            </a:r>
          </a:p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Frottis vaginal +/- colposcopie tous les ans</a:t>
            </a:r>
          </a:p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+/- anuscopie tous les ans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714876" y="4311123"/>
            <a:ext cx="2571768" cy="318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Consultation après 8-15j de </a:t>
            </a:r>
            <a:r>
              <a:rPr lang="fr-FR" sz="16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ttt</a:t>
            </a:r>
            <a:endParaRPr lang="fr-FR" sz="1600" dirty="0" smtClean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Connecteur droit avec flèche 38"/>
          <p:cNvCxnSpPr>
            <a:stCxn id="14" idx="2"/>
            <a:endCxn id="17" idx="0"/>
          </p:cNvCxnSpPr>
          <p:nvPr/>
        </p:nvCxnSpPr>
        <p:spPr>
          <a:xfrm>
            <a:off x="7290831" y="956820"/>
            <a:ext cx="0" cy="2953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1" idx="2"/>
            <a:endCxn id="16" idx="0"/>
          </p:cNvCxnSpPr>
          <p:nvPr/>
        </p:nvCxnSpPr>
        <p:spPr>
          <a:xfrm>
            <a:off x="4607719" y="935297"/>
            <a:ext cx="0" cy="4169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3" idx="2"/>
            <a:endCxn id="15" idx="0"/>
          </p:cNvCxnSpPr>
          <p:nvPr/>
        </p:nvCxnSpPr>
        <p:spPr>
          <a:xfrm>
            <a:off x="1445574" y="492241"/>
            <a:ext cx="0" cy="20045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6814" y="692696"/>
            <a:ext cx="2857520" cy="318924"/>
          </a:xfrm>
          <a:prstGeom prst="rect">
            <a:avLst/>
          </a:prstGeom>
          <a:gradFill flip="none" rotWithShape="1">
            <a:gsLst>
              <a:gs pos="0">
                <a:srgbClr val="CCFF99"/>
              </a:gs>
              <a:gs pos="50000">
                <a:schemeClr val="bg1"/>
              </a:gs>
              <a:gs pos="100000">
                <a:srgbClr val="CCFF99"/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Pas de traitement systématique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necteur droit avec flèche 44"/>
          <p:cNvCxnSpPr>
            <a:stCxn id="16" idx="2"/>
          </p:cNvCxnSpPr>
          <p:nvPr/>
        </p:nvCxnSpPr>
        <p:spPr>
          <a:xfrm>
            <a:off x="4607719" y="2163564"/>
            <a:ext cx="750099" cy="50448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7" idx="2"/>
          </p:cNvCxnSpPr>
          <p:nvPr/>
        </p:nvCxnSpPr>
        <p:spPr>
          <a:xfrm rot="5400000">
            <a:off x="6859559" y="2236778"/>
            <a:ext cx="358293" cy="50425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8" idx="1"/>
            <a:endCxn id="32" idx="3"/>
          </p:cNvCxnSpPr>
          <p:nvPr/>
        </p:nvCxnSpPr>
        <p:spPr>
          <a:xfrm rot="10800000" flipV="1">
            <a:off x="4500562" y="6870632"/>
            <a:ext cx="285752" cy="10920"/>
          </a:xfrm>
          <a:prstGeom prst="straightConnector1">
            <a:avLst/>
          </a:prstGeom>
          <a:ln w="254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786314" y="6711170"/>
            <a:ext cx="2428892" cy="318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Consultation </a:t>
            </a:r>
            <a:r>
              <a:rPr lang="fr-FR" sz="16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fr-FR" sz="16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les 3-4 mois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491310" y="1352197"/>
            <a:ext cx="2232818" cy="811367"/>
          </a:xfrm>
          <a:prstGeom prst="rect">
            <a:avLst/>
          </a:prstGeom>
          <a:gradFill>
            <a:gsLst>
              <a:gs pos="0">
                <a:srgbClr val="FFE1C1"/>
              </a:gs>
              <a:gs pos="50000">
                <a:schemeClr val="bg1"/>
              </a:gs>
              <a:gs pos="100000">
                <a:srgbClr val="FFE1C1"/>
              </a:gs>
            </a:gsLst>
            <a:lin ang="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rPr>
              <a:t>Traitement </a:t>
            </a:r>
            <a:r>
              <a:rPr lang="fr-FR" sz="1600" dirty="0" err="1" smtClean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rPr>
              <a:t>anti-rétroviral</a:t>
            </a:r>
            <a:r>
              <a:rPr lang="fr-FR" sz="1600" dirty="0" smtClean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rPr>
              <a:t> sauf si le patient exprime qu’il n’est pas prêt</a:t>
            </a:r>
            <a:endParaRPr lang="fr-FR" sz="1600" dirty="0">
              <a:solidFill>
                <a:srgbClr val="4C2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219261" y="1252170"/>
            <a:ext cx="2143140" cy="1057588"/>
          </a:xfrm>
          <a:prstGeom prst="rect">
            <a:avLst/>
          </a:prstGeom>
          <a:gradFill>
            <a:gsLst>
              <a:gs pos="0">
                <a:srgbClr val="F9D3D3"/>
              </a:gs>
              <a:gs pos="50000">
                <a:schemeClr val="bg1"/>
              </a:gs>
              <a:gs pos="100000">
                <a:srgbClr val="F9D3D3"/>
              </a:gs>
            </a:gsLst>
            <a:lin ang="0" scaled="1"/>
          </a:gradFill>
          <a:ln>
            <a:solidFill>
              <a:srgbClr val="D3A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480000"/>
                </a:solidFill>
                <a:latin typeface="Times New Roman" pitchFamily="18" charset="0"/>
                <a:cs typeface="Times New Roman" pitchFamily="18" charset="0"/>
              </a:rPr>
              <a:t>Traitement antirétroviral + </a:t>
            </a:r>
            <a:r>
              <a:rPr lang="fr-FR" sz="1600" dirty="0" err="1" smtClean="0">
                <a:solidFill>
                  <a:srgbClr val="480000"/>
                </a:solidFill>
                <a:latin typeface="Times New Roman" pitchFamily="18" charset="0"/>
                <a:cs typeface="Times New Roman" pitchFamily="18" charset="0"/>
              </a:rPr>
              <a:t>Bactrim</a:t>
            </a:r>
            <a:r>
              <a:rPr lang="fr-FR" sz="1600" dirty="0" smtClean="0">
                <a:solidFill>
                  <a:srgbClr val="480000"/>
                </a:solidFill>
                <a:latin typeface="Times New Roman" pitchFamily="18" charset="0"/>
                <a:cs typeface="Times New Roman" pitchFamily="18" charset="0"/>
              </a:rPr>
              <a:t>® (prophylaxie pneumocystose, toxoplasmose) </a:t>
            </a:r>
            <a:endParaRPr lang="fr-FR" sz="1600" dirty="0">
              <a:solidFill>
                <a:srgbClr val="48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-161240" y="2639255"/>
            <a:ext cx="3213628" cy="1091425"/>
          </a:xfrm>
          <a:prstGeom prst="ellipse">
            <a:avLst/>
          </a:prstGeom>
          <a:gradFill flip="none" rotWithShape="1">
            <a:gsLst>
              <a:gs pos="100000">
                <a:srgbClr val="FFDE75"/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680014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-180796" y="2766041"/>
            <a:ext cx="3252740" cy="9037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Typage lymphocytaire T4, T8 </a:t>
            </a: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2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tous les 4-6mois ou tous les 3 mois si T4 </a:t>
            </a:r>
            <a:r>
              <a:rPr lang="fr-FR" sz="12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2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2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fr-FR" sz="12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550/µL)</a:t>
            </a: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harge virale, NFS</a:t>
            </a: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err="1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transa</a:t>
            </a: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GT, </a:t>
            </a: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/>
            </a:r>
            <a:b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  <a:sym typeface="Symbol"/>
              </a:rPr>
            </a:b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glycémie</a:t>
            </a: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créatinine</a:t>
            </a:r>
            <a:r>
              <a:rPr lang="fr-FR" sz="1400" dirty="0" smtClean="0">
                <a:solidFill>
                  <a:srgbClr val="680014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Affichage à l'écran (4:3)</PresentationFormat>
  <Paragraphs>42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SELOKEN</cp:lastModifiedBy>
  <cp:revision>70</cp:revision>
  <dcterms:created xsi:type="dcterms:W3CDTF">2008-07-23T07:21:36Z</dcterms:created>
  <dcterms:modified xsi:type="dcterms:W3CDTF">2011-11-23T09:09:35Z</dcterms:modified>
</cp:coreProperties>
</file>