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179388" y="0"/>
            <a:ext cx="8961437" cy="7337425"/>
          </a:xfrm>
          <a:prstGeom prst="rect">
            <a:avLst/>
          </a:prstGeom>
          <a:solidFill>
            <a:srgbClr val="E2EFF6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42910" y="142852"/>
            <a:ext cx="3357586" cy="5232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Gélose Mac </a:t>
            </a:r>
            <a:r>
              <a:rPr lang="fr-FR" sz="2800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Conkey</a:t>
            </a:r>
            <a:endParaRPr lang="fr-FR" sz="28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9" name="ZoneTexte 6"/>
          <p:cNvSpPr txBox="1">
            <a:spLocks noChangeArrowheads="1"/>
          </p:cNvSpPr>
          <p:nvPr/>
        </p:nvSpPr>
        <p:spPr bwMode="auto">
          <a:xfrm>
            <a:off x="714375" y="6464300"/>
            <a:ext cx="3214688" cy="322263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 Sucre : lactose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14552" y="6061352"/>
            <a:ext cx="3213953" cy="38636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Substrats  </a:t>
            </a:r>
          </a:p>
        </p:txBody>
      </p:sp>
      <p:sp>
        <p:nvSpPr>
          <p:cNvPr id="21513" name="ZoneTexte 9"/>
          <p:cNvSpPr txBox="1">
            <a:spLocks noChangeArrowheads="1"/>
          </p:cNvSpPr>
          <p:nvPr/>
        </p:nvSpPr>
        <p:spPr bwMode="auto">
          <a:xfrm>
            <a:off x="714375" y="5284788"/>
            <a:ext cx="3214688" cy="5492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Rouge neutre (vire du rose pâle au rose foncé)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4552" y="4882067"/>
            <a:ext cx="3213953" cy="3878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Indicateur  coloré</a:t>
            </a:r>
          </a:p>
        </p:txBody>
      </p:sp>
      <p:sp>
        <p:nvSpPr>
          <p:cNvPr id="21517" name="ZoneTexte 16"/>
          <p:cNvSpPr txBox="1">
            <a:spLocks noChangeArrowheads="1"/>
          </p:cNvSpPr>
          <p:nvPr/>
        </p:nvSpPr>
        <p:spPr bwMode="auto">
          <a:xfrm>
            <a:off x="714375" y="4105275"/>
            <a:ext cx="3214688" cy="5492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Sélectif des gram négatif (sels biliaires + cristal violet)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14552" y="3704038"/>
            <a:ext cx="3213953" cy="3861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Sélectivité</a:t>
            </a:r>
          </a:p>
        </p:txBody>
      </p:sp>
      <p:pic>
        <p:nvPicPr>
          <p:cNvPr id="21521" name="Image 12" descr="macln.png"/>
          <p:cNvPicPr>
            <a:picLocks noChangeAspect="1"/>
          </p:cNvPicPr>
          <p:nvPr/>
        </p:nvPicPr>
        <p:blipFill>
          <a:blip r:embed="rId2">
            <a:lum contrast="20000"/>
          </a:blip>
          <a:srcRect l="41521" t="47702"/>
          <a:stretch>
            <a:fillRect/>
          </a:stretch>
        </p:blipFill>
        <p:spPr bwMode="auto">
          <a:xfrm>
            <a:off x="4214813" y="2857500"/>
            <a:ext cx="3476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2" name="Image 13" descr="maclp.png"/>
          <p:cNvPicPr>
            <a:picLocks noChangeAspect="1"/>
          </p:cNvPicPr>
          <p:nvPr/>
        </p:nvPicPr>
        <p:blipFill>
          <a:blip r:embed="rId3">
            <a:lum bright="10000" contrast="20000"/>
          </a:blip>
          <a:srcRect/>
          <a:stretch>
            <a:fillRect/>
          </a:stretch>
        </p:blipFill>
        <p:spPr bwMode="auto">
          <a:xfrm>
            <a:off x="4775200" y="401638"/>
            <a:ext cx="29083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llipse 14"/>
          <p:cNvSpPr/>
          <p:nvPr/>
        </p:nvSpPr>
        <p:spPr>
          <a:xfrm>
            <a:off x="6428503" y="714356"/>
            <a:ext cx="2643206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1526" name="ZoneTexte 15"/>
          <p:cNvSpPr txBox="1">
            <a:spLocks noChangeArrowheads="1"/>
          </p:cNvSpPr>
          <p:nvPr/>
        </p:nvSpPr>
        <p:spPr bwMode="auto">
          <a:xfrm>
            <a:off x="6415088" y="773113"/>
            <a:ext cx="2728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E. coli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Klebsiella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Enterobacter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  <a:endParaRPr lang="fr-FR">
              <a:latin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629938" y="285728"/>
            <a:ext cx="2214578" cy="534368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non exigeantes gram –, lactose +  </a:t>
            </a:r>
          </a:p>
        </p:txBody>
      </p:sp>
      <p:pic>
        <p:nvPicPr>
          <p:cNvPr id="21530" name="Ellipse 1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5419725"/>
            <a:ext cx="26035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31" name="Text Box 18"/>
          <p:cNvSpPr txBox="1">
            <a:spLocks noChangeArrowheads="1"/>
          </p:cNvSpPr>
          <p:nvPr/>
        </p:nvSpPr>
        <p:spPr bwMode="auto">
          <a:xfrm>
            <a:off x="6754813" y="5524500"/>
            <a:ext cx="1758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532" name="ZoneTexte 20"/>
          <p:cNvSpPr txBox="1">
            <a:spLocks noChangeArrowheads="1"/>
          </p:cNvSpPr>
          <p:nvPr/>
        </p:nvSpPr>
        <p:spPr bwMode="auto">
          <a:xfrm>
            <a:off x="6403975" y="5513388"/>
            <a:ext cx="24399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Salmonella 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spp.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Shigella 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spp.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>
              <a:lnSpc>
                <a:spcPts val="1400"/>
              </a:lnSpc>
            </a:pP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Proteus 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spp.</a:t>
            </a:r>
            <a:endParaRPr lang="fr-FR">
              <a:latin typeface="Calibri" pitchFamily="34" charset="0"/>
            </a:endParaRPr>
          </a:p>
        </p:txBody>
      </p:sp>
      <p:pic>
        <p:nvPicPr>
          <p:cNvPr id="21533" name="ZoneTexte 21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0338" y="4949825"/>
            <a:ext cx="22987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34" name="Text Box 22"/>
          <p:cNvSpPr txBox="1">
            <a:spLocks noChangeArrowheads="1"/>
          </p:cNvSpPr>
          <p:nvPr/>
        </p:nvSpPr>
        <p:spPr bwMode="auto">
          <a:xfrm>
            <a:off x="6572250" y="5000625"/>
            <a:ext cx="21431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non exigeantes gram –, lactose – </a:t>
            </a:r>
          </a:p>
        </p:txBody>
      </p:sp>
      <p:sp>
        <p:nvSpPr>
          <p:cNvPr id="21535" name="ZoneTexte 23"/>
          <p:cNvSpPr txBox="1">
            <a:spLocks noChangeArrowheads="1"/>
          </p:cNvSpPr>
          <p:nvPr/>
        </p:nvSpPr>
        <p:spPr bwMode="auto">
          <a:xfrm>
            <a:off x="214313" y="6978650"/>
            <a:ext cx="8786812" cy="304800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/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Variant : </a:t>
            </a:r>
            <a:r>
              <a:rPr lang="fr-FR" sz="1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gélose sorbitol Mac Conkey 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 facilité l’isolement de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E. coli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fr-FR" sz="1400" baseline="-25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157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fr-FR" sz="1400" baseline="-25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(sorbitol – contrairement aux autres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E. coli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21536" name="Picture 38" descr="conkeygelose"/>
          <p:cNvPicPr>
            <a:picLocks noChangeAspect="1" noChangeArrowheads="1"/>
          </p:cNvPicPr>
          <p:nvPr/>
        </p:nvPicPr>
        <p:blipFill>
          <a:blip r:embed="rId6">
            <a:lum bright="6000" contrast="-6000"/>
          </a:blip>
          <a:srcRect/>
          <a:stretch>
            <a:fillRect/>
          </a:stretch>
        </p:blipFill>
        <p:spPr bwMode="auto">
          <a:xfrm>
            <a:off x="884238" y="765175"/>
            <a:ext cx="28797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72</cp:revision>
  <dcterms:created xsi:type="dcterms:W3CDTF">2008-07-22T13:17:44Z</dcterms:created>
  <dcterms:modified xsi:type="dcterms:W3CDTF">2008-07-22T15:36:56Z</dcterms:modified>
</cp:coreProperties>
</file>