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70" r:id="rId2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9D200"/>
    <a:srgbClr val="CCFF99"/>
    <a:srgbClr val="660066"/>
    <a:srgbClr val="762700"/>
    <a:srgbClr val="663300"/>
    <a:srgbClr val="FFFFEB"/>
    <a:srgbClr val="FFFFE1"/>
    <a:srgbClr val="FFE1E1"/>
    <a:srgbClr val="F1E3FF"/>
    <a:srgbClr val="FFF0D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228" autoAdjust="0"/>
    <p:restoredTop sz="94660"/>
  </p:normalViewPr>
  <p:slideViewPr>
    <p:cSldViewPr snapToGrid="0">
      <p:cViewPr>
        <p:scale>
          <a:sx n="70" d="100"/>
          <a:sy n="70" d="100"/>
        </p:scale>
        <p:origin x="-11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23B70F-BE08-4594-A132-75056EE667CA}" type="datetimeFigureOut">
              <a:rPr lang="fr-FR" smtClean="0"/>
              <a:pPr/>
              <a:t>22/07/2008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48C97A-9118-486A-B08C-2D298271536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98F055-BF47-411E-887D-EAB6A1523481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B662E7-F4DB-4907-9EE1-944A5CADA2E5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D32519-3A3C-4D0C-9BF3-303860F26958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04F5DB-80A3-4B83-B490-D8F9D1BD42D4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1DF6DD-5507-455B-B248-AE387E04552E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17ABD8-6747-40D8-B560-9867CDE6BB07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E56F8C-B41A-4DF9-B1CF-B8A88E73509D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FE106C-F53E-4162-8617-A829E7818403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5DA094-17A3-4B54-A58D-7711BAE841C3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4EE0F5-F8EF-4710-9E2E-E31EFFC4F464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29488E-1CA0-4233-B337-861624905D35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fr-F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fr-F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E44FBB26-9303-4415-B965-718FC16A9B8C}" type="slidenum">
              <a:rPr lang="fr-FR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/>
          <p:cNvGraphicFramePr>
            <a:graphicFrameLocks noGrp="1"/>
          </p:cNvGraphicFramePr>
          <p:nvPr/>
        </p:nvGraphicFramePr>
        <p:xfrm>
          <a:off x="819509" y="744650"/>
          <a:ext cx="6383548" cy="1767840"/>
        </p:xfrm>
        <a:graphic>
          <a:graphicData uri="http://schemas.openxmlformats.org/drawingml/2006/table">
            <a:tbl>
              <a:tblPr/>
              <a:tblGrid>
                <a:gridCol w="2504132"/>
                <a:gridCol w="1399134"/>
                <a:gridCol w="2480282"/>
              </a:tblGrid>
              <a:tr h="20339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600" b="0" u="none" strike="noStrike" dirty="0">
                          <a:solidFill>
                            <a:srgbClr val="660066"/>
                          </a:solidFill>
                          <a:latin typeface="Times New Roman"/>
                          <a:ea typeface="Times New Roman"/>
                        </a:rPr>
                        <a:t>Diminution</a:t>
                      </a:r>
                      <a:endParaRPr lang="fr-FR" sz="1600" b="0" dirty="0">
                        <a:solidFill>
                          <a:srgbClr val="660066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57205" marR="572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CB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600" b="1" u="none" strike="noStrike" dirty="0" err="1">
                          <a:solidFill>
                            <a:srgbClr val="762700"/>
                          </a:solidFill>
                          <a:latin typeface="Times New Roman"/>
                          <a:ea typeface="Times New Roman"/>
                        </a:rPr>
                        <a:t>Analyte</a:t>
                      </a:r>
                      <a:endParaRPr lang="fr-FR" sz="1600" b="1" dirty="0">
                        <a:solidFill>
                          <a:srgbClr val="7627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57205" marR="572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1D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600" b="0" u="none" strike="noStrike" dirty="0">
                          <a:solidFill>
                            <a:srgbClr val="762700"/>
                          </a:solidFill>
                          <a:latin typeface="Times New Roman"/>
                          <a:ea typeface="Times New Roman"/>
                        </a:rPr>
                        <a:t>Augmentation</a:t>
                      </a:r>
                      <a:endParaRPr lang="fr-FR" sz="1600" b="0" dirty="0">
                        <a:solidFill>
                          <a:srgbClr val="7627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57205" marR="572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4C3"/>
                    </a:solidFill>
                  </a:tcPr>
                </a:tc>
              </a:tr>
              <a:tr h="53391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400" u="none" strike="noStrike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</a:rPr>
                        <a:t>- Acidose métabolique</a:t>
                      </a:r>
                      <a:endParaRPr lang="fr-FR" sz="14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400" u="none" strike="noStrike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</a:rPr>
                        <a:t>- Compensation d’une alcalose respiratoire</a:t>
                      </a:r>
                      <a:endParaRPr lang="fr-FR" sz="14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57205" marR="5720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E3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600" b="1" u="none" strike="noStrike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</a:rPr>
                        <a:t>HCO</a:t>
                      </a:r>
                      <a:r>
                        <a:rPr lang="fr-FR" sz="1600" b="1" u="none" strike="noStrike" baseline="-250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</a:rPr>
                        <a:t>3</a:t>
                      </a:r>
                      <a:r>
                        <a:rPr lang="fr-FR" sz="1600" b="1" u="none" strike="noStrike" baseline="300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</a:rPr>
                        <a:t>-</a:t>
                      </a:r>
                      <a:endParaRPr lang="fr-FR" sz="16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200" b="1" u="none" strike="noStrike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</a:rPr>
                        <a:t>(réserve alcaline)</a:t>
                      </a:r>
                      <a:endParaRPr lang="fr-FR" sz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200" b="0" u="none" strike="noStrike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</a:rPr>
                        <a:t>(métabolique)</a:t>
                      </a:r>
                      <a:endParaRPr lang="fr-FR" sz="1200" b="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57205" marR="572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1E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400" u="none" strike="noStrike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</a:rPr>
                        <a:t>- Alcalose métabolique</a:t>
                      </a:r>
                      <a:endParaRPr lang="fr-FR" sz="14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400" u="none" strike="noStrike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</a:rPr>
                        <a:t>- Compensation d’une acidose respiratoire</a:t>
                      </a:r>
                      <a:endParaRPr lang="fr-FR" sz="14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57205" marR="5720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0DB"/>
                    </a:solidFill>
                  </a:tcPr>
                </a:tc>
              </a:tr>
              <a:tr h="53391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400" u="none" strike="noStrike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</a:rPr>
                        <a:t>- Alcalose respiratoire</a:t>
                      </a:r>
                      <a:endParaRPr lang="fr-FR" sz="14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400" u="none" strike="noStrike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</a:rPr>
                        <a:t>- Compensation d’une acidose métabolique</a:t>
                      </a:r>
                      <a:endParaRPr lang="fr-FR" sz="14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57205" marR="5720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E3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600" b="1" u="none" strike="noStrike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</a:rPr>
                        <a:t>PCO</a:t>
                      </a:r>
                      <a:r>
                        <a:rPr lang="fr-FR" sz="1600" b="1" u="none" strike="noStrike" baseline="-250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</a:rPr>
                        <a:t>2</a:t>
                      </a:r>
                      <a:endParaRPr lang="fr-FR" sz="16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200" b="1" u="none" strike="noStrike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</a:rPr>
                        <a:t>(acide)</a:t>
                      </a:r>
                      <a:endParaRPr lang="fr-FR" sz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200" b="0" u="none" strike="noStrike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</a:rPr>
                        <a:t>(respiratoire)</a:t>
                      </a:r>
                      <a:endParaRPr lang="fr-FR" sz="1200" b="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57205" marR="572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1E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400" u="none" strike="noStrike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</a:rPr>
                        <a:t>- Acidose respiratoire</a:t>
                      </a:r>
                      <a:endParaRPr lang="fr-FR" sz="14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400" u="none" strike="noStrike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</a:rPr>
                        <a:t>- Compensation d’une alcalose métabolique</a:t>
                      </a:r>
                      <a:endParaRPr lang="fr-FR" sz="14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57205" marR="5720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0DB"/>
                    </a:solidFill>
                  </a:tcPr>
                </a:tc>
              </a:tr>
              <a:tr h="20339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400" u="none" strike="noStrike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</a:rPr>
                        <a:t>- Acidose décompensée</a:t>
                      </a:r>
                      <a:endParaRPr lang="fr-FR" sz="14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57205" marR="5720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E3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600" b="1" u="none" strike="noStrike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</a:rPr>
                        <a:t>pH</a:t>
                      </a:r>
                      <a:endParaRPr lang="fr-FR" sz="16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57205" marR="572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1E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400" u="none" strike="noStrike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</a:rPr>
                        <a:t>- Alcalose décompensée</a:t>
                      </a:r>
                      <a:endParaRPr lang="fr-FR" sz="14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57205" marR="5720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0DB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au 5"/>
          <p:cNvGraphicFramePr>
            <a:graphicFrameLocks noGrp="1"/>
          </p:cNvGraphicFramePr>
          <p:nvPr/>
        </p:nvGraphicFramePr>
        <p:xfrm>
          <a:off x="836763" y="2823904"/>
          <a:ext cx="7289320" cy="2262564"/>
        </p:xfrm>
        <a:graphic>
          <a:graphicData uri="http://schemas.openxmlformats.org/drawingml/2006/table">
            <a:tbl>
              <a:tblPr/>
              <a:tblGrid>
                <a:gridCol w="1457864"/>
                <a:gridCol w="1457864"/>
                <a:gridCol w="1457864"/>
                <a:gridCol w="1457864"/>
                <a:gridCol w="1457864"/>
              </a:tblGrid>
              <a:tr h="7372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fr-FR" sz="10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500" b="1" dirty="0" smtClean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</a:rPr>
                        <a:t>                  </a:t>
                      </a:r>
                      <a:r>
                        <a:rPr lang="fr-FR" sz="1500" b="1" dirty="0" smtClean="0">
                          <a:solidFill>
                            <a:srgbClr val="762700"/>
                          </a:solidFill>
                          <a:latin typeface="Times New Roman"/>
                          <a:ea typeface="Times New Roman"/>
                        </a:rPr>
                        <a:t>PCO</a:t>
                      </a:r>
                      <a:r>
                        <a:rPr lang="fr-FR" sz="1500" b="1" baseline="-25000" dirty="0" smtClean="0">
                          <a:solidFill>
                            <a:srgbClr val="762700"/>
                          </a:solidFill>
                          <a:latin typeface="Times New Roman"/>
                          <a:ea typeface="Times New Roman"/>
                        </a:rPr>
                        <a:t>2</a:t>
                      </a:r>
                      <a:endParaRPr lang="fr-FR" sz="1000" dirty="0">
                        <a:solidFill>
                          <a:srgbClr val="762700"/>
                        </a:solidFill>
                        <a:latin typeface="Times New Roman"/>
                        <a:ea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500" b="1" dirty="0" smtClean="0">
                          <a:solidFill>
                            <a:srgbClr val="660066"/>
                          </a:solidFill>
                          <a:latin typeface="Times New Roman"/>
                          <a:ea typeface="Times New Roman"/>
                        </a:rPr>
                        <a:t>HCO</a:t>
                      </a:r>
                      <a:r>
                        <a:rPr lang="fr-FR" sz="1500" b="1" baseline="-25000" dirty="0" smtClean="0">
                          <a:solidFill>
                            <a:srgbClr val="660066"/>
                          </a:solidFill>
                          <a:latin typeface="Times New Roman"/>
                          <a:ea typeface="Times New Roman"/>
                        </a:rPr>
                        <a:t>3</a:t>
                      </a:r>
                      <a:r>
                        <a:rPr lang="fr-FR" sz="1500" b="1" baseline="30000" dirty="0" smtClean="0">
                          <a:solidFill>
                            <a:srgbClr val="660066"/>
                          </a:solidFill>
                          <a:latin typeface="Times New Roman"/>
                          <a:ea typeface="Times New Roman"/>
                        </a:rPr>
                        <a:t>-</a:t>
                      </a:r>
                    </a:p>
                    <a:p>
                      <a:endParaRPr lang="fr-FR" sz="800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57200" marR="572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gradFill flip="none" rotWithShape="1">
                      <a:gsLst>
                        <a:gs pos="0">
                          <a:srgbClr val="D5ABFF"/>
                        </a:gs>
                        <a:gs pos="42000">
                          <a:srgbClr val="F3ABFF"/>
                        </a:gs>
                        <a:gs pos="50000">
                          <a:srgbClr val="FFB9AB"/>
                        </a:gs>
                        <a:gs pos="58000">
                          <a:srgbClr val="FFE1AB"/>
                        </a:gs>
                        <a:gs pos="100000">
                          <a:srgbClr val="FFDFB9"/>
                        </a:gs>
                      </a:gsLst>
                      <a:lin ang="18900000" scaled="1"/>
                      <a:tileRect/>
                    </a:gra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500" b="0" u="none" strike="noStrike" dirty="0">
                          <a:solidFill>
                            <a:srgbClr val="663300"/>
                          </a:solidFill>
                          <a:latin typeface="Times New Roman"/>
                          <a:ea typeface="Times New Roman"/>
                        </a:rPr>
                        <a:t>Augmentation</a:t>
                      </a:r>
                      <a:endParaRPr lang="fr-FR" sz="1000" b="0" dirty="0">
                        <a:solidFill>
                          <a:srgbClr val="6633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57200" marR="572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0D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500" b="0" u="none" strike="noStrike" dirty="0">
                          <a:solidFill>
                            <a:srgbClr val="663300"/>
                          </a:solidFill>
                          <a:latin typeface="Times New Roman"/>
                          <a:ea typeface="Times New Roman"/>
                        </a:rPr>
                        <a:t>Diminution</a:t>
                      </a:r>
                      <a:endParaRPr lang="fr-FR" sz="1000" b="0" dirty="0">
                        <a:solidFill>
                          <a:srgbClr val="6633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57200" marR="572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0D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152532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500" b="0" u="none" strike="noStrike" dirty="0">
                          <a:solidFill>
                            <a:srgbClr val="660066"/>
                          </a:solidFill>
                          <a:latin typeface="Times New Roman"/>
                          <a:ea typeface="Times New Roman"/>
                        </a:rPr>
                        <a:t>Augmentation</a:t>
                      </a:r>
                      <a:endParaRPr lang="fr-FR" sz="1000" b="0" dirty="0">
                        <a:solidFill>
                          <a:srgbClr val="660066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57200" marR="572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E3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000" b="1" u="none" strike="noStrike" dirty="0">
                          <a:solidFill>
                            <a:srgbClr val="762700"/>
                          </a:solidFill>
                          <a:latin typeface="Times New Roman"/>
                          <a:ea typeface="Times New Roman"/>
                        </a:rPr>
                        <a:t>pH </a:t>
                      </a:r>
                      <a:r>
                        <a:rPr lang="fr-FR" sz="1000" b="1" u="none" strike="noStrike" dirty="0">
                          <a:solidFill>
                            <a:srgbClr val="762700"/>
                          </a:solidFill>
                          <a:latin typeface="Times New Roman"/>
                          <a:ea typeface="Times New Roman"/>
                          <a:sym typeface="Symbol"/>
                        </a:rPr>
                        <a:t></a:t>
                      </a:r>
                      <a:endParaRPr lang="fr-FR" sz="1000" dirty="0">
                        <a:solidFill>
                          <a:srgbClr val="7627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57200" marR="572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1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000" b="1" u="none" strike="noStrike" dirty="0">
                          <a:solidFill>
                            <a:srgbClr val="762700"/>
                          </a:solidFill>
                          <a:latin typeface="Times New Roman"/>
                          <a:ea typeface="Times New Roman"/>
                        </a:rPr>
                        <a:t>pH </a:t>
                      </a:r>
                      <a:r>
                        <a:rPr lang="fr-FR" sz="1000" b="1" u="none" strike="noStrike" dirty="0">
                          <a:solidFill>
                            <a:srgbClr val="762700"/>
                          </a:solidFill>
                          <a:latin typeface="Times New Roman"/>
                          <a:ea typeface="Times New Roman"/>
                          <a:sym typeface="Symbol"/>
                        </a:rPr>
                        <a:t></a:t>
                      </a:r>
                      <a:endParaRPr lang="fr-FR" sz="1000" dirty="0">
                        <a:solidFill>
                          <a:srgbClr val="7627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57200" marR="572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1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000" b="1" u="none" strike="noStrike" dirty="0">
                          <a:solidFill>
                            <a:srgbClr val="762700"/>
                          </a:solidFill>
                          <a:latin typeface="Times New Roman"/>
                          <a:ea typeface="Times New Roman"/>
                        </a:rPr>
                        <a:t>pH </a:t>
                      </a:r>
                      <a:r>
                        <a:rPr lang="fr-FR" sz="1000" b="1" u="none" strike="noStrike" dirty="0">
                          <a:solidFill>
                            <a:srgbClr val="762700"/>
                          </a:solidFill>
                          <a:latin typeface="Times New Roman"/>
                          <a:ea typeface="Times New Roman"/>
                          <a:sym typeface="Symbol"/>
                        </a:rPr>
                        <a:t></a:t>
                      </a:r>
                      <a:endParaRPr lang="fr-FR" sz="1000" dirty="0">
                        <a:solidFill>
                          <a:srgbClr val="7627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57200" marR="572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1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000" b="1" u="none" strike="noStrike" dirty="0" smtClean="0">
                          <a:solidFill>
                            <a:srgbClr val="762700"/>
                          </a:solidFill>
                          <a:latin typeface="Times New Roman"/>
                          <a:ea typeface="Times New Roman"/>
                        </a:rPr>
                        <a:t>pH </a:t>
                      </a:r>
                      <a:r>
                        <a:rPr lang="fr-FR" sz="1000" b="1" u="none" strike="noStrike" dirty="0" smtClean="0">
                          <a:solidFill>
                            <a:srgbClr val="762700"/>
                          </a:solidFill>
                          <a:latin typeface="Times New Roman"/>
                          <a:ea typeface="Times New Roman"/>
                          <a:sym typeface="Symbol"/>
                        </a:rPr>
                        <a:t></a:t>
                      </a:r>
                      <a:endParaRPr lang="fr-FR" sz="1000" dirty="0">
                        <a:solidFill>
                          <a:srgbClr val="7627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57200" marR="572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1E1"/>
                    </a:solidFill>
                  </a:tcPr>
                </a:tc>
              </a:tr>
              <a:tr h="610130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200" b="0" u="none" strike="noStrike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</a:rPr>
                        <a:t>Acidose respiratoire + compensation rénale</a:t>
                      </a:r>
                      <a:endParaRPr lang="fr-FR" sz="1200" b="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57200" marR="572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200" b="0" u="none" strike="noStrike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</a:rPr>
                        <a:t>Alcalose métabolique + compensation respiratoire</a:t>
                      </a:r>
                      <a:endParaRPr lang="fr-FR" sz="1200" b="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57200" marR="572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200" b="0" u="none" strike="noStrike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</a:rPr>
                        <a:t>Acidose mixte</a:t>
                      </a:r>
                      <a:endParaRPr lang="fr-FR" sz="1200" b="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57200" marR="572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fr-FR" sz="10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57200" marR="572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52532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500" b="0" u="none" strike="noStrike" dirty="0">
                          <a:solidFill>
                            <a:srgbClr val="660066"/>
                          </a:solidFill>
                          <a:latin typeface="Times New Roman"/>
                          <a:ea typeface="Times New Roman"/>
                        </a:rPr>
                        <a:t>Diminution</a:t>
                      </a:r>
                      <a:endParaRPr lang="fr-FR" sz="1000" b="0" dirty="0">
                        <a:solidFill>
                          <a:srgbClr val="660066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57200" marR="572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E3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000" b="1" u="none" strike="noStrike" dirty="0">
                          <a:solidFill>
                            <a:srgbClr val="762700"/>
                          </a:solidFill>
                          <a:latin typeface="Times New Roman"/>
                          <a:ea typeface="Times New Roman"/>
                        </a:rPr>
                        <a:t>pH </a:t>
                      </a:r>
                      <a:r>
                        <a:rPr lang="fr-FR" sz="1000" b="1" u="none" strike="noStrike" dirty="0">
                          <a:solidFill>
                            <a:srgbClr val="762700"/>
                          </a:solidFill>
                          <a:latin typeface="Times New Roman"/>
                          <a:ea typeface="Times New Roman"/>
                          <a:sym typeface="Symbol"/>
                        </a:rPr>
                        <a:t></a:t>
                      </a:r>
                      <a:endParaRPr lang="fr-FR" sz="1000" dirty="0">
                        <a:solidFill>
                          <a:srgbClr val="7627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57200" marR="572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1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000" b="1" u="none" strike="noStrike" dirty="0">
                          <a:solidFill>
                            <a:srgbClr val="762700"/>
                          </a:solidFill>
                          <a:latin typeface="Times New Roman"/>
                          <a:ea typeface="Times New Roman"/>
                        </a:rPr>
                        <a:t>pH </a:t>
                      </a:r>
                      <a:r>
                        <a:rPr lang="fr-FR" sz="1000" b="1" u="none" strike="noStrike" dirty="0">
                          <a:solidFill>
                            <a:srgbClr val="762700"/>
                          </a:solidFill>
                          <a:latin typeface="Times New Roman"/>
                          <a:ea typeface="Times New Roman"/>
                          <a:sym typeface="Symbol"/>
                        </a:rPr>
                        <a:t></a:t>
                      </a:r>
                      <a:endParaRPr lang="fr-FR" sz="1000" dirty="0">
                        <a:solidFill>
                          <a:srgbClr val="7627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57200" marR="572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1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000" b="1" u="none" strike="noStrike" dirty="0">
                          <a:solidFill>
                            <a:srgbClr val="762700"/>
                          </a:solidFill>
                          <a:latin typeface="Times New Roman"/>
                          <a:ea typeface="Times New Roman"/>
                        </a:rPr>
                        <a:t>pH </a:t>
                      </a:r>
                      <a:r>
                        <a:rPr lang="fr-FR" sz="1000" b="1" u="none" strike="noStrike" dirty="0">
                          <a:solidFill>
                            <a:srgbClr val="762700"/>
                          </a:solidFill>
                          <a:latin typeface="Times New Roman"/>
                          <a:ea typeface="Times New Roman"/>
                          <a:sym typeface="Symbol"/>
                        </a:rPr>
                        <a:t></a:t>
                      </a:r>
                      <a:endParaRPr lang="fr-FR" sz="1000" dirty="0">
                        <a:solidFill>
                          <a:srgbClr val="7627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57200" marR="572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1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000" b="1" u="none" strike="noStrike" dirty="0">
                          <a:solidFill>
                            <a:srgbClr val="762700"/>
                          </a:solidFill>
                          <a:latin typeface="Times New Roman"/>
                          <a:ea typeface="Times New Roman"/>
                        </a:rPr>
                        <a:t>pH </a:t>
                      </a:r>
                      <a:r>
                        <a:rPr lang="fr-FR" sz="1000" b="1" u="none" strike="noStrike" dirty="0">
                          <a:solidFill>
                            <a:srgbClr val="762700"/>
                          </a:solidFill>
                          <a:latin typeface="Times New Roman"/>
                          <a:ea typeface="Times New Roman"/>
                          <a:sym typeface="Symbol"/>
                        </a:rPr>
                        <a:t></a:t>
                      </a:r>
                      <a:endParaRPr lang="fr-FR" sz="1000" dirty="0">
                        <a:solidFill>
                          <a:srgbClr val="7627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57200" marR="572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1E1"/>
                    </a:solidFill>
                  </a:tcPr>
                </a:tc>
              </a:tr>
              <a:tr h="610130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fr-FR" sz="10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57200" marR="572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200" b="0" u="none" strike="noStrike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</a:rPr>
                        <a:t>Alcalose mixte</a:t>
                      </a:r>
                      <a:endParaRPr lang="fr-FR" sz="1200" b="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57200" marR="572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200" b="0" u="none" strike="noStrike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</a:rPr>
                        <a:t>Acidose métabolique + compensation respiratoire</a:t>
                      </a:r>
                      <a:endParaRPr lang="fr-FR" sz="1200" b="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57200" marR="572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200" b="0" u="none" strike="noStrike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</a:rPr>
                        <a:t>Alcalose respiratoire + compensation rénale</a:t>
                      </a:r>
                      <a:endParaRPr lang="fr-FR" sz="1200" b="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57200" marR="572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B"/>
                    </a:solidFill>
                  </a:tcPr>
                </a:tc>
              </a:tr>
            </a:tbl>
          </a:graphicData>
        </a:graphic>
      </p:graphicFrame>
      <p:sp>
        <p:nvSpPr>
          <p:cNvPr id="1025" name="Text Box 1"/>
          <p:cNvSpPr txBox="1">
            <a:spLocks noChangeArrowheads="1"/>
          </p:cNvSpPr>
          <p:nvPr/>
        </p:nvSpPr>
        <p:spPr bwMode="auto">
          <a:xfrm>
            <a:off x="623888" y="39688"/>
            <a:ext cx="842962" cy="376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6" name="Text Box 2"/>
          <p:cNvSpPr txBox="1">
            <a:spLocks noChangeArrowheads="1"/>
          </p:cNvSpPr>
          <p:nvPr/>
        </p:nvSpPr>
        <p:spPr bwMode="auto">
          <a:xfrm>
            <a:off x="-52388" y="315913"/>
            <a:ext cx="762001" cy="376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dèle par défaut">
  <a:themeElements>
    <a:clrScheme name="Modèle par défau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odèle par défau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odèle par défau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1490</TotalTime>
  <Words>104</Words>
  <Application>Microsoft PowerPoint</Application>
  <PresentationFormat>Affichage à l'écran (4:3)</PresentationFormat>
  <Paragraphs>41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Modèle par défaut</vt:lpstr>
      <vt:lpstr>Diapositive 1</vt:lpstr>
    </vt:vector>
  </TitlesOfParts>
  <Company>Hospices Civils de Lyon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Lambda</dc:creator>
  <cp:lastModifiedBy>Dumas Karine</cp:lastModifiedBy>
  <cp:revision>71</cp:revision>
  <dcterms:created xsi:type="dcterms:W3CDTF">2007-10-25T06:59:58Z</dcterms:created>
  <dcterms:modified xsi:type="dcterms:W3CDTF">2008-07-22T09:00:16Z</dcterms:modified>
</cp:coreProperties>
</file>