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214414" y="333375"/>
            <a:ext cx="1270024" cy="64135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srgbClr val="9E0000"/>
                </a:solidFill>
                <a:latin typeface="Times New Roman" pitchFamily="18" charset="0"/>
                <a:cs typeface="Times New Roman" pitchFamily="18" charset="0"/>
              </a:rPr>
              <a:t>Facteurs génétiques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492501" y="333375"/>
            <a:ext cx="2079631" cy="64135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Facteurs environnementaux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797051" y="1412875"/>
            <a:ext cx="2381245" cy="36671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A902F4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Réponse auto-immune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95288" y="494188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 b="1" dirty="0">
                <a:ln>
                  <a:solidFill>
                    <a:srgbClr val="008A00"/>
                  </a:solidFill>
                </a:ln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Insuline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79388" y="5516563"/>
            <a:ext cx="6985000" cy="633413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100000">
                <a:srgbClr val="FFFF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Asymptomatique : phase de pré-diabète</a:t>
            </a:r>
          </a:p>
          <a:p>
            <a:pPr algn="ctr"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(dure en moyenne 5-10ans)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7164388" y="5516563"/>
            <a:ext cx="1727200" cy="627081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Bef>
                <a:spcPct val="55000"/>
              </a:spcBef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Symptomatique : diabète de type 1</a:t>
            </a:r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466726" y="3859213"/>
            <a:ext cx="144463" cy="865188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682626" y="4003675"/>
            <a:ext cx="144463" cy="865188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0" name="AutoShape 22"/>
          <p:cNvSpPr>
            <a:spLocks noChangeArrowheads="1"/>
          </p:cNvSpPr>
          <p:nvPr/>
        </p:nvSpPr>
        <p:spPr bwMode="auto">
          <a:xfrm>
            <a:off x="898526" y="4148138"/>
            <a:ext cx="144463" cy="865188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1" name="AutoShape 23"/>
          <p:cNvSpPr>
            <a:spLocks noChangeArrowheads="1"/>
          </p:cNvSpPr>
          <p:nvPr/>
        </p:nvSpPr>
        <p:spPr bwMode="auto">
          <a:xfrm>
            <a:off x="1114426" y="4148138"/>
            <a:ext cx="144463" cy="865188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2" name="AutoShape 24"/>
          <p:cNvSpPr>
            <a:spLocks noChangeArrowheads="1"/>
          </p:cNvSpPr>
          <p:nvPr/>
        </p:nvSpPr>
        <p:spPr bwMode="auto">
          <a:xfrm>
            <a:off x="1330326" y="4003675"/>
            <a:ext cx="144463" cy="865188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3" name="AutoShape 25"/>
          <p:cNvSpPr>
            <a:spLocks noChangeArrowheads="1"/>
          </p:cNvSpPr>
          <p:nvPr/>
        </p:nvSpPr>
        <p:spPr bwMode="auto">
          <a:xfrm>
            <a:off x="1547813" y="3859213"/>
            <a:ext cx="144463" cy="865188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4" name="AutoShape 36"/>
          <p:cNvSpPr>
            <a:spLocks noChangeArrowheads="1"/>
          </p:cNvSpPr>
          <p:nvPr/>
        </p:nvSpPr>
        <p:spPr bwMode="auto">
          <a:xfrm>
            <a:off x="4138613" y="4003675"/>
            <a:ext cx="144463" cy="865188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5" name="AutoShape 37"/>
          <p:cNvSpPr>
            <a:spLocks noChangeArrowheads="1"/>
          </p:cNvSpPr>
          <p:nvPr/>
        </p:nvSpPr>
        <p:spPr bwMode="auto">
          <a:xfrm>
            <a:off x="4354513" y="4148138"/>
            <a:ext cx="144463" cy="865188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6" name="AutoShape 38"/>
          <p:cNvSpPr>
            <a:spLocks noChangeArrowheads="1"/>
          </p:cNvSpPr>
          <p:nvPr/>
        </p:nvSpPr>
        <p:spPr bwMode="auto">
          <a:xfrm>
            <a:off x="4570413" y="4148138"/>
            <a:ext cx="144463" cy="865188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7" name="AutoShape 39"/>
          <p:cNvSpPr>
            <a:spLocks noChangeArrowheads="1"/>
          </p:cNvSpPr>
          <p:nvPr/>
        </p:nvSpPr>
        <p:spPr bwMode="auto">
          <a:xfrm>
            <a:off x="4786313" y="4003675"/>
            <a:ext cx="144463" cy="865188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4" name="AutoShape 46"/>
          <p:cNvSpPr>
            <a:spLocks noChangeArrowheads="1"/>
          </p:cNvSpPr>
          <p:nvPr/>
        </p:nvSpPr>
        <p:spPr bwMode="auto">
          <a:xfrm>
            <a:off x="7810501" y="4148138"/>
            <a:ext cx="144463" cy="865188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5" name="AutoShape 47"/>
          <p:cNvSpPr>
            <a:spLocks noChangeArrowheads="1"/>
          </p:cNvSpPr>
          <p:nvPr/>
        </p:nvSpPr>
        <p:spPr bwMode="auto">
          <a:xfrm>
            <a:off x="8026401" y="4148138"/>
            <a:ext cx="144463" cy="865188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8" name="AutoShape 50"/>
          <p:cNvSpPr>
            <a:spLocks noChangeArrowheads="1"/>
          </p:cNvSpPr>
          <p:nvPr/>
        </p:nvSpPr>
        <p:spPr bwMode="auto">
          <a:xfrm rot="3063341">
            <a:off x="1936750" y="1598613"/>
            <a:ext cx="963613" cy="1600200"/>
          </a:xfrm>
          <a:prstGeom prst="lightningBol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A902F4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3995738" y="5006975"/>
            <a:ext cx="1223963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900" b="1" dirty="0">
                <a:ln>
                  <a:solidFill>
                    <a:srgbClr val="008A00"/>
                  </a:solidFill>
                </a:ln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Insuline</a:t>
            </a:r>
          </a:p>
        </p:txBody>
      </p:sp>
      <p:sp>
        <p:nvSpPr>
          <p:cNvPr id="2102" name="Text Box 54"/>
          <p:cNvSpPr txBox="1">
            <a:spLocks noChangeArrowheads="1"/>
          </p:cNvSpPr>
          <p:nvPr/>
        </p:nvSpPr>
        <p:spPr bwMode="auto">
          <a:xfrm>
            <a:off x="7596188" y="5013325"/>
            <a:ext cx="12239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>
                <a:ln>
                  <a:solidFill>
                    <a:srgbClr val="008A00"/>
                  </a:solidFill>
                </a:ln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Insuline</a:t>
            </a:r>
          </a:p>
        </p:txBody>
      </p:sp>
      <p:sp>
        <p:nvSpPr>
          <p:cNvPr id="2120" name="AutoShape 72"/>
          <p:cNvSpPr>
            <a:spLocks noChangeArrowheads="1"/>
          </p:cNvSpPr>
          <p:nvPr/>
        </p:nvSpPr>
        <p:spPr bwMode="auto">
          <a:xfrm>
            <a:off x="4500563" y="3859213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8" name="AutoShape 90"/>
          <p:cNvSpPr>
            <a:spLocks noChangeArrowheads="1"/>
          </p:cNvSpPr>
          <p:nvPr/>
        </p:nvSpPr>
        <p:spPr bwMode="auto">
          <a:xfrm>
            <a:off x="4211638" y="3787775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9" name="AutoShape 91"/>
          <p:cNvSpPr>
            <a:spLocks noChangeArrowheads="1"/>
          </p:cNvSpPr>
          <p:nvPr/>
        </p:nvSpPr>
        <p:spPr bwMode="auto">
          <a:xfrm>
            <a:off x="4859338" y="3787775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3" name="AutoShape 95"/>
          <p:cNvSpPr>
            <a:spLocks noChangeArrowheads="1"/>
          </p:cNvSpPr>
          <p:nvPr/>
        </p:nvSpPr>
        <p:spPr bwMode="auto">
          <a:xfrm>
            <a:off x="7956551" y="3714750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7" name="AutoShape 109"/>
          <p:cNvSpPr>
            <a:spLocks noChangeArrowheads="1"/>
          </p:cNvSpPr>
          <p:nvPr/>
        </p:nvSpPr>
        <p:spPr bwMode="auto">
          <a:xfrm>
            <a:off x="7596188" y="3716338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8" name="AutoShape 110"/>
          <p:cNvSpPr>
            <a:spLocks noChangeArrowheads="1"/>
          </p:cNvSpPr>
          <p:nvPr/>
        </p:nvSpPr>
        <p:spPr bwMode="auto">
          <a:xfrm>
            <a:off x="7812088" y="3932238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9" name="AutoShape 111"/>
          <p:cNvSpPr>
            <a:spLocks noChangeArrowheads="1"/>
          </p:cNvSpPr>
          <p:nvPr/>
        </p:nvSpPr>
        <p:spPr bwMode="auto">
          <a:xfrm>
            <a:off x="8172451" y="4003675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0" name="AutoShape 122"/>
          <p:cNvSpPr>
            <a:spLocks noChangeArrowheads="1"/>
          </p:cNvSpPr>
          <p:nvPr/>
        </p:nvSpPr>
        <p:spPr bwMode="auto">
          <a:xfrm>
            <a:off x="7380288" y="3716338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1" name="AutoShape 123"/>
          <p:cNvSpPr>
            <a:spLocks noChangeArrowheads="1"/>
          </p:cNvSpPr>
          <p:nvPr/>
        </p:nvSpPr>
        <p:spPr bwMode="auto">
          <a:xfrm>
            <a:off x="7596188" y="3932238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4" name="AutoShape 126"/>
          <p:cNvSpPr>
            <a:spLocks noChangeArrowheads="1"/>
          </p:cNvSpPr>
          <p:nvPr/>
        </p:nvSpPr>
        <p:spPr bwMode="auto">
          <a:xfrm>
            <a:off x="7740651" y="3716338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8" name="AutoShape 130"/>
          <p:cNvSpPr>
            <a:spLocks noChangeArrowheads="1"/>
          </p:cNvSpPr>
          <p:nvPr/>
        </p:nvSpPr>
        <p:spPr bwMode="auto">
          <a:xfrm>
            <a:off x="8243888" y="3716338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3" name="Oval 135"/>
          <p:cNvSpPr>
            <a:spLocks noChangeArrowheads="1"/>
          </p:cNvSpPr>
          <p:nvPr/>
        </p:nvSpPr>
        <p:spPr bwMode="auto">
          <a:xfrm>
            <a:off x="5429256" y="500042"/>
            <a:ext cx="1492267" cy="93503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4978D7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 dirty="0">
              <a:solidFill>
                <a:srgbClr val="0000A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5484825" y="619085"/>
            <a:ext cx="143986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Infection virale : </a:t>
            </a:r>
            <a:r>
              <a:rPr lang="fr-FR" sz="1400" dirty="0" err="1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coxsackie</a:t>
            </a:r>
            <a:r>
              <a:rPr lang="fr-FR" sz="1400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 B4, rubéole …</a:t>
            </a:r>
          </a:p>
        </p:txBody>
      </p:sp>
      <p:sp>
        <p:nvSpPr>
          <p:cNvPr id="2186" name="Oval 138"/>
          <p:cNvSpPr>
            <a:spLocks noChangeArrowheads="1"/>
          </p:cNvSpPr>
          <p:nvPr/>
        </p:nvSpPr>
        <p:spPr bwMode="auto">
          <a:xfrm>
            <a:off x="357159" y="569893"/>
            <a:ext cx="928694" cy="64928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solidFill>
                <a:srgbClr val="9E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7" name="Text Box 139"/>
          <p:cNvSpPr txBox="1">
            <a:spLocks noChangeArrowheads="1"/>
          </p:cNvSpPr>
          <p:nvPr/>
        </p:nvSpPr>
        <p:spPr bwMode="auto">
          <a:xfrm>
            <a:off x="358752" y="655618"/>
            <a:ext cx="985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>
                <a:solidFill>
                  <a:srgbClr val="9E0000"/>
                </a:solidFill>
                <a:latin typeface="Times New Roman" pitchFamily="18" charset="0"/>
                <a:cs typeface="Times New Roman" pitchFamily="18" charset="0"/>
              </a:rPr>
              <a:t>HLA DR3, DR4 …</a:t>
            </a:r>
          </a:p>
        </p:txBody>
      </p:sp>
      <p:sp>
        <p:nvSpPr>
          <p:cNvPr id="2189" name="AutoShape 141"/>
          <p:cNvSpPr>
            <a:spLocks noChangeArrowheads="1"/>
          </p:cNvSpPr>
          <p:nvPr/>
        </p:nvSpPr>
        <p:spPr bwMode="auto">
          <a:xfrm rot="10800000">
            <a:off x="2771776" y="620713"/>
            <a:ext cx="720725" cy="792163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0" name="AutoShape 142"/>
          <p:cNvSpPr>
            <a:spLocks noChangeArrowheads="1"/>
          </p:cNvSpPr>
          <p:nvPr/>
        </p:nvSpPr>
        <p:spPr bwMode="auto">
          <a:xfrm rot="10800000" flipH="1">
            <a:off x="2482851" y="620713"/>
            <a:ext cx="695325" cy="792163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Oval 18"/>
          <p:cNvSpPr>
            <a:spLocks noChangeArrowheads="1"/>
          </p:cNvSpPr>
          <p:nvPr/>
        </p:nvSpPr>
        <p:spPr bwMode="auto">
          <a:xfrm>
            <a:off x="250825" y="2711448"/>
            <a:ext cx="1657350" cy="154884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1016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 Box 19"/>
          <p:cNvSpPr txBox="1">
            <a:spLocks noChangeArrowheads="1"/>
          </p:cNvSpPr>
          <p:nvPr/>
        </p:nvSpPr>
        <p:spPr bwMode="auto">
          <a:xfrm>
            <a:off x="323850" y="2963309"/>
            <a:ext cx="15128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504E00"/>
                </a:solidFill>
                <a:latin typeface="Times New Roman" pitchFamily="18" charset="0"/>
                <a:cs typeface="Times New Roman" pitchFamily="18" charset="0"/>
              </a:rPr>
              <a:t>Cellules </a:t>
            </a:r>
            <a:r>
              <a:rPr lang="el-GR" b="1" dirty="0">
                <a:solidFill>
                  <a:srgbClr val="504E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fr-FR" b="1" dirty="0">
                <a:solidFill>
                  <a:srgbClr val="504E00"/>
                </a:solidFill>
                <a:latin typeface="Times New Roman" pitchFamily="18" charset="0"/>
                <a:cs typeface="Times New Roman" pitchFamily="18" charset="0"/>
              </a:rPr>
              <a:t> des îlots de </a:t>
            </a:r>
            <a:r>
              <a:rPr lang="fr-FR" b="1" dirty="0" err="1">
                <a:solidFill>
                  <a:srgbClr val="504E00"/>
                </a:solidFill>
                <a:latin typeface="Times New Roman" pitchFamily="18" charset="0"/>
                <a:cs typeface="Times New Roman" pitchFamily="18" charset="0"/>
              </a:rPr>
              <a:t>Langherans</a:t>
            </a:r>
            <a:endParaRPr lang="el-GR" b="1" dirty="0">
              <a:solidFill>
                <a:srgbClr val="504E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3708400" y="2711448"/>
            <a:ext cx="1657350" cy="154884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1016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Oval 42"/>
          <p:cNvSpPr>
            <a:spLocks noChangeArrowheads="1"/>
          </p:cNvSpPr>
          <p:nvPr/>
        </p:nvSpPr>
        <p:spPr bwMode="auto">
          <a:xfrm>
            <a:off x="7164388" y="2711448"/>
            <a:ext cx="1657350" cy="154884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1016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3" name="AutoShape 55"/>
          <p:cNvSpPr>
            <a:spLocks noChangeArrowheads="1"/>
          </p:cNvSpPr>
          <p:nvPr/>
        </p:nvSpPr>
        <p:spPr bwMode="auto">
          <a:xfrm>
            <a:off x="4214810" y="300037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4" name="AutoShape 66"/>
          <p:cNvSpPr>
            <a:spLocks noChangeArrowheads="1"/>
          </p:cNvSpPr>
          <p:nvPr/>
        </p:nvSpPr>
        <p:spPr bwMode="auto">
          <a:xfrm>
            <a:off x="4572000" y="2857496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5" name="AutoShape 67"/>
          <p:cNvSpPr>
            <a:spLocks noChangeArrowheads="1"/>
          </p:cNvSpPr>
          <p:nvPr/>
        </p:nvSpPr>
        <p:spPr bwMode="auto">
          <a:xfrm>
            <a:off x="5000628" y="3286124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6" name="AutoShape 68"/>
          <p:cNvSpPr>
            <a:spLocks noChangeArrowheads="1"/>
          </p:cNvSpPr>
          <p:nvPr/>
        </p:nvSpPr>
        <p:spPr bwMode="auto">
          <a:xfrm>
            <a:off x="3857620" y="3500438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7" name="AutoShape 69"/>
          <p:cNvSpPr>
            <a:spLocks noChangeArrowheads="1"/>
          </p:cNvSpPr>
          <p:nvPr/>
        </p:nvSpPr>
        <p:spPr bwMode="auto">
          <a:xfrm>
            <a:off x="4357686" y="3929066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8" name="AutoShape 70"/>
          <p:cNvSpPr>
            <a:spLocks noChangeArrowheads="1"/>
          </p:cNvSpPr>
          <p:nvPr/>
        </p:nvSpPr>
        <p:spPr bwMode="auto">
          <a:xfrm>
            <a:off x="4859338" y="372268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9" name="AutoShape 71"/>
          <p:cNvSpPr>
            <a:spLocks noChangeArrowheads="1"/>
          </p:cNvSpPr>
          <p:nvPr/>
        </p:nvSpPr>
        <p:spPr bwMode="auto">
          <a:xfrm>
            <a:off x="3995738" y="3794120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1" name="AutoShape 73"/>
          <p:cNvSpPr>
            <a:spLocks noChangeArrowheads="1"/>
          </p:cNvSpPr>
          <p:nvPr/>
        </p:nvSpPr>
        <p:spPr bwMode="auto">
          <a:xfrm>
            <a:off x="5003801" y="3578220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2" name="AutoShape 74"/>
          <p:cNvSpPr>
            <a:spLocks noChangeArrowheads="1"/>
          </p:cNvSpPr>
          <p:nvPr/>
        </p:nvSpPr>
        <p:spPr bwMode="auto">
          <a:xfrm>
            <a:off x="4714876" y="3857628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6" name="AutoShape 88"/>
          <p:cNvSpPr>
            <a:spLocks noChangeArrowheads="1"/>
          </p:cNvSpPr>
          <p:nvPr/>
        </p:nvSpPr>
        <p:spPr bwMode="auto">
          <a:xfrm>
            <a:off x="4929190" y="300037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7" name="AutoShape 89"/>
          <p:cNvSpPr>
            <a:spLocks noChangeArrowheads="1"/>
          </p:cNvSpPr>
          <p:nvPr/>
        </p:nvSpPr>
        <p:spPr bwMode="auto">
          <a:xfrm>
            <a:off x="3851276" y="3217857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0" name="AutoShape 92"/>
          <p:cNvSpPr>
            <a:spLocks noChangeArrowheads="1"/>
          </p:cNvSpPr>
          <p:nvPr/>
        </p:nvSpPr>
        <p:spPr bwMode="auto">
          <a:xfrm>
            <a:off x="7308851" y="3217857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1" name="AutoShape 93"/>
          <p:cNvSpPr>
            <a:spLocks noChangeArrowheads="1"/>
          </p:cNvSpPr>
          <p:nvPr/>
        </p:nvSpPr>
        <p:spPr bwMode="auto">
          <a:xfrm>
            <a:off x="7524751" y="3433757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2" name="AutoShape 94"/>
          <p:cNvSpPr>
            <a:spLocks noChangeArrowheads="1"/>
          </p:cNvSpPr>
          <p:nvPr/>
        </p:nvSpPr>
        <p:spPr bwMode="auto">
          <a:xfrm>
            <a:off x="7740651" y="3649657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4" name="AutoShape 96"/>
          <p:cNvSpPr>
            <a:spLocks noChangeArrowheads="1"/>
          </p:cNvSpPr>
          <p:nvPr/>
        </p:nvSpPr>
        <p:spPr bwMode="auto">
          <a:xfrm>
            <a:off x="7667626" y="2930520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5" name="AutoShape 97"/>
          <p:cNvSpPr>
            <a:spLocks noChangeArrowheads="1"/>
          </p:cNvSpPr>
          <p:nvPr/>
        </p:nvSpPr>
        <p:spPr bwMode="auto">
          <a:xfrm>
            <a:off x="7883526" y="3146420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6" name="AutoShape 98"/>
          <p:cNvSpPr>
            <a:spLocks noChangeArrowheads="1"/>
          </p:cNvSpPr>
          <p:nvPr/>
        </p:nvSpPr>
        <p:spPr bwMode="auto">
          <a:xfrm>
            <a:off x="8572528" y="3214686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7" name="AutoShape 99"/>
          <p:cNvSpPr>
            <a:spLocks noChangeArrowheads="1"/>
          </p:cNvSpPr>
          <p:nvPr/>
        </p:nvSpPr>
        <p:spPr bwMode="auto">
          <a:xfrm>
            <a:off x="8315326" y="3578220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8" name="AutoShape 100"/>
          <p:cNvSpPr>
            <a:spLocks noChangeArrowheads="1"/>
          </p:cNvSpPr>
          <p:nvPr/>
        </p:nvSpPr>
        <p:spPr bwMode="auto">
          <a:xfrm>
            <a:off x="7956551" y="285908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9" name="AutoShape 101"/>
          <p:cNvSpPr>
            <a:spLocks noChangeArrowheads="1"/>
          </p:cNvSpPr>
          <p:nvPr/>
        </p:nvSpPr>
        <p:spPr bwMode="auto">
          <a:xfrm>
            <a:off x="8172451" y="307498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" name="AutoShape 102"/>
          <p:cNvSpPr>
            <a:spLocks noChangeArrowheads="1"/>
          </p:cNvSpPr>
          <p:nvPr/>
        </p:nvSpPr>
        <p:spPr bwMode="auto">
          <a:xfrm>
            <a:off x="8388351" y="329088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" name="AutoShape 103"/>
          <p:cNvSpPr>
            <a:spLocks noChangeArrowheads="1"/>
          </p:cNvSpPr>
          <p:nvPr/>
        </p:nvSpPr>
        <p:spPr bwMode="auto">
          <a:xfrm>
            <a:off x="7451726" y="307498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2" name="AutoShape 104"/>
          <p:cNvSpPr>
            <a:spLocks noChangeArrowheads="1"/>
          </p:cNvSpPr>
          <p:nvPr/>
        </p:nvSpPr>
        <p:spPr bwMode="auto">
          <a:xfrm>
            <a:off x="7667626" y="329088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3" name="AutoShape 105"/>
          <p:cNvSpPr>
            <a:spLocks noChangeArrowheads="1"/>
          </p:cNvSpPr>
          <p:nvPr/>
        </p:nvSpPr>
        <p:spPr bwMode="auto">
          <a:xfrm>
            <a:off x="7883526" y="350678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4" name="AutoShape 106"/>
          <p:cNvSpPr>
            <a:spLocks noChangeArrowheads="1"/>
          </p:cNvSpPr>
          <p:nvPr/>
        </p:nvSpPr>
        <p:spPr bwMode="auto">
          <a:xfrm>
            <a:off x="7643834" y="3857628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5" name="AutoShape 107"/>
          <p:cNvSpPr>
            <a:spLocks noChangeArrowheads="1"/>
          </p:cNvSpPr>
          <p:nvPr/>
        </p:nvSpPr>
        <p:spPr bwMode="auto">
          <a:xfrm>
            <a:off x="7164388" y="3435345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6" name="AutoShape 108"/>
          <p:cNvSpPr>
            <a:spLocks noChangeArrowheads="1"/>
          </p:cNvSpPr>
          <p:nvPr/>
        </p:nvSpPr>
        <p:spPr bwMode="auto">
          <a:xfrm>
            <a:off x="7429520" y="371475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0" name="AutoShape 112"/>
          <p:cNvSpPr>
            <a:spLocks noChangeArrowheads="1"/>
          </p:cNvSpPr>
          <p:nvPr/>
        </p:nvSpPr>
        <p:spPr bwMode="auto">
          <a:xfrm>
            <a:off x="7740651" y="2714620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1" name="AutoShape 113"/>
          <p:cNvSpPr>
            <a:spLocks noChangeArrowheads="1"/>
          </p:cNvSpPr>
          <p:nvPr/>
        </p:nvSpPr>
        <p:spPr bwMode="auto">
          <a:xfrm>
            <a:off x="7786710" y="300037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2" name="AutoShape 114"/>
          <p:cNvSpPr>
            <a:spLocks noChangeArrowheads="1"/>
          </p:cNvSpPr>
          <p:nvPr/>
        </p:nvSpPr>
        <p:spPr bwMode="auto">
          <a:xfrm>
            <a:off x="8172451" y="3146420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3" name="AutoShape 115"/>
          <p:cNvSpPr>
            <a:spLocks noChangeArrowheads="1"/>
          </p:cNvSpPr>
          <p:nvPr/>
        </p:nvSpPr>
        <p:spPr bwMode="auto">
          <a:xfrm>
            <a:off x="7929586" y="3929066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4" name="AutoShape 116"/>
          <p:cNvSpPr>
            <a:spLocks noChangeArrowheads="1"/>
          </p:cNvSpPr>
          <p:nvPr/>
        </p:nvSpPr>
        <p:spPr bwMode="auto">
          <a:xfrm>
            <a:off x="8172451" y="2786057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5" name="AutoShape 117"/>
          <p:cNvSpPr>
            <a:spLocks noChangeArrowheads="1"/>
          </p:cNvSpPr>
          <p:nvPr/>
        </p:nvSpPr>
        <p:spPr bwMode="auto">
          <a:xfrm>
            <a:off x="8429652" y="300037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6" name="AutoShape 118"/>
          <p:cNvSpPr>
            <a:spLocks noChangeArrowheads="1"/>
          </p:cNvSpPr>
          <p:nvPr/>
        </p:nvSpPr>
        <p:spPr bwMode="auto">
          <a:xfrm>
            <a:off x="8501090" y="3500438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7" name="AutoShape 119"/>
          <p:cNvSpPr>
            <a:spLocks noChangeArrowheads="1"/>
          </p:cNvSpPr>
          <p:nvPr/>
        </p:nvSpPr>
        <p:spPr bwMode="auto">
          <a:xfrm>
            <a:off x="8143900" y="3857628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9" name="AutoShape 121"/>
          <p:cNvSpPr>
            <a:spLocks noChangeArrowheads="1"/>
          </p:cNvSpPr>
          <p:nvPr/>
        </p:nvSpPr>
        <p:spPr bwMode="auto">
          <a:xfrm>
            <a:off x="7286644" y="300037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2" name="AutoShape 124"/>
          <p:cNvSpPr>
            <a:spLocks noChangeArrowheads="1"/>
          </p:cNvSpPr>
          <p:nvPr/>
        </p:nvSpPr>
        <p:spPr bwMode="auto">
          <a:xfrm>
            <a:off x="7308851" y="3435345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3" name="AutoShape 125"/>
          <p:cNvSpPr>
            <a:spLocks noChangeArrowheads="1"/>
          </p:cNvSpPr>
          <p:nvPr/>
        </p:nvSpPr>
        <p:spPr bwMode="auto">
          <a:xfrm>
            <a:off x="7524751" y="3651245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5" name="AutoShape 127"/>
          <p:cNvSpPr>
            <a:spLocks noChangeArrowheads="1"/>
          </p:cNvSpPr>
          <p:nvPr/>
        </p:nvSpPr>
        <p:spPr bwMode="auto">
          <a:xfrm>
            <a:off x="8215338" y="3286124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6" name="AutoShape 128"/>
          <p:cNvSpPr>
            <a:spLocks noChangeArrowheads="1"/>
          </p:cNvSpPr>
          <p:nvPr/>
        </p:nvSpPr>
        <p:spPr bwMode="auto">
          <a:xfrm>
            <a:off x="8172451" y="350678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7" name="AutoShape 129"/>
          <p:cNvSpPr>
            <a:spLocks noChangeArrowheads="1"/>
          </p:cNvSpPr>
          <p:nvPr/>
        </p:nvSpPr>
        <p:spPr bwMode="auto">
          <a:xfrm>
            <a:off x="8388351" y="372268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0" name="AutoShape 132"/>
          <p:cNvSpPr>
            <a:spLocks noChangeArrowheads="1"/>
          </p:cNvSpPr>
          <p:nvPr/>
        </p:nvSpPr>
        <p:spPr bwMode="auto">
          <a:xfrm>
            <a:off x="8001024" y="371475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1" name="AutoShape 133"/>
          <p:cNvSpPr>
            <a:spLocks noChangeArrowheads="1"/>
          </p:cNvSpPr>
          <p:nvPr/>
        </p:nvSpPr>
        <p:spPr bwMode="auto">
          <a:xfrm>
            <a:off x="7929586" y="264318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2" name="AutoShape 134"/>
          <p:cNvSpPr>
            <a:spLocks noChangeArrowheads="1"/>
          </p:cNvSpPr>
          <p:nvPr/>
        </p:nvSpPr>
        <p:spPr bwMode="auto">
          <a:xfrm>
            <a:off x="7451726" y="285908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Line 27"/>
          <p:cNvSpPr>
            <a:spLocks noChangeShapeType="1"/>
          </p:cNvSpPr>
          <p:nvPr/>
        </p:nvSpPr>
        <p:spPr bwMode="auto">
          <a:xfrm>
            <a:off x="2051050" y="3479237"/>
            <a:ext cx="1584325" cy="0"/>
          </a:xfrm>
          <a:prstGeom prst="line">
            <a:avLst/>
          </a:prstGeom>
          <a:noFill/>
          <a:ln w="88900">
            <a:solidFill>
              <a:srgbClr val="5F6000"/>
            </a:solidFill>
            <a:prstDash val="sysDot"/>
            <a:round/>
            <a:headEnd/>
            <a:tailEnd type="triangle" w="med" len="lg"/>
          </a:ln>
        </p:spPr>
        <p:txBody>
          <a:bodyPr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Line 28"/>
          <p:cNvSpPr>
            <a:spLocks noChangeShapeType="1"/>
          </p:cNvSpPr>
          <p:nvPr/>
        </p:nvSpPr>
        <p:spPr bwMode="auto">
          <a:xfrm>
            <a:off x="5508625" y="3479237"/>
            <a:ext cx="1584325" cy="0"/>
          </a:xfrm>
          <a:prstGeom prst="line">
            <a:avLst/>
          </a:prstGeom>
          <a:noFill/>
          <a:ln w="88900">
            <a:solidFill>
              <a:srgbClr val="5F6000"/>
            </a:solidFill>
            <a:prstDash val="sysDot"/>
            <a:round/>
            <a:headEnd/>
            <a:tailEnd type="triangle" w="med" len="lg"/>
          </a:ln>
        </p:spPr>
        <p:txBody>
          <a:bodyPr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AutoShape 68"/>
          <p:cNvSpPr>
            <a:spLocks noChangeArrowheads="1"/>
          </p:cNvSpPr>
          <p:nvPr/>
        </p:nvSpPr>
        <p:spPr bwMode="auto">
          <a:xfrm>
            <a:off x="2714612" y="604818"/>
            <a:ext cx="504825" cy="811124"/>
          </a:xfrm>
          <a:prstGeom prst="downArrow">
            <a:avLst>
              <a:gd name="adj1" fmla="val 52380"/>
              <a:gd name="adj2" fmla="val 56921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A902F4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9" name="Oval 51"/>
          <p:cNvSpPr>
            <a:spLocks noChangeArrowheads="1"/>
          </p:cNvSpPr>
          <p:nvPr/>
        </p:nvSpPr>
        <p:spPr bwMode="auto">
          <a:xfrm>
            <a:off x="2555876" y="1779588"/>
            <a:ext cx="1790700" cy="8572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A902F4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solidFill>
                <a:srgbClr val="54005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2339976" y="1844675"/>
            <a:ext cx="2232025" cy="7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1400" dirty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Auto-Ac anti IA2</a:t>
            </a:r>
          </a:p>
          <a:p>
            <a:pPr algn="ctr">
              <a:lnSpc>
                <a:spcPct val="80000"/>
              </a:lnSpc>
            </a:pPr>
            <a:r>
              <a:rPr lang="fr-FR" sz="1400" dirty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Auto-Ac anti GAD</a:t>
            </a:r>
          </a:p>
          <a:p>
            <a:pPr algn="ctr">
              <a:lnSpc>
                <a:spcPct val="80000"/>
              </a:lnSpc>
            </a:pPr>
            <a:r>
              <a:rPr lang="fr-FR" sz="1400" dirty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Auto-Ac anti insuline</a:t>
            </a:r>
          </a:p>
          <a:p>
            <a:pPr algn="ctr">
              <a:lnSpc>
                <a:spcPct val="80000"/>
              </a:lnSpc>
            </a:pPr>
            <a:r>
              <a:rPr lang="fr-FR" sz="1400" dirty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ICA</a:t>
            </a:r>
          </a:p>
        </p:txBody>
      </p:sp>
      <p:sp>
        <p:nvSpPr>
          <p:cNvPr id="112" name="AutoShape 55"/>
          <p:cNvSpPr>
            <a:spLocks noChangeArrowheads="1"/>
          </p:cNvSpPr>
          <p:nvPr/>
        </p:nvSpPr>
        <p:spPr bwMode="auto">
          <a:xfrm>
            <a:off x="4071934" y="2928934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AutoShape 55"/>
          <p:cNvSpPr>
            <a:spLocks noChangeArrowheads="1"/>
          </p:cNvSpPr>
          <p:nvPr/>
        </p:nvSpPr>
        <p:spPr bwMode="auto">
          <a:xfrm>
            <a:off x="4143372" y="335756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AutoShape 55"/>
          <p:cNvSpPr>
            <a:spLocks noChangeArrowheads="1"/>
          </p:cNvSpPr>
          <p:nvPr/>
        </p:nvSpPr>
        <p:spPr bwMode="auto">
          <a:xfrm>
            <a:off x="4672010" y="345757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AutoShape 55"/>
          <p:cNvSpPr>
            <a:spLocks noChangeArrowheads="1"/>
          </p:cNvSpPr>
          <p:nvPr/>
        </p:nvSpPr>
        <p:spPr bwMode="auto">
          <a:xfrm>
            <a:off x="4572000" y="3643314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AutoShape 55"/>
          <p:cNvSpPr>
            <a:spLocks noChangeArrowheads="1"/>
          </p:cNvSpPr>
          <p:nvPr/>
        </p:nvSpPr>
        <p:spPr bwMode="auto">
          <a:xfrm>
            <a:off x="4500562" y="3214686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AutoShape 55"/>
          <p:cNvSpPr>
            <a:spLocks noChangeArrowheads="1"/>
          </p:cNvSpPr>
          <p:nvPr/>
        </p:nvSpPr>
        <p:spPr bwMode="auto">
          <a:xfrm>
            <a:off x="4429124" y="3429000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AutoShape 55"/>
          <p:cNvSpPr>
            <a:spLocks noChangeArrowheads="1"/>
          </p:cNvSpPr>
          <p:nvPr/>
        </p:nvSpPr>
        <p:spPr bwMode="auto">
          <a:xfrm>
            <a:off x="4286248" y="371475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3786182" y="3000372"/>
            <a:ext cx="15128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504E00"/>
                </a:solidFill>
                <a:latin typeface="Times New Roman" pitchFamily="18" charset="0"/>
                <a:cs typeface="Times New Roman" pitchFamily="18" charset="0"/>
              </a:rPr>
              <a:t>Cellules </a:t>
            </a:r>
            <a:r>
              <a:rPr lang="el-GR" b="1" dirty="0">
                <a:solidFill>
                  <a:srgbClr val="504E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fr-FR" b="1" dirty="0">
                <a:solidFill>
                  <a:srgbClr val="504E00"/>
                </a:solidFill>
                <a:latin typeface="Times New Roman" pitchFamily="18" charset="0"/>
                <a:cs typeface="Times New Roman" pitchFamily="18" charset="0"/>
              </a:rPr>
              <a:t> des îlots de </a:t>
            </a:r>
            <a:r>
              <a:rPr lang="fr-FR" b="1" dirty="0" err="1">
                <a:solidFill>
                  <a:srgbClr val="504E00"/>
                </a:solidFill>
                <a:latin typeface="Times New Roman" pitchFamily="18" charset="0"/>
                <a:cs typeface="Times New Roman" pitchFamily="18" charset="0"/>
              </a:rPr>
              <a:t>Langherans</a:t>
            </a:r>
            <a:endParaRPr lang="el-GR" b="1" dirty="0">
              <a:solidFill>
                <a:srgbClr val="504E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AutoShape 104"/>
          <p:cNvSpPr>
            <a:spLocks noChangeArrowheads="1"/>
          </p:cNvSpPr>
          <p:nvPr/>
        </p:nvSpPr>
        <p:spPr bwMode="auto">
          <a:xfrm>
            <a:off x="7786710" y="3857628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AutoShape 104"/>
          <p:cNvSpPr>
            <a:spLocks noChangeArrowheads="1"/>
          </p:cNvSpPr>
          <p:nvPr/>
        </p:nvSpPr>
        <p:spPr bwMode="auto">
          <a:xfrm>
            <a:off x="8215338" y="371475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AutoShape 104"/>
          <p:cNvSpPr>
            <a:spLocks noChangeArrowheads="1"/>
          </p:cNvSpPr>
          <p:nvPr/>
        </p:nvSpPr>
        <p:spPr bwMode="auto">
          <a:xfrm>
            <a:off x="8001024" y="335756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AutoShape 125"/>
          <p:cNvSpPr>
            <a:spLocks noChangeArrowheads="1"/>
          </p:cNvSpPr>
          <p:nvPr/>
        </p:nvSpPr>
        <p:spPr bwMode="auto">
          <a:xfrm>
            <a:off x="7286644" y="3643314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AutoShape 125"/>
          <p:cNvSpPr>
            <a:spLocks noChangeArrowheads="1"/>
          </p:cNvSpPr>
          <p:nvPr/>
        </p:nvSpPr>
        <p:spPr bwMode="auto">
          <a:xfrm>
            <a:off x="7786710" y="3357562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AutoShape 125"/>
          <p:cNvSpPr>
            <a:spLocks noChangeArrowheads="1"/>
          </p:cNvSpPr>
          <p:nvPr/>
        </p:nvSpPr>
        <p:spPr bwMode="auto">
          <a:xfrm>
            <a:off x="8286776" y="2928934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9" name="AutoShape 131"/>
          <p:cNvSpPr>
            <a:spLocks noChangeArrowheads="1"/>
          </p:cNvSpPr>
          <p:nvPr/>
        </p:nvSpPr>
        <p:spPr bwMode="auto">
          <a:xfrm>
            <a:off x="7500958" y="3286124"/>
            <a:ext cx="215900" cy="288925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 Box 43"/>
          <p:cNvSpPr txBox="1">
            <a:spLocks noChangeArrowheads="1"/>
          </p:cNvSpPr>
          <p:nvPr/>
        </p:nvSpPr>
        <p:spPr bwMode="auto">
          <a:xfrm>
            <a:off x="7286644" y="3000372"/>
            <a:ext cx="15128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504E00"/>
                </a:solidFill>
                <a:latin typeface="Times New Roman" pitchFamily="18" charset="0"/>
                <a:cs typeface="Times New Roman" pitchFamily="18" charset="0"/>
              </a:rPr>
              <a:t>Cellules </a:t>
            </a:r>
            <a:r>
              <a:rPr lang="el-GR" b="1" dirty="0">
                <a:solidFill>
                  <a:srgbClr val="504E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fr-FR" b="1" dirty="0">
                <a:solidFill>
                  <a:srgbClr val="504E00"/>
                </a:solidFill>
                <a:latin typeface="Times New Roman" pitchFamily="18" charset="0"/>
                <a:cs typeface="Times New Roman" pitchFamily="18" charset="0"/>
              </a:rPr>
              <a:t> des îlots de </a:t>
            </a:r>
            <a:r>
              <a:rPr lang="fr-FR" b="1" dirty="0" err="1">
                <a:solidFill>
                  <a:srgbClr val="504E00"/>
                </a:solidFill>
                <a:latin typeface="Times New Roman" pitchFamily="18" charset="0"/>
                <a:cs typeface="Times New Roman" pitchFamily="18" charset="0"/>
              </a:rPr>
              <a:t>Langherans</a:t>
            </a:r>
            <a:endParaRPr lang="el-GR" b="1" dirty="0">
              <a:solidFill>
                <a:srgbClr val="504E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67</Words>
  <Application>Microsoft Office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37</cp:revision>
  <dcterms:created xsi:type="dcterms:W3CDTF">2008-07-22T13:17:44Z</dcterms:created>
  <dcterms:modified xsi:type="dcterms:W3CDTF">2008-07-22T14:05:05Z</dcterms:modified>
</cp:coreProperties>
</file>