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Oval 54"/>
          <p:cNvSpPr>
            <a:spLocks noChangeArrowheads="1"/>
          </p:cNvSpPr>
          <p:nvPr/>
        </p:nvSpPr>
        <p:spPr bwMode="auto">
          <a:xfrm>
            <a:off x="42863" y="2378075"/>
            <a:ext cx="6197600" cy="10001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A902F4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round/>
            <a:headEnd/>
            <a:tailEnd/>
          </a:ln>
          <a:effectLst>
            <a:outerShdw blurRad="44450" dist="762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Text Box 55"/>
          <p:cNvSpPr txBox="1">
            <a:spLocks noChangeArrowheads="1"/>
          </p:cNvSpPr>
          <p:nvPr/>
        </p:nvSpPr>
        <p:spPr bwMode="auto">
          <a:xfrm>
            <a:off x="-79375" y="2535238"/>
            <a:ext cx="6553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lang="fr-FR" sz="1500" dirty="0">
                <a:solidFill>
                  <a:srgbClr val="540054"/>
                </a:solidFill>
                <a:latin typeface="Times New Roman" pitchFamily="18" charset="0"/>
                <a:cs typeface="Times New Roman" pitchFamily="18" charset="0"/>
              </a:rPr>
              <a:t>Compétition glucose – AG au niveau des muscles</a:t>
            </a:r>
          </a:p>
          <a:p>
            <a:pPr algn="ctr">
              <a:lnSpc>
                <a:spcPct val="80000"/>
              </a:lnSpc>
            </a:pPr>
            <a:r>
              <a:rPr lang="fr-FR" sz="1500" dirty="0">
                <a:solidFill>
                  <a:srgbClr val="540054"/>
                </a:solidFill>
                <a:latin typeface="Times New Roman" pitchFamily="18" charset="0"/>
                <a:cs typeface="Times New Roman" pitchFamily="18" charset="0"/>
              </a:rPr>
              <a:t>Libération de peptides par les adipocytes (responsables d’</a:t>
            </a:r>
            <a:r>
              <a:rPr lang="fr-FR" sz="1500" dirty="0" err="1">
                <a:solidFill>
                  <a:srgbClr val="540054"/>
                </a:solidFill>
                <a:latin typeface="Times New Roman" pitchFamily="18" charset="0"/>
                <a:cs typeface="Times New Roman" pitchFamily="18" charset="0"/>
              </a:rPr>
              <a:t>insulino</a:t>
            </a:r>
            <a:r>
              <a:rPr lang="fr-FR" sz="1500" dirty="0">
                <a:solidFill>
                  <a:srgbClr val="540054"/>
                </a:solidFill>
                <a:latin typeface="Times New Roman" pitchFamily="18" charset="0"/>
                <a:cs typeface="Times New Roman" pitchFamily="18" charset="0"/>
              </a:rPr>
              <a:t>-résistance)</a:t>
            </a:r>
          </a:p>
          <a:p>
            <a:pPr algn="ctr">
              <a:lnSpc>
                <a:spcPct val="80000"/>
              </a:lnSpc>
            </a:pPr>
            <a:r>
              <a:rPr lang="fr-FR" sz="1500" dirty="0">
                <a:solidFill>
                  <a:srgbClr val="540054"/>
                </a:solidFill>
                <a:latin typeface="Times New Roman" pitchFamily="18" charset="0"/>
                <a:cs typeface="Times New Roman" pitchFamily="18" charset="0"/>
              </a:rPr>
              <a:t>Diminution des fibres musculaires de type 1</a:t>
            </a:r>
          </a:p>
          <a:p>
            <a:pPr algn="ctr">
              <a:lnSpc>
                <a:spcPct val="80000"/>
              </a:lnSpc>
            </a:pPr>
            <a:r>
              <a:rPr lang="fr-FR" sz="1500" dirty="0">
                <a:solidFill>
                  <a:srgbClr val="540054"/>
                </a:solidFill>
                <a:latin typeface="Times New Roman" pitchFamily="18" charset="0"/>
                <a:cs typeface="Times New Roman" pitchFamily="18" charset="0"/>
              </a:rPr>
              <a:t>Diminution de l’irrigation musculaire</a:t>
            </a:r>
          </a:p>
          <a:p>
            <a:pPr algn="ctr">
              <a:lnSpc>
                <a:spcPct val="80000"/>
              </a:lnSpc>
            </a:pPr>
            <a:endParaRPr lang="fr-FR" sz="1500" dirty="0">
              <a:solidFill>
                <a:srgbClr val="8000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5" name="Text Box 58"/>
          <p:cNvSpPr txBox="1">
            <a:spLocks noChangeArrowheads="1"/>
          </p:cNvSpPr>
          <p:nvPr/>
        </p:nvSpPr>
        <p:spPr bwMode="auto">
          <a:xfrm>
            <a:off x="2013111" y="2179638"/>
            <a:ext cx="2163759" cy="37623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A902F4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762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 dirty="0" err="1">
                <a:solidFill>
                  <a:srgbClr val="640064"/>
                </a:solidFill>
                <a:latin typeface="Times New Roman" pitchFamily="18" charset="0"/>
                <a:cs typeface="Times New Roman" pitchFamily="18" charset="0"/>
              </a:rPr>
              <a:t>Insulino</a:t>
            </a:r>
            <a:r>
              <a:rPr lang="fr-FR" b="1" dirty="0">
                <a:solidFill>
                  <a:srgbClr val="640064"/>
                </a:solidFill>
                <a:latin typeface="Times New Roman" pitchFamily="18" charset="0"/>
                <a:cs typeface="Times New Roman" pitchFamily="18" charset="0"/>
              </a:rPr>
              <a:t>-résistance</a:t>
            </a:r>
          </a:p>
        </p:txBody>
      </p:sp>
      <p:sp>
        <p:nvSpPr>
          <p:cNvPr id="74" name="Line 27"/>
          <p:cNvSpPr>
            <a:spLocks noChangeShapeType="1"/>
          </p:cNvSpPr>
          <p:nvPr/>
        </p:nvSpPr>
        <p:spPr bwMode="auto">
          <a:xfrm>
            <a:off x="2051050" y="4257124"/>
            <a:ext cx="1584325" cy="0"/>
          </a:xfrm>
          <a:prstGeom prst="line">
            <a:avLst/>
          </a:prstGeom>
          <a:noFill/>
          <a:ln w="88900">
            <a:solidFill>
              <a:srgbClr val="5F6000"/>
            </a:solidFill>
            <a:prstDash val="sysDot"/>
            <a:round/>
            <a:headEnd/>
            <a:tailEnd type="triangle" w="med" len="lg"/>
          </a:ln>
        </p:spPr>
        <p:txBody>
          <a:bodyPr/>
          <a:lstStyle/>
          <a:p>
            <a:pPr algn="ctr"/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6" name="AutoShape 62"/>
          <p:cNvSpPr>
            <a:spLocks noChangeArrowheads="1"/>
          </p:cNvSpPr>
          <p:nvPr/>
        </p:nvSpPr>
        <p:spPr bwMode="auto">
          <a:xfrm rot="3068444">
            <a:off x="2525713" y="3225800"/>
            <a:ext cx="638175" cy="1047750"/>
          </a:xfrm>
          <a:prstGeom prst="lightningBolt">
            <a:avLst/>
          </a:prstGeom>
          <a:gradFill>
            <a:gsLst>
              <a:gs pos="0">
                <a:schemeClr val="bg1"/>
              </a:gs>
              <a:gs pos="100000">
                <a:srgbClr val="A902F4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762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6" name="AutoShape 82"/>
          <p:cNvSpPr>
            <a:spLocks noChangeArrowheads="1"/>
          </p:cNvSpPr>
          <p:nvPr/>
        </p:nvSpPr>
        <p:spPr bwMode="auto">
          <a:xfrm rot="844597">
            <a:off x="3492500" y="1548071"/>
            <a:ext cx="3384550" cy="433387"/>
          </a:xfrm>
          <a:prstGeom prst="rightArrow">
            <a:avLst>
              <a:gd name="adj1" fmla="val 50185"/>
              <a:gd name="adj2" fmla="val 123072"/>
            </a:avLst>
          </a:prstGeom>
          <a:gradFill rotWithShape="1">
            <a:gsLst>
              <a:gs pos="0">
                <a:srgbClr val="00B0F0"/>
              </a:gs>
              <a:gs pos="50000">
                <a:schemeClr val="bg1"/>
              </a:gs>
              <a:gs pos="100000">
                <a:srgbClr val="00B0F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blurRad="44450" dist="762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9" name="AutoShape 63"/>
          <p:cNvSpPr>
            <a:spLocks noChangeArrowheads="1"/>
          </p:cNvSpPr>
          <p:nvPr/>
        </p:nvSpPr>
        <p:spPr bwMode="auto">
          <a:xfrm rot="18840000">
            <a:off x="1499233" y="776250"/>
            <a:ext cx="313067" cy="1719262"/>
          </a:xfrm>
          <a:prstGeom prst="downArrow">
            <a:avLst>
              <a:gd name="adj1" fmla="val 58500"/>
              <a:gd name="adj2" fmla="val 71988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FF0000"/>
              </a:gs>
            </a:gsLst>
            <a:path path="rect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0" name="AutoShape 64"/>
          <p:cNvSpPr>
            <a:spLocks noChangeArrowheads="1"/>
          </p:cNvSpPr>
          <p:nvPr/>
        </p:nvSpPr>
        <p:spPr bwMode="auto">
          <a:xfrm rot="3040927">
            <a:off x="4520718" y="536964"/>
            <a:ext cx="352437" cy="2065806"/>
          </a:xfrm>
          <a:prstGeom prst="downArrow">
            <a:avLst>
              <a:gd name="adj1" fmla="val 55824"/>
              <a:gd name="adj2" fmla="val 60269"/>
            </a:avLst>
          </a:prstGeom>
          <a:gradFill flip="none" rotWithShape="1">
            <a:gsLst>
              <a:gs pos="0">
                <a:srgbClr val="3333FF"/>
              </a:gs>
              <a:gs pos="50000">
                <a:schemeClr val="bg1"/>
              </a:gs>
              <a:gs pos="100000">
                <a:srgbClr val="0000FF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3" name="Oval 31"/>
          <p:cNvSpPr>
            <a:spLocks noChangeArrowheads="1"/>
          </p:cNvSpPr>
          <p:nvPr/>
        </p:nvSpPr>
        <p:spPr bwMode="auto">
          <a:xfrm>
            <a:off x="5270519" y="357166"/>
            <a:ext cx="2087563" cy="100806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4978D7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762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fr-FR" dirty="0">
              <a:solidFill>
                <a:srgbClr val="0000A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4" name="Text Box 32"/>
          <p:cNvSpPr txBox="1">
            <a:spLocks noChangeArrowheads="1"/>
          </p:cNvSpPr>
          <p:nvPr/>
        </p:nvSpPr>
        <p:spPr bwMode="auto">
          <a:xfrm>
            <a:off x="5329255" y="419078"/>
            <a:ext cx="192882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rgbClr val="0000A8"/>
                </a:solidFill>
                <a:latin typeface="Times New Roman" pitchFamily="18" charset="0"/>
                <a:cs typeface="Times New Roman" pitchFamily="18" charset="0"/>
              </a:rPr>
              <a:t>- sédentarité </a:t>
            </a:r>
          </a:p>
          <a:p>
            <a:pPr algn="ctr"/>
            <a:r>
              <a:rPr lang="fr-FR" sz="1400" dirty="0">
                <a:solidFill>
                  <a:srgbClr val="0000A8"/>
                </a:solidFill>
                <a:latin typeface="Times New Roman" pitchFamily="18" charset="0"/>
                <a:cs typeface="Times New Roman" pitchFamily="18" charset="0"/>
              </a:rPr>
              <a:t>- alimentation riche en glucides rapides et en lipides</a:t>
            </a:r>
          </a:p>
        </p:txBody>
      </p:sp>
      <p:sp>
        <p:nvSpPr>
          <p:cNvPr id="3082" name="Oval 52"/>
          <p:cNvSpPr>
            <a:spLocks noChangeArrowheads="1"/>
          </p:cNvSpPr>
          <p:nvPr/>
        </p:nvSpPr>
        <p:spPr bwMode="auto">
          <a:xfrm>
            <a:off x="0" y="549275"/>
            <a:ext cx="1728788" cy="8636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  <a:round/>
            <a:headEnd/>
            <a:tailEnd/>
          </a:ln>
          <a:effectLst>
            <a:outerShdw blurRad="44450" dist="762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3" name="Text Box 53"/>
          <p:cNvSpPr txBox="1">
            <a:spLocks noChangeArrowheads="1"/>
          </p:cNvSpPr>
          <p:nvPr/>
        </p:nvSpPr>
        <p:spPr bwMode="auto">
          <a:xfrm>
            <a:off x="42863" y="641350"/>
            <a:ext cx="165735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400" dirty="0">
                <a:solidFill>
                  <a:srgbClr val="9E0000"/>
                </a:solidFill>
                <a:latin typeface="Times New Roman" pitchFamily="18" charset="0"/>
                <a:cs typeface="Times New Roman" pitchFamily="18" charset="0"/>
              </a:rPr>
              <a:t>Hypersensibilité du tissu adipeux à l’insuline</a:t>
            </a:r>
          </a:p>
        </p:txBody>
      </p:sp>
      <p:sp>
        <p:nvSpPr>
          <p:cNvPr id="3084" name="AutoShape 56"/>
          <p:cNvSpPr>
            <a:spLocks noChangeArrowheads="1"/>
          </p:cNvSpPr>
          <p:nvPr/>
        </p:nvSpPr>
        <p:spPr bwMode="auto">
          <a:xfrm>
            <a:off x="2868613" y="1381125"/>
            <a:ext cx="479425" cy="798512"/>
          </a:xfrm>
          <a:prstGeom prst="downArrow">
            <a:avLst>
              <a:gd name="adj1" fmla="val 52380"/>
              <a:gd name="adj2" fmla="val 59937"/>
            </a:avLst>
          </a:prstGeom>
          <a:gradFill>
            <a:gsLst>
              <a:gs pos="0">
                <a:schemeClr val="bg1"/>
              </a:gs>
              <a:gs pos="100000">
                <a:srgbClr val="A902F4"/>
              </a:gs>
            </a:gsLst>
            <a:path path="rect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762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3" name="AutoShape 34"/>
          <p:cNvSpPr>
            <a:spLocks noChangeArrowheads="1"/>
          </p:cNvSpPr>
          <p:nvPr/>
        </p:nvSpPr>
        <p:spPr bwMode="auto">
          <a:xfrm rot="10800000">
            <a:off x="2843213" y="163490"/>
            <a:ext cx="863600" cy="979494"/>
          </a:xfrm>
          <a:custGeom>
            <a:avLst/>
            <a:gdLst>
              <a:gd name="T0" fmla="*/ 389 w 21600"/>
              <a:gd name="T1" fmla="*/ 0 h 21600"/>
              <a:gd name="T2" fmla="*/ 233 w 21600"/>
              <a:gd name="T3" fmla="*/ 166 h 21600"/>
              <a:gd name="T4" fmla="*/ 0 w 21600"/>
              <a:gd name="T5" fmla="*/ 416 h 21600"/>
              <a:gd name="T6" fmla="*/ 233 w 21600"/>
              <a:gd name="T7" fmla="*/ 499 h 21600"/>
              <a:gd name="T8" fmla="*/ 466 w 21600"/>
              <a:gd name="T9" fmla="*/ 347 h 21600"/>
              <a:gd name="T10" fmla="*/ 544 w 21600"/>
              <a:gd name="T11" fmla="*/ 166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14 h 21600"/>
              <a:gd name="T20" fmla="*/ 18503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762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4" name="AutoShape 35"/>
          <p:cNvSpPr>
            <a:spLocks noChangeArrowheads="1"/>
          </p:cNvSpPr>
          <p:nvPr/>
        </p:nvSpPr>
        <p:spPr bwMode="auto">
          <a:xfrm rot="10800000" flipH="1">
            <a:off x="2484438" y="168253"/>
            <a:ext cx="836613" cy="1000131"/>
          </a:xfrm>
          <a:custGeom>
            <a:avLst/>
            <a:gdLst>
              <a:gd name="T0" fmla="*/ 376 w 21600"/>
              <a:gd name="T1" fmla="*/ 0 h 21600"/>
              <a:gd name="T2" fmla="*/ 226 w 21600"/>
              <a:gd name="T3" fmla="*/ 166 h 21600"/>
              <a:gd name="T4" fmla="*/ 0 w 21600"/>
              <a:gd name="T5" fmla="*/ 416 h 21600"/>
              <a:gd name="T6" fmla="*/ 226 w 21600"/>
              <a:gd name="T7" fmla="*/ 499 h 21600"/>
              <a:gd name="T8" fmla="*/ 452 w 21600"/>
              <a:gd name="T9" fmla="*/ 347 h 21600"/>
              <a:gd name="T10" fmla="*/ 527 w 21600"/>
              <a:gd name="T11" fmla="*/ 166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14 h 21600"/>
              <a:gd name="T20" fmla="*/ 18526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path path="rect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762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8" name="Text Box 71"/>
          <p:cNvSpPr txBox="1">
            <a:spLocks noChangeArrowheads="1"/>
          </p:cNvSpPr>
          <p:nvPr/>
        </p:nvSpPr>
        <p:spPr bwMode="auto">
          <a:xfrm>
            <a:off x="6858016" y="1857364"/>
            <a:ext cx="1857388" cy="6463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B0F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70C0"/>
            </a:solidFill>
            <a:miter lim="800000"/>
            <a:headEnd/>
            <a:tailEnd/>
          </a:ln>
          <a:effectLst>
            <a:outerShdw blurRad="44450" dist="762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 dirty="0">
                <a:solidFill>
                  <a:srgbClr val="0060A8"/>
                </a:solidFill>
                <a:latin typeface="Times New Roman" pitchFamily="18" charset="0"/>
                <a:cs typeface="Times New Roman" pitchFamily="18" charset="0"/>
              </a:rPr>
              <a:t>Syndrome </a:t>
            </a:r>
            <a:r>
              <a:rPr lang="fr-FR" b="1" dirty="0" err="1">
                <a:solidFill>
                  <a:srgbClr val="0060A8"/>
                </a:solidFill>
                <a:latin typeface="Times New Roman" pitchFamily="18" charset="0"/>
                <a:cs typeface="Times New Roman" pitchFamily="18" charset="0"/>
              </a:rPr>
              <a:t>polymétabolique</a:t>
            </a:r>
            <a:endParaRPr lang="fr-FR" b="1" dirty="0">
              <a:solidFill>
                <a:srgbClr val="0060A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395795" y="5572140"/>
            <a:ext cx="1368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2400" b="1" dirty="0">
                <a:ln>
                  <a:solidFill>
                    <a:srgbClr val="008000"/>
                  </a:solidFill>
                </a:ln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Insuline</a:t>
            </a:r>
          </a:p>
        </p:txBody>
      </p:sp>
      <p:sp>
        <p:nvSpPr>
          <p:cNvPr id="64" name="Text Box 14"/>
          <p:cNvSpPr txBox="1">
            <a:spLocks noChangeArrowheads="1"/>
          </p:cNvSpPr>
          <p:nvPr/>
        </p:nvSpPr>
        <p:spPr bwMode="auto">
          <a:xfrm>
            <a:off x="179388" y="6072206"/>
            <a:ext cx="6985000" cy="615553"/>
          </a:xfrm>
          <a:prstGeom prst="rect">
            <a:avLst/>
          </a:prstGeom>
          <a:gradFill rotWithShape="1">
            <a:gsLst>
              <a:gs pos="0">
                <a:srgbClr val="00FF00"/>
              </a:gs>
              <a:gs pos="100000">
                <a:srgbClr val="FFFF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blurRad="44450" dist="762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ts val="0"/>
              </a:spcBef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Hyper-insulinisme asymptomatique : phase de pré-diabète</a:t>
            </a:r>
          </a:p>
          <a:p>
            <a:pPr algn="ctr">
              <a:spcBef>
                <a:spcPts val="0"/>
              </a:spcBef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(dure en moyenne 10-20ans)</a:t>
            </a:r>
          </a:p>
        </p:txBody>
      </p:sp>
      <p:sp>
        <p:nvSpPr>
          <p:cNvPr id="65" name="Text Box 17"/>
          <p:cNvSpPr txBox="1">
            <a:spLocks noChangeArrowheads="1"/>
          </p:cNvSpPr>
          <p:nvPr/>
        </p:nvSpPr>
        <p:spPr bwMode="auto">
          <a:xfrm>
            <a:off x="7164388" y="6072206"/>
            <a:ext cx="1727200" cy="615553"/>
          </a:xfrm>
          <a:prstGeom prst="rect">
            <a:avLst/>
          </a:prstGeom>
          <a:gradFill rotWithShape="1">
            <a:gsLst>
              <a:gs pos="0">
                <a:srgbClr val="FFFF00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blurRad="44450" dist="762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ts val="0"/>
              </a:spcBef>
            </a:pPr>
            <a:r>
              <a:rPr lang="fr-FR" sz="1700" dirty="0">
                <a:latin typeface="Times New Roman" pitchFamily="18" charset="0"/>
                <a:cs typeface="Times New Roman" pitchFamily="18" charset="0"/>
              </a:rPr>
              <a:t>Symptomatique : diabète de type 2</a:t>
            </a:r>
          </a:p>
        </p:txBody>
      </p:sp>
      <p:sp>
        <p:nvSpPr>
          <p:cNvPr id="66" name="Oval 18"/>
          <p:cNvSpPr>
            <a:spLocks noChangeArrowheads="1"/>
          </p:cNvSpPr>
          <p:nvPr/>
        </p:nvSpPr>
        <p:spPr bwMode="auto">
          <a:xfrm>
            <a:off x="250825" y="3429000"/>
            <a:ext cx="1657350" cy="154884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1016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 Box 19"/>
          <p:cNvSpPr txBox="1">
            <a:spLocks noChangeArrowheads="1"/>
          </p:cNvSpPr>
          <p:nvPr/>
        </p:nvSpPr>
        <p:spPr bwMode="auto">
          <a:xfrm>
            <a:off x="323850" y="3680861"/>
            <a:ext cx="151288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 dirty="0">
                <a:solidFill>
                  <a:srgbClr val="626000"/>
                </a:solidFill>
                <a:latin typeface="Times New Roman" pitchFamily="18" charset="0"/>
                <a:cs typeface="Times New Roman" pitchFamily="18" charset="0"/>
              </a:rPr>
              <a:t>Cellules </a:t>
            </a:r>
            <a:r>
              <a:rPr lang="el-GR" b="1" dirty="0">
                <a:solidFill>
                  <a:srgbClr val="626000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fr-FR" b="1" dirty="0">
                <a:solidFill>
                  <a:srgbClr val="626000"/>
                </a:solidFill>
                <a:latin typeface="Times New Roman" pitchFamily="18" charset="0"/>
                <a:cs typeface="Times New Roman" pitchFamily="18" charset="0"/>
              </a:rPr>
              <a:t> des îlots de </a:t>
            </a:r>
            <a:r>
              <a:rPr lang="fr-FR" b="1" dirty="0" err="1">
                <a:solidFill>
                  <a:srgbClr val="626000"/>
                </a:solidFill>
                <a:latin typeface="Times New Roman" pitchFamily="18" charset="0"/>
                <a:cs typeface="Times New Roman" pitchFamily="18" charset="0"/>
              </a:rPr>
              <a:t>Langherans</a:t>
            </a:r>
            <a:endParaRPr lang="el-GR" b="1" dirty="0">
              <a:solidFill>
                <a:srgbClr val="626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AutoShape 20"/>
          <p:cNvSpPr>
            <a:spLocks noChangeArrowheads="1"/>
          </p:cNvSpPr>
          <p:nvPr/>
        </p:nvSpPr>
        <p:spPr bwMode="auto">
          <a:xfrm>
            <a:off x="428596" y="4615899"/>
            <a:ext cx="144000" cy="720000"/>
          </a:xfrm>
          <a:prstGeom prst="downArrow">
            <a:avLst>
              <a:gd name="adj1" fmla="val 50000"/>
              <a:gd name="adj2" fmla="val 149725"/>
            </a:avLst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AutoShape 21"/>
          <p:cNvSpPr>
            <a:spLocks noChangeArrowheads="1"/>
          </p:cNvSpPr>
          <p:nvPr/>
        </p:nvSpPr>
        <p:spPr bwMode="auto">
          <a:xfrm>
            <a:off x="644496" y="4760361"/>
            <a:ext cx="144000" cy="720000"/>
          </a:xfrm>
          <a:prstGeom prst="downArrow">
            <a:avLst>
              <a:gd name="adj1" fmla="val 50000"/>
              <a:gd name="adj2" fmla="val 149725"/>
            </a:avLst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AutoShape 22"/>
          <p:cNvSpPr>
            <a:spLocks noChangeArrowheads="1"/>
          </p:cNvSpPr>
          <p:nvPr/>
        </p:nvSpPr>
        <p:spPr bwMode="auto">
          <a:xfrm>
            <a:off x="860396" y="4904824"/>
            <a:ext cx="144000" cy="720000"/>
          </a:xfrm>
          <a:prstGeom prst="downArrow">
            <a:avLst>
              <a:gd name="adj1" fmla="val 50000"/>
              <a:gd name="adj2" fmla="val 149725"/>
            </a:avLst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AutoShape 23"/>
          <p:cNvSpPr>
            <a:spLocks noChangeArrowheads="1"/>
          </p:cNvSpPr>
          <p:nvPr/>
        </p:nvSpPr>
        <p:spPr bwMode="auto">
          <a:xfrm>
            <a:off x="1076296" y="4904824"/>
            <a:ext cx="144000" cy="720000"/>
          </a:xfrm>
          <a:prstGeom prst="downArrow">
            <a:avLst>
              <a:gd name="adj1" fmla="val 50000"/>
              <a:gd name="adj2" fmla="val 149725"/>
            </a:avLst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AutoShape 24"/>
          <p:cNvSpPr>
            <a:spLocks noChangeArrowheads="1"/>
          </p:cNvSpPr>
          <p:nvPr/>
        </p:nvSpPr>
        <p:spPr bwMode="auto">
          <a:xfrm>
            <a:off x="1292196" y="4760361"/>
            <a:ext cx="144000" cy="720000"/>
          </a:xfrm>
          <a:prstGeom prst="downArrow">
            <a:avLst>
              <a:gd name="adj1" fmla="val 50000"/>
              <a:gd name="adj2" fmla="val 149725"/>
            </a:avLst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AutoShape 25"/>
          <p:cNvSpPr>
            <a:spLocks noChangeArrowheads="1"/>
          </p:cNvSpPr>
          <p:nvPr/>
        </p:nvSpPr>
        <p:spPr bwMode="auto">
          <a:xfrm>
            <a:off x="1509684" y="4615899"/>
            <a:ext cx="144000" cy="720000"/>
          </a:xfrm>
          <a:prstGeom prst="downArrow">
            <a:avLst>
              <a:gd name="adj1" fmla="val 50000"/>
              <a:gd name="adj2" fmla="val 149726"/>
            </a:avLst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Line 28"/>
          <p:cNvSpPr>
            <a:spLocks noChangeShapeType="1"/>
          </p:cNvSpPr>
          <p:nvPr/>
        </p:nvSpPr>
        <p:spPr bwMode="auto">
          <a:xfrm>
            <a:off x="5508625" y="4257124"/>
            <a:ext cx="1584325" cy="0"/>
          </a:xfrm>
          <a:prstGeom prst="line">
            <a:avLst/>
          </a:prstGeom>
          <a:noFill/>
          <a:ln w="88900">
            <a:solidFill>
              <a:srgbClr val="5F6000"/>
            </a:solidFill>
            <a:prstDash val="sysDot"/>
            <a:round/>
            <a:headEnd/>
            <a:tailEnd type="triangle" w="med" len="lg"/>
          </a:ln>
        </p:spPr>
        <p:txBody>
          <a:bodyPr/>
          <a:lstStyle/>
          <a:p>
            <a:pPr algn="ctr"/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Oval 33"/>
          <p:cNvSpPr>
            <a:spLocks noChangeArrowheads="1"/>
          </p:cNvSpPr>
          <p:nvPr/>
        </p:nvSpPr>
        <p:spPr bwMode="auto">
          <a:xfrm>
            <a:off x="3708400" y="3429000"/>
            <a:ext cx="1657350" cy="154884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1016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AutoShape 36"/>
          <p:cNvSpPr>
            <a:spLocks noChangeArrowheads="1"/>
          </p:cNvSpPr>
          <p:nvPr/>
        </p:nvSpPr>
        <p:spPr bwMode="auto">
          <a:xfrm>
            <a:off x="4221134" y="4760361"/>
            <a:ext cx="144000" cy="720000"/>
          </a:xfrm>
          <a:prstGeom prst="downArrow">
            <a:avLst>
              <a:gd name="adj1" fmla="val 50000"/>
              <a:gd name="adj2" fmla="val 149726"/>
            </a:avLst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AutoShape 37"/>
          <p:cNvSpPr>
            <a:spLocks noChangeArrowheads="1"/>
          </p:cNvSpPr>
          <p:nvPr/>
        </p:nvSpPr>
        <p:spPr bwMode="auto">
          <a:xfrm>
            <a:off x="4364009" y="4904824"/>
            <a:ext cx="144000" cy="720000"/>
          </a:xfrm>
          <a:prstGeom prst="downArrow">
            <a:avLst>
              <a:gd name="adj1" fmla="val 50000"/>
              <a:gd name="adj2" fmla="val 149726"/>
            </a:avLst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AutoShape 38"/>
          <p:cNvSpPr>
            <a:spLocks noChangeArrowheads="1"/>
          </p:cNvSpPr>
          <p:nvPr/>
        </p:nvSpPr>
        <p:spPr bwMode="auto">
          <a:xfrm>
            <a:off x="4510059" y="4904824"/>
            <a:ext cx="144000" cy="720000"/>
          </a:xfrm>
          <a:prstGeom prst="downArrow">
            <a:avLst>
              <a:gd name="adj1" fmla="val 50000"/>
              <a:gd name="adj2" fmla="val 149726"/>
            </a:avLst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AutoShape 39"/>
          <p:cNvSpPr>
            <a:spLocks noChangeArrowheads="1"/>
          </p:cNvSpPr>
          <p:nvPr/>
        </p:nvSpPr>
        <p:spPr bwMode="auto">
          <a:xfrm>
            <a:off x="4652934" y="4760361"/>
            <a:ext cx="144000" cy="720000"/>
          </a:xfrm>
          <a:prstGeom prst="downArrow">
            <a:avLst>
              <a:gd name="adj1" fmla="val 50000"/>
              <a:gd name="adj2" fmla="val 149726"/>
            </a:avLst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Oval 42"/>
          <p:cNvSpPr>
            <a:spLocks noChangeArrowheads="1"/>
          </p:cNvSpPr>
          <p:nvPr/>
        </p:nvSpPr>
        <p:spPr bwMode="auto">
          <a:xfrm>
            <a:off x="7164388" y="3429000"/>
            <a:ext cx="1657350" cy="154884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1016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AutoShape 46"/>
          <p:cNvSpPr>
            <a:spLocks noChangeArrowheads="1"/>
          </p:cNvSpPr>
          <p:nvPr/>
        </p:nvSpPr>
        <p:spPr bwMode="auto">
          <a:xfrm>
            <a:off x="7772371" y="4904824"/>
            <a:ext cx="144000" cy="720000"/>
          </a:xfrm>
          <a:prstGeom prst="downArrow">
            <a:avLst>
              <a:gd name="adj1" fmla="val 50000"/>
              <a:gd name="adj2" fmla="val 200368"/>
            </a:avLst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AutoShape 47"/>
          <p:cNvSpPr>
            <a:spLocks noChangeArrowheads="1"/>
          </p:cNvSpPr>
          <p:nvPr/>
        </p:nvSpPr>
        <p:spPr bwMode="auto">
          <a:xfrm>
            <a:off x="7988271" y="4904824"/>
            <a:ext cx="144000" cy="720000"/>
          </a:xfrm>
          <a:prstGeom prst="downArrow">
            <a:avLst>
              <a:gd name="adj1" fmla="val 50000"/>
              <a:gd name="adj2" fmla="val 200368"/>
            </a:avLst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 Box 53"/>
          <p:cNvSpPr txBox="1">
            <a:spLocks noChangeArrowheads="1"/>
          </p:cNvSpPr>
          <p:nvPr/>
        </p:nvSpPr>
        <p:spPr bwMode="auto">
          <a:xfrm>
            <a:off x="3643306" y="5500702"/>
            <a:ext cx="18716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200" b="1" dirty="0">
                <a:ln>
                  <a:solidFill>
                    <a:srgbClr val="008000"/>
                  </a:solidFill>
                </a:ln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Insuline</a:t>
            </a:r>
          </a:p>
        </p:txBody>
      </p:sp>
      <p:sp>
        <p:nvSpPr>
          <p:cNvPr id="85" name="Text Box 54"/>
          <p:cNvSpPr txBox="1">
            <a:spLocks noChangeArrowheads="1"/>
          </p:cNvSpPr>
          <p:nvPr/>
        </p:nvSpPr>
        <p:spPr bwMode="auto">
          <a:xfrm>
            <a:off x="7407124" y="5643578"/>
            <a:ext cx="12239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 dirty="0">
                <a:ln w="3175">
                  <a:solidFill>
                    <a:srgbClr val="008000"/>
                  </a:solidFill>
                </a:ln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Insuline</a:t>
            </a:r>
          </a:p>
        </p:txBody>
      </p:sp>
      <p:sp>
        <p:nvSpPr>
          <p:cNvPr id="86" name="Text Box 34"/>
          <p:cNvSpPr txBox="1">
            <a:spLocks noChangeArrowheads="1"/>
          </p:cNvSpPr>
          <p:nvPr/>
        </p:nvSpPr>
        <p:spPr bwMode="auto">
          <a:xfrm>
            <a:off x="3817938" y="3718961"/>
            <a:ext cx="151288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 dirty="0">
                <a:solidFill>
                  <a:srgbClr val="626000"/>
                </a:solidFill>
                <a:latin typeface="Times New Roman" pitchFamily="18" charset="0"/>
                <a:cs typeface="Times New Roman" pitchFamily="18" charset="0"/>
              </a:rPr>
              <a:t>Cellules </a:t>
            </a:r>
            <a:r>
              <a:rPr lang="el-GR" b="1" dirty="0">
                <a:solidFill>
                  <a:srgbClr val="626000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fr-FR" b="1" dirty="0">
                <a:solidFill>
                  <a:srgbClr val="626000"/>
                </a:solidFill>
                <a:latin typeface="Times New Roman" pitchFamily="18" charset="0"/>
                <a:cs typeface="Times New Roman" pitchFamily="18" charset="0"/>
              </a:rPr>
              <a:t> des îlots de </a:t>
            </a:r>
            <a:r>
              <a:rPr lang="fr-FR" b="1" dirty="0" err="1">
                <a:solidFill>
                  <a:srgbClr val="626000"/>
                </a:solidFill>
                <a:latin typeface="Times New Roman" pitchFamily="18" charset="0"/>
                <a:cs typeface="Times New Roman" pitchFamily="18" charset="0"/>
              </a:rPr>
              <a:t>Langherans</a:t>
            </a:r>
            <a:endParaRPr lang="el-GR" b="1" dirty="0">
              <a:solidFill>
                <a:srgbClr val="626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 Box 43"/>
          <p:cNvSpPr txBox="1">
            <a:spLocks noChangeArrowheads="1"/>
          </p:cNvSpPr>
          <p:nvPr/>
        </p:nvSpPr>
        <p:spPr bwMode="auto">
          <a:xfrm>
            <a:off x="7235825" y="3753886"/>
            <a:ext cx="151288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 dirty="0">
                <a:solidFill>
                  <a:srgbClr val="626000"/>
                </a:solidFill>
                <a:latin typeface="Times New Roman" pitchFamily="18" charset="0"/>
                <a:cs typeface="Times New Roman" pitchFamily="18" charset="0"/>
              </a:rPr>
              <a:t>Cellules </a:t>
            </a:r>
            <a:r>
              <a:rPr lang="el-GR" b="1" dirty="0">
                <a:solidFill>
                  <a:srgbClr val="626000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fr-FR" b="1" dirty="0">
                <a:solidFill>
                  <a:srgbClr val="626000"/>
                </a:solidFill>
                <a:latin typeface="Times New Roman" pitchFamily="18" charset="0"/>
                <a:cs typeface="Times New Roman" pitchFamily="18" charset="0"/>
              </a:rPr>
              <a:t> des îlots de </a:t>
            </a:r>
            <a:r>
              <a:rPr lang="fr-FR" b="1" dirty="0" err="1">
                <a:solidFill>
                  <a:srgbClr val="626000"/>
                </a:solidFill>
                <a:latin typeface="Times New Roman" pitchFamily="18" charset="0"/>
                <a:cs typeface="Times New Roman" pitchFamily="18" charset="0"/>
              </a:rPr>
              <a:t>Langherans</a:t>
            </a:r>
            <a:endParaRPr lang="el-GR" b="1" dirty="0">
              <a:solidFill>
                <a:srgbClr val="626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AutoShape 147"/>
          <p:cNvSpPr>
            <a:spLocks noChangeArrowheads="1"/>
          </p:cNvSpPr>
          <p:nvPr/>
        </p:nvSpPr>
        <p:spPr bwMode="auto">
          <a:xfrm>
            <a:off x="4941859" y="4617486"/>
            <a:ext cx="144000" cy="720000"/>
          </a:xfrm>
          <a:prstGeom prst="downArrow">
            <a:avLst>
              <a:gd name="adj1" fmla="val 50000"/>
              <a:gd name="adj2" fmla="val 149726"/>
            </a:avLst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AutoShape 148"/>
          <p:cNvSpPr>
            <a:spLocks noChangeArrowheads="1"/>
          </p:cNvSpPr>
          <p:nvPr/>
        </p:nvSpPr>
        <p:spPr bwMode="auto">
          <a:xfrm>
            <a:off x="3932209" y="4617486"/>
            <a:ext cx="144000" cy="720000"/>
          </a:xfrm>
          <a:prstGeom prst="downArrow">
            <a:avLst>
              <a:gd name="adj1" fmla="val 50000"/>
              <a:gd name="adj2" fmla="val 149726"/>
            </a:avLst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AutoShape 149"/>
          <p:cNvSpPr>
            <a:spLocks noChangeArrowheads="1"/>
          </p:cNvSpPr>
          <p:nvPr/>
        </p:nvSpPr>
        <p:spPr bwMode="auto">
          <a:xfrm>
            <a:off x="4076671" y="4690511"/>
            <a:ext cx="144000" cy="720000"/>
          </a:xfrm>
          <a:prstGeom prst="downArrow">
            <a:avLst>
              <a:gd name="adj1" fmla="val 50000"/>
              <a:gd name="adj2" fmla="val 149725"/>
            </a:avLst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AutoShape 150"/>
          <p:cNvSpPr>
            <a:spLocks noChangeArrowheads="1"/>
          </p:cNvSpPr>
          <p:nvPr/>
        </p:nvSpPr>
        <p:spPr bwMode="auto">
          <a:xfrm>
            <a:off x="4797396" y="4690511"/>
            <a:ext cx="144000" cy="720000"/>
          </a:xfrm>
          <a:prstGeom prst="downArrow">
            <a:avLst>
              <a:gd name="adj1" fmla="val 50000"/>
              <a:gd name="adj2" fmla="val 149725"/>
            </a:avLst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Oval 151"/>
          <p:cNvSpPr>
            <a:spLocks noChangeArrowheads="1"/>
          </p:cNvSpPr>
          <p:nvPr/>
        </p:nvSpPr>
        <p:spPr bwMode="auto">
          <a:xfrm>
            <a:off x="2012922" y="4401586"/>
            <a:ext cx="1439863" cy="79216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FF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762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Text Box 152"/>
          <p:cNvSpPr txBox="1">
            <a:spLocks noChangeArrowheads="1"/>
          </p:cNvSpPr>
          <p:nvPr/>
        </p:nvSpPr>
        <p:spPr bwMode="auto">
          <a:xfrm>
            <a:off x="1941484" y="4454890"/>
            <a:ext cx="1584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Hyper-insulinisme</a:t>
            </a:r>
          </a:p>
        </p:txBody>
      </p:sp>
      <p:sp>
        <p:nvSpPr>
          <p:cNvPr id="94" name="AutoShape 154"/>
          <p:cNvSpPr>
            <a:spLocks noChangeArrowheads="1"/>
          </p:cNvSpPr>
          <p:nvPr/>
        </p:nvSpPr>
        <p:spPr bwMode="auto">
          <a:xfrm>
            <a:off x="5084734" y="4546049"/>
            <a:ext cx="144000" cy="720000"/>
          </a:xfrm>
          <a:prstGeom prst="downArrow">
            <a:avLst>
              <a:gd name="adj1" fmla="val 50000"/>
              <a:gd name="adj2" fmla="val 149726"/>
            </a:avLst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AutoShape 155"/>
          <p:cNvSpPr>
            <a:spLocks noChangeArrowheads="1"/>
          </p:cNvSpPr>
          <p:nvPr/>
        </p:nvSpPr>
        <p:spPr bwMode="auto">
          <a:xfrm>
            <a:off x="3789334" y="4546049"/>
            <a:ext cx="144000" cy="720000"/>
          </a:xfrm>
          <a:prstGeom prst="downArrow">
            <a:avLst>
              <a:gd name="adj1" fmla="val 50000"/>
              <a:gd name="adj2" fmla="val 149726"/>
            </a:avLst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Oval 157"/>
          <p:cNvSpPr>
            <a:spLocks noChangeArrowheads="1"/>
          </p:cNvSpPr>
          <p:nvPr/>
        </p:nvSpPr>
        <p:spPr bwMode="auto">
          <a:xfrm>
            <a:off x="5468909" y="4401586"/>
            <a:ext cx="1439863" cy="79216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FF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outerShdw blurRad="44450" dist="762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Text Box 158"/>
          <p:cNvSpPr txBox="1">
            <a:spLocks noChangeArrowheads="1"/>
          </p:cNvSpPr>
          <p:nvPr/>
        </p:nvSpPr>
        <p:spPr bwMode="auto">
          <a:xfrm>
            <a:off x="5410171" y="4433336"/>
            <a:ext cx="1584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fr-FR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nsulino</a:t>
            </a:r>
            <a:r>
              <a:rPr lang="fr-FR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-sécrétion </a:t>
            </a:r>
            <a:r>
              <a:rPr lang="fr-FR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</a:t>
            </a:r>
          </a:p>
        </p:txBody>
      </p:sp>
      <p:sp>
        <p:nvSpPr>
          <p:cNvPr id="98" name="AutoShape 160"/>
          <p:cNvSpPr>
            <a:spLocks noChangeArrowheads="1"/>
          </p:cNvSpPr>
          <p:nvPr/>
        </p:nvSpPr>
        <p:spPr bwMode="auto">
          <a:xfrm>
            <a:off x="8205759" y="4761949"/>
            <a:ext cx="144000" cy="720000"/>
          </a:xfrm>
          <a:prstGeom prst="downArrow">
            <a:avLst>
              <a:gd name="adj1" fmla="val 50000"/>
              <a:gd name="adj2" fmla="val 200368"/>
            </a:avLst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AutoShape 161"/>
          <p:cNvSpPr>
            <a:spLocks noChangeArrowheads="1"/>
          </p:cNvSpPr>
          <p:nvPr/>
        </p:nvSpPr>
        <p:spPr bwMode="auto">
          <a:xfrm>
            <a:off x="7558059" y="4761949"/>
            <a:ext cx="144000" cy="720000"/>
          </a:xfrm>
          <a:prstGeom prst="downArrow">
            <a:avLst>
              <a:gd name="adj1" fmla="val 50000"/>
              <a:gd name="adj2" fmla="val 200368"/>
            </a:avLst>
          </a:prstGeom>
          <a:solidFill>
            <a:srgbClr val="00FF0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5" name="Text Box 2"/>
          <p:cNvSpPr txBox="1">
            <a:spLocks noChangeArrowheads="1"/>
          </p:cNvSpPr>
          <p:nvPr/>
        </p:nvSpPr>
        <p:spPr bwMode="auto">
          <a:xfrm>
            <a:off x="1214414" y="-24"/>
            <a:ext cx="1270024" cy="64135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0000"/>
              </a:gs>
            </a:gsLst>
            <a:path path="rect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>
            <a:outerShdw blurRad="44450" dist="762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 dirty="0">
                <a:solidFill>
                  <a:srgbClr val="9E0000"/>
                </a:solidFill>
                <a:latin typeface="Times New Roman" pitchFamily="18" charset="0"/>
                <a:cs typeface="Times New Roman" pitchFamily="18" charset="0"/>
              </a:rPr>
              <a:t>Facteurs génétiques</a:t>
            </a:r>
          </a:p>
        </p:txBody>
      </p:sp>
      <p:sp>
        <p:nvSpPr>
          <p:cNvPr id="3086" name="Text Box 3"/>
          <p:cNvSpPr txBox="1">
            <a:spLocks noChangeArrowheads="1"/>
          </p:cNvSpPr>
          <p:nvPr/>
        </p:nvSpPr>
        <p:spPr bwMode="auto">
          <a:xfrm>
            <a:off x="3706813" y="36513"/>
            <a:ext cx="2079633" cy="6463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A8"/>
            </a:solidFill>
            <a:miter lim="800000"/>
            <a:headEnd/>
            <a:tailEnd/>
          </a:ln>
          <a:effectLst>
            <a:outerShdw blurRad="44450" dist="762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 dirty="0">
                <a:solidFill>
                  <a:srgbClr val="00007E"/>
                </a:solidFill>
                <a:latin typeface="Times New Roman" pitchFamily="18" charset="0"/>
                <a:cs typeface="Times New Roman" pitchFamily="18" charset="0"/>
              </a:rPr>
              <a:t>Facteurs environnementaux</a:t>
            </a:r>
          </a:p>
        </p:txBody>
      </p:sp>
      <p:sp>
        <p:nvSpPr>
          <p:cNvPr id="3087" name="Text Box 4"/>
          <p:cNvSpPr txBox="1">
            <a:spLocks noChangeArrowheads="1"/>
          </p:cNvSpPr>
          <p:nvPr/>
        </p:nvSpPr>
        <p:spPr bwMode="auto">
          <a:xfrm>
            <a:off x="1978026" y="1117600"/>
            <a:ext cx="2236784" cy="36933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A902F4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800080"/>
            </a:solidFill>
            <a:miter lim="800000"/>
            <a:headEnd/>
            <a:tailEnd/>
          </a:ln>
          <a:effectLst>
            <a:outerShdw blurRad="44450" dist="762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Surcharge pondérale</a:t>
            </a:r>
          </a:p>
        </p:txBody>
      </p:sp>
      <p:sp>
        <p:nvSpPr>
          <p:cNvPr id="3127" name="AutoShape 68"/>
          <p:cNvSpPr>
            <a:spLocks noChangeArrowheads="1"/>
          </p:cNvSpPr>
          <p:nvPr/>
        </p:nvSpPr>
        <p:spPr bwMode="auto">
          <a:xfrm>
            <a:off x="2830513" y="168252"/>
            <a:ext cx="504825" cy="954000"/>
          </a:xfrm>
          <a:prstGeom prst="downArrow">
            <a:avLst>
              <a:gd name="adj1" fmla="val 52380"/>
              <a:gd name="adj2" fmla="val 56921"/>
            </a:avLst>
          </a:prstGeom>
          <a:gradFill>
            <a:gsLst>
              <a:gs pos="0">
                <a:schemeClr val="bg1"/>
              </a:gs>
              <a:gs pos="100000">
                <a:srgbClr val="A902F4"/>
              </a:gs>
            </a:gsLst>
            <a:path path="rect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blurRad="44450" dist="76200" dir="27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97</Words>
  <Application>Microsoft Office PowerPoint</Application>
  <PresentationFormat>Affichage à l'écran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39</cp:revision>
  <dcterms:created xsi:type="dcterms:W3CDTF">2008-07-22T13:17:44Z</dcterms:created>
  <dcterms:modified xsi:type="dcterms:W3CDTF">2008-07-22T14:09:34Z</dcterms:modified>
</cp:coreProperties>
</file>