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31/07/2008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31/07/2008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31/07/2008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31/07/2008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31/07/2008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31/07/2008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31/07/2008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31/07/2008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31/07/2008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31/07/2008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31/07/2008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79AE-2378-4425-9896-82D8F85401B9}" type="datetimeFigureOut">
              <a:rPr lang="fr-FR" smtClean="0"/>
              <a:pPr/>
              <a:t>31/07/2008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Oval 8"/>
          <p:cNvSpPr>
            <a:spLocks noChangeArrowheads="1"/>
          </p:cNvSpPr>
          <p:nvPr/>
        </p:nvSpPr>
        <p:spPr bwMode="auto">
          <a:xfrm rot="-3759433">
            <a:off x="5693569" y="3531394"/>
            <a:ext cx="3949700" cy="230346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190500" dist="127000" dir="2700000" algn="ctr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181" name="Freeform 206"/>
          <p:cNvSpPr>
            <a:spLocks/>
          </p:cNvSpPr>
          <p:nvPr/>
        </p:nvSpPr>
        <p:spPr bwMode="auto">
          <a:xfrm>
            <a:off x="73025" y="1196975"/>
            <a:ext cx="6370638" cy="4392613"/>
          </a:xfrm>
          <a:custGeom>
            <a:avLst/>
            <a:gdLst>
              <a:gd name="T0" fmla="*/ 4013 w 4013"/>
              <a:gd name="T1" fmla="*/ 2722 h 2722"/>
              <a:gd name="T2" fmla="*/ 3061 w 4013"/>
              <a:gd name="T3" fmla="*/ 2540 h 2722"/>
              <a:gd name="T4" fmla="*/ 1609 w 4013"/>
              <a:gd name="T5" fmla="*/ 1860 h 2722"/>
              <a:gd name="T6" fmla="*/ 249 w 4013"/>
              <a:gd name="T7" fmla="*/ 635 h 2722"/>
              <a:gd name="T8" fmla="*/ 112 w 4013"/>
              <a:gd name="T9" fmla="*/ 0 h 27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13"/>
              <a:gd name="T16" fmla="*/ 0 h 2722"/>
              <a:gd name="T17" fmla="*/ 4013 w 4013"/>
              <a:gd name="T18" fmla="*/ 2722 h 27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13" h="2722">
                <a:moveTo>
                  <a:pt x="4013" y="2722"/>
                </a:moveTo>
                <a:cubicBezTo>
                  <a:pt x="3737" y="2703"/>
                  <a:pt x="3462" y="2684"/>
                  <a:pt x="3061" y="2540"/>
                </a:cubicBezTo>
                <a:cubicBezTo>
                  <a:pt x="2660" y="2396"/>
                  <a:pt x="2078" y="2177"/>
                  <a:pt x="1609" y="1860"/>
                </a:cubicBezTo>
                <a:cubicBezTo>
                  <a:pt x="1140" y="1543"/>
                  <a:pt x="498" y="945"/>
                  <a:pt x="249" y="635"/>
                </a:cubicBezTo>
                <a:cubicBezTo>
                  <a:pt x="0" y="325"/>
                  <a:pt x="135" y="106"/>
                  <a:pt x="112" y="0"/>
                </a:cubicBezTo>
              </a:path>
            </a:pathLst>
          </a:custGeom>
          <a:noFill/>
          <a:ln w="25400">
            <a:solidFill>
              <a:srgbClr val="C0C0C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 rot="10800000">
            <a:off x="2987675" y="180975"/>
            <a:ext cx="2736850" cy="6151563"/>
          </a:xfrm>
          <a:prstGeom prst="flowChartMagneticDisk">
            <a:avLst/>
          </a:prstGeom>
          <a:gradFill flip="none" rotWithShape="1">
            <a:gsLst>
              <a:gs pos="0">
                <a:srgbClr val="A50021"/>
              </a:gs>
              <a:gs pos="10000">
                <a:srgbClr val="FF3F3F"/>
              </a:gs>
              <a:gs pos="50000">
                <a:srgbClr val="FFE1E7"/>
              </a:gs>
              <a:gs pos="90000">
                <a:srgbClr val="FF3F3F"/>
              </a:gs>
              <a:gs pos="100000">
                <a:srgbClr val="A50021"/>
              </a:gs>
            </a:gsLst>
            <a:lin ang="10800000" scaled="1"/>
            <a:tileRect/>
          </a:gradFill>
          <a:ln w="25400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 rot="5400000">
            <a:off x="400050" y="307975"/>
            <a:ext cx="3159125" cy="3311525"/>
          </a:xfrm>
          <a:prstGeom prst="rtTriangle">
            <a:avLst/>
          </a:prstGeom>
          <a:gradFill>
            <a:gsLst>
              <a:gs pos="0">
                <a:schemeClr val="bg1"/>
              </a:gs>
              <a:gs pos="100000">
                <a:srgbClr val="E2B3FF"/>
              </a:gs>
            </a:gsLst>
            <a:path path="circle">
              <a:fillToRect l="50000" t="50000" r="50000" b="50000"/>
            </a:path>
          </a:gradFill>
          <a:ln w="25400">
            <a:solidFill>
              <a:srgbClr val="9900CC"/>
            </a:solidFill>
            <a:miter lim="800000"/>
            <a:headEnd/>
            <a:tailEnd/>
          </a:ln>
          <a:effectLst>
            <a:outerShdw blurRad="190500" dist="127000" dir="2700000" algn="ctr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2055" name="Cloud"/>
          <p:cNvSpPr>
            <a:spLocks noChangeAspect="1" noEditPoints="1" noChangeArrowheads="1"/>
          </p:cNvSpPr>
          <p:nvPr/>
        </p:nvSpPr>
        <p:spPr bwMode="auto">
          <a:xfrm rot="385879">
            <a:off x="5940425" y="317500"/>
            <a:ext cx="2959100" cy="189071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>
            <a:gsLst>
              <a:gs pos="0">
                <a:schemeClr val="bg1"/>
              </a:gs>
              <a:gs pos="100000">
                <a:srgbClr val="FFCC99"/>
              </a:gs>
            </a:gsLst>
            <a:path path="circle">
              <a:fillToRect l="50000" t="50000" r="50000" b="50000"/>
            </a:path>
          </a:gradFill>
          <a:ln w="25400">
            <a:solidFill>
              <a:srgbClr val="FF9801"/>
            </a:solidFill>
            <a:miter lim="800000"/>
            <a:headEnd/>
            <a:tailEnd/>
          </a:ln>
          <a:effectLst>
            <a:outerShdw blurRad="190500" dist="127000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087" name="AutoShape 11"/>
          <p:cNvSpPr>
            <a:spLocks noChangeArrowheads="1"/>
          </p:cNvSpPr>
          <p:nvPr/>
        </p:nvSpPr>
        <p:spPr bwMode="auto">
          <a:xfrm rot="7433488">
            <a:off x="6485732" y="3602831"/>
            <a:ext cx="311150" cy="395287"/>
          </a:xfrm>
          <a:custGeom>
            <a:avLst/>
            <a:gdLst>
              <a:gd name="T0" fmla="*/ 155575 w 21600"/>
              <a:gd name="T1" fmla="*/ 0 h 21600"/>
              <a:gd name="T2" fmla="*/ 38894 w 21600"/>
              <a:gd name="T3" fmla="*/ 197644 h 21600"/>
              <a:gd name="T4" fmla="*/ 155575 w 21600"/>
              <a:gd name="T5" fmla="*/ 98822 h 21600"/>
              <a:gd name="T6" fmla="*/ 272256 w 21600"/>
              <a:gd name="T7" fmla="*/ 19764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 rot="7433488">
            <a:off x="6198394" y="4250531"/>
            <a:ext cx="311150" cy="395288"/>
          </a:xfrm>
          <a:custGeom>
            <a:avLst/>
            <a:gdLst>
              <a:gd name="T0" fmla="*/ 155575 w 21600"/>
              <a:gd name="T1" fmla="*/ 0 h 21600"/>
              <a:gd name="T2" fmla="*/ 38894 w 21600"/>
              <a:gd name="T3" fmla="*/ 197644 h 21600"/>
              <a:gd name="T4" fmla="*/ 155575 w 21600"/>
              <a:gd name="T5" fmla="*/ 98822 h 21600"/>
              <a:gd name="T6" fmla="*/ 272256 w 21600"/>
              <a:gd name="T7" fmla="*/ 19764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 rot="3224969">
            <a:off x="6127751" y="1854200"/>
            <a:ext cx="309562" cy="395287"/>
          </a:xfrm>
          <a:custGeom>
            <a:avLst/>
            <a:gdLst>
              <a:gd name="T0" fmla="*/ 154781 w 21600"/>
              <a:gd name="T1" fmla="*/ 0 h 21600"/>
              <a:gd name="T2" fmla="*/ 38695 w 21600"/>
              <a:gd name="T3" fmla="*/ 197644 h 21600"/>
              <a:gd name="T4" fmla="*/ 154781 w 21600"/>
              <a:gd name="T5" fmla="*/ 98822 h 21600"/>
              <a:gd name="T6" fmla="*/ 270867 w 21600"/>
              <a:gd name="T7" fmla="*/ 19764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 rot="6239263">
            <a:off x="7061994" y="4466431"/>
            <a:ext cx="311150" cy="395288"/>
          </a:xfrm>
          <a:custGeom>
            <a:avLst/>
            <a:gdLst>
              <a:gd name="T0" fmla="*/ 155575 w 21600"/>
              <a:gd name="T1" fmla="*/ 0 h 21600"/>
              <a:gd name="T2" fmla="*/ 38894 w 21600"/>
              <a:gd name="T3" fmla="*/ 197644 h 21600"/>
              <a:gd name="T4" fmla="*/ 155575 w 21600"/>
              <a:gd name="T5" fmla="*/ 98822 h 21600"/>
              <a:gd name="T6" fmla="*/ 272256 w 21600"/>
              <a:gd name="T7" fmla="*/ 19764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3091" name="AutoShape 19"/>
          <p:cNvSpPr>
            <a:spLocks noChangeArrowheads="1"/>
          </p:cNvSpPr>
          <p:nvPr/>
        </p:nvSpPr>
        <p:spPr bwMode="auto">
          <a:xfrm rot="7433488">
            <a:off x="6846094" y="4731544"/>
            <a:ext cx="311150" cy="395288"/>
          </a:xfrm>
          <a:custGeom>
            <a:avLst/>
            <a:gdLst>
              <a:gd name="T0" fmla="*/ 155575 w 21600"/>
              <a:gd name="T1" fmla="*/ 0 h 21600"/>
              <a:gd name="T2" fmla="*/ 38894 w 21600"/>
              <a:gd name="T3" fmla="*/ 197644 h 21600"/>
              <a:gd name="T4" fmla="*/ 155575 w 21600"/>
              <a:gd name="T5" fmla="*/ 98822 h 21600"/>
              <a:gd name="T6" fmla="*/ 272256 w 21600"/>
              <a:gd name="T7" fmla="*/ 19764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3092" name="AutoShape 20"/>
          <p:cNvSpPr>
            <a:spLocks noChangeArrowheads="1"/>
          </p:cNvSpPr>
          <p:nvPr/>
        </p:nvSpPr>
        <p:spPr bwMode="auto">
          <a:xfrm rot="1153277">
            <a:off x="6805613" y="1963738"/>
            <a:ext cx="325437" cy="376237"/>
          </a:xfrm>
          <a:custGeom>
            <a:avLst/>
            <a:gdLst>
              <a:gd name="T0" fmla="*/ 162719 w 21600"/>
              <a:gd name="T1" fmla="*/ 0 h 21600"/>
              <a:gd name="T2" fmla="*/ 40680 w 21600"/>
              <a:gd name="T3" fmla="*/ 188119 h 21600"/>
              <a:gd name="T4" fmla="*/ 162719 w 21600"/>
              <a:gd name="T5" fmla="*/ 94059 h 21600"/>
              <a:gd name="T6" fmla="*/ 284757 w 21600"/>
              <a:gd name="T7" fmla="*/ 18811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3093" name="AutoShape 21"/>
          <p:cNvSpPr>
            <a:spLocks noChangeArrowheads="1"/>
          </p:cNvSpPr>
          <p:nvPr/>
        </p:nvSpPr>
        <p:spPr bwMode="auto">
          <a:xfrm rot="1153277">
            <a:off x="7453313" y="1279525"/>
            <a:ext cx="325437" cy="376238"/>
          </a:xfrm>
          <a:custGeom>
            <a:avLst/>
            <a:gdLst>
              <a:gd name="T0" fmla="*/ 162719 w 21600"/>
              <a:gd name="T1" fmla="*/ 0 h 21600"/>
              <a:gd name="T2" fmla="*/ 40680 w 21600"/>
              <a:gd name="T3" fmla="*/ 188119 h 21600"/>
              <a:gd name="T4" fmla="*/ 162719 w 21600"/>
              <a:gd name="T5" fmla="*/ 94060 h 21600"/>
              <a:gd name="T6" fmla="*/ 284757 w 21600"/>
              <a:gd name="T7" fmla="*/ 18811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3094" name="AutoShape 22"/>
          <p:cNvSpPr>
            <a:spLocks noChangeArrowheads="1"/>
          </p:cNvSpPr>
          <p:nvPr/>
        </p:nvSpPr>
        <p:spPr bwMode="auto">
          <a:xfrm rot="1153277">
            <a:off x="7669213" y="1485900"/>
            <a:ext cx="325437" cy="376238"/>
          </a:xfrm>
          <a:custGeom>
            <a:avLst/>
            <a:gdLst>
              <a:gd name="T0" fmla="*/ 162719 w 21600"/>
              <a:gd name="T1" fmla="*/ 0 h 21600"/>
              <a:gd name="T2" fmla="*/ 40680 w 21600"/>
              <a:gd name="T3" fmla="*/ 188119 h 21600"/>
              <a:gd name="T4" fmla="*/ 162719 w 21600"/>
              <a:gd name="T5" fmla="*/ 94060 h 21600"/>
              <a:gd name="T6" fmla="*/ 284757 w 21600"/>
              <a:gd name="T7" fmla="*/ 18811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3095" name="AutoShape 23"/>
          <p:cNvSpPr>
            <a:spLocks noChangeArrowheads="1"/>
          </p:cNvSpPr>
          <p:nvPr/>
        </p:nvSpPr>
        <p:spPr bwMode="auto">
          <a:xfrm rot="-3117306">
            <a:off x="1445419" y="2404269"/>
            <a:ext cx="311150" cy="395288"/>
          </a:xfrm>
          <a:custGeom>
            <a:avLst/>
            <a:gdLst>
              <a:gd name="T0" fmla="*/ 155575 w 21600"/>
              <a:gd name="T1" fmla="*/ 0 h 21600"/>
              <a:gd name="T2" fmla="*/ 38894 w 21600"/>
              <a:gd name="T3" fmla="*/ 197644 h 21600"/>
              <a:gd name="T4" fmla="*/ 155575 w 21600"/>
              <a:gd name="T5" fmla="*/ 98822 h 21600"/>
              <a:gd name="T6" fmla="*/ 272256 w 21600"/>
              <a:gd name="T7" fmla="*/ 19764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CC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3096" name="AutoShape 24"/>
          <p:cNvSpPr>
            <a:spLocks noChangeArrowheads="1"/>
          </p:cNvSpPr>
          <p:nvPr/>
        </p:nvSpPr>
        <p:spPr bwMode="auto">
          <a:xfrm rot="-3697886">
            <a:off x="1878806" y="1991519"/>
            <a:ext cx="307975" cy="395288"/>
          </a:xfrm>
          <a:custGeom>
            <a:avLst/>
            <a:gdLst>
              <a:gd name="T0" fmla="*/ 153988 w 21600"/>
              <a:gd name="T1" fmla="*/ 0 h 21600"/>
              <a:gd name="T2" fmla="*/ 38497 w 21600"/>
              <a:gd name="T3" fmla="*/ 197644 h 21600"/>
              <a:gd name="T4" fmla="*/ 153988 w 21600"/>
              <a:gd name="T5" fmla="*/ 98822 h 21600"/>
              <a:gd name="T6" fmla="*/ 269478 w 21600"/>
              <a:gd name="T7" fmla="*/ 19764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CC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3103" name="Oval 32"/>
          <p:cNvSpPr>
            <a:spLocks noChangeArrowheads="1"/>
          </p:cNvSpPr>
          <p:nvPr/>
        </p:nvSpPr>
        <p:spPr bwMode="auto">
          <a:xfrm>
            <a:off x="4500563" y="3751263"/>
            <a:ext cx="144462" cy="138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79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3115" name="Text Box 48"/>
          <p:cNvSpPr txBox="1">
            <a:spLocks noChangeArrowheads="1"/>
          </p:cNvSpPr>
          <p:nvPr/>
        </p:nvSpPr>
        <p:spPr bwMode="auto">
          <a:xfrm>
            <a:off x="3809042" y="2719388"/>
            <a:ext cx="10810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000" b="1" dirty="0">
                <a:solidFill>
                  <a:srgbClr val="4148D7"/>
                </a:solidFill>
                <a:latin typeface="Times New Roman" pitchFamily="18" charset="0"/>
                <a:cs typeface="Times New Roman" pitchFamily="18" charset="0"/>
              </a:rPr>
              <a:t>glucose</a:t>
            </a:r>
          </a:p>
        </p:txBody>
      </p:sp>
      <p:sp>
        <p:nvSpPr>
          <p:cNvPr id="3116" name="Text Box 49"/>
          <p:cNvSpPr txBox="1">
            <a:spLocks noChangeArrowheads="1"/>
          </p:cNvSpPr>
          <p:nvPr/>
        </p:nvSpPr>
        <p:spPr bwMode="auto">
          <a:xfrm>
            <a:off x="6588125" y="592138"/>
            <a:ext cx="574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dirty="0">
                <a:solidFill>
                  <a:srgbClr val="CC6600"/>
                </a:solidFill>
                <a:latin typeface="Times New Roman" pitchFamily="18" charset="0"/>
              </a:rPr>
              <a:t>AG</a:t>
            </a:r>
          </a:p>
        </p:txBody>
      </p:sp>
      <p:sp>
        <p:nvSpPr>
          <p:cNvPr id="3117" name="Text Box 50"/>
          <p:cNvSpPr txBox="1">
            <a:spLocks noChangeArrowheads="1"/>
          </p:cNvSpPr>
          <p:nvPr/>
        </p:nvSpPr>
        <p:spPr bwMode="auto">
          <a:xfrm>
            <a:off x="1042988" y="1820863"/>
            <a:ext cx="93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dirty="0">
                <a:solidFill>
                  <a:srgbClr val="4148D7"/>
                </a:solidFill>
                <a:latin typeface="Times New Roman" pitchFamily="18" charset="0"/>
              </a:rPr>
              <a:t>glucose</a:t>
            </a:r>
          </a:p>
        </p:txBody>
      </p:sp>
      <p:sp>
        <p:nvSpPr>
          <p:cNvPr id="3118" name="Text Box 51"/>
          <p:cNvSpPr txBox="1">
            <a:spLocks noChangeArrowheads="1"/>
          </p:cNvSpPr>
          <p:nvPr/>
        </p:nvSpPr>
        <p:spPr bwMode="auto">
          <a:xfrm>
            <a:off x="252413" y="2576513"/>
            <a:ext cx="1295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dirty="0">
                <a:solidFill>
                  <a:srgbClr val="003399"/>
                </a:solidFill>
                <a:latin typeface="Times New Roman" pitchFamily="18" charset="0"/>
              </a:rPr>
              <a:t>glycogène</a:t>
            </a:r>
          </a:p>
        </p:txBody>
      </p:sp>
      <p:sp>
        <p:nvSpPr>
          <p:cNvPr id="3119" name="Text Box 52"/>
          <p:cNvSpPr txBox="1">
            <a:spLocks noChangeArrowheads="1"/>
          </p:cNvSpPr>
          <p:nvPr/>
        </p:nvSpPr>
        <p:spPr bwMode="auto">
          <a:xfrm>
            <a:off x="714348" y="488315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 b="1" dirty="0" err="1">
                <a:latin typeface="Times New Roman" pitchFamily="18" charset="0"/>
              </a:rPr>
              <a:t>acétylCoA</a:t>
            </a:r>
            <a:endParaRPr lang="fr-FR" sz="1600" b="1" dirty="0">
              <a:latin typeface="Times New Roman" pitchFamily="18" charset="0"/>
            </a:endParaRPr>
          </a:p>
        </p:txBody>
      </p:sp>
      <p:sp>
        <p:nvSpPr>
          <p:cNvPr id="3120" name="Text Box 53"/>
          <p:cNvSpPr txBox="1">
            <a:spLocks noChangeArrowheads="1"/>
          </p:cNvSpPr>
          <p:nvPr/>
        </p:nvSpPr>
        <p:spPr bwMode="auto">
          <a:xfrm>
            <a:off x="1960516" y="384175"/>
            <a:ext cx="1295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 dirty="0">
                <a:latin typeface="Times New Roman" pitchFamily="18" charset="0"/>
              </a:rPr>
              <a:t>corps cétoniques</a:t>
            </a:r>
          </a:p>
        </p:txBody>
      </p:sp>
      <p:sp>
        <p:nvSpPr>
          <p:cNvPr id="3121" name="Text Box 55"/>
          <p:cNvSpPr txBox="1">
            <a:spLocks noChangeArrowheads="1"/>
          </p:cNvSpPr>
          <p:nvPr/>
        </p:nvSpPr>
        <p:spPr bwMode="auto">
          <a:xfrm>
            <a:off x="6156325" y="935038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 b="1" dirty="0">
                <a:latin typeface="Times New Roman" pitchFamily="18" charset="0"/>
              </a:rPr>
              <a:t>glycérol 3P</a:t>
            </a:r>
          </a:p>
        </p:txBody>
      </p:sp>
      <p:sp>
        <p:nvSpPr>
          <p:cNvPr id="3122" name="Text Box 57"/>
          <p:cNvSpPr txBox="1">
            <a:spLocks noChangeArrowheads="1"/>
          </p:cNvSpPr>
          <p:nvPr/>
        </p:nvSpPr>
        <p:spPr bwMode="auto">
          <a:xfrm>
            <a:off x="6804025" y="3751263"/>
            <a:ext cx="935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dirty="0">
                <a:solidFill>
                  <a:srgbClr val="4148D7"/>
                </a:solidFill>
                <a:latin typeface="Times New Roman" pitchFamily="18" charset="0"/>
              </a:rPr>
              <a:t>glucose</a:t>
            </a:r>
          </a:p>
        </p:txBody>
      </p:sp>
      <p:sp>
        <p:nvSpPr>
          <p:cNvPr id="3123" name="Text Box 58"/>
          <p:cNvSpPr txBox="1">
            <a:spLocks noChangeArrowheads="1"/>
          </p:cNvSpPr>
          <p:nvPr/>
        </p:nvSpPr>
        <p:spPr bwMode="auto">
          <a:xfrm>
            <a:off x="6948488" y="5013325"/>
            <a:ext cx="7667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400" b="1" dirty="0">
                <a:solidFill>
                  <a:srgbClr val="FF9900"/>
                </a:solidFill>
                <a:latin typeface="Times New Roman" pitchFamily="18" charset="0"/>
              </a:rPr>
              <a:t>GLUT</a:t>
            </a:r>
          </a:p>
        </p:txBody>
      </p:sp>
      <p:sp>
        <p:nvSpPr>
          <p:cNvPr id="3124" name="Text Box 59"/>
          <p:cNvSpPr txBox="1">
            <a:spLocks noChangeArrowheads="1"/>
          </p:cNvSpPr>
          <p:nvPr/>
        </p:nvSpPr>
        <p:spPr bwMode="auto">
          <a:xfrm>
            <a:off x="7848600" y="32004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dirty="0">
                <a:solidFill>
                  <a:srgbClr val="003399"/>
                </a:solidFill>
                <a:latin typeface="Times New Roman" pitchFamily="18" charset="0"/>
              </a:rPr>
              <a:t>glycogène</a:t>
            </a:r>
          </a:p>
        </p:txBody>
      </p:sp>
      <p:sp>
        <p:nvSpPr>
          <p:cNvPr id="3125" name="Text Box 60"/>
          <p:cNvSpPr txBox="1">
            <a:spLocks noChangeArrowheads="1"/>
          </p:cNvSpPr>
          <p:nvPr/>
        </p:nvSpPr>
        <p:spPr bwMode="auto">
          <a:xfrm>
            <a:off x="7667625" y="4230688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 b="1" dirty="0" err="1">
                <a:latin typeface="Times New Roman" pitchFamily="18" charset="0"/>
              </a:rPr>
              <a:t>acétylCoA</a:t>
            </a:r>
            <a:endParaRPr lang="fr-FR" sz="1600" b="1" dirty="0">
              <a:latin typeface="Times New Roman" pitchFamily="18" charset="0"/>
            </a:endParaRPr>
          </a:p>
        </p:txBody>
      </p:sp>
      <p:sp>
        <p:nvSpPr>
          <p:cNvPr id="3240" name="AutoShape 61"/>
          <p:cNvSpPr>
            <a:spLocks noChangeArrowheads="1"/>
          </p:cNvSpPr>
          <p:nvPr/>
        </p:nvSpPr>
        <p:spPr bwMode="auto">
          <a:xfrm>
            <a:off x="8072461" y="5260952"/>
            <a:ext cx="647700" cy="274661"/>
          </a:xfrm>
          <a:prstGeom prst="curvedUpArrow">
            <a:avLst>
              <a:gd name="adj1" fmla="val 45083"/>
              <a:gd name="adj2" fmla="val 90166"/>
              <a:gd name="adj3" fmla="val 33333"/>
            </a:avLst>
          </a:prstGeom>
          <a:solidFill>
            <a:schemeClr val="accent5">
              <a:lumMod val="90000"/>
            </a:schemeClr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241" name="AutoShape 62"/>
          <p:cNvSpPr>
            <a:spLocks noChangeArrowheads="1"/>
          </p:cNvSpPr>
          <p:nvPr/>
        </p:nvSpPr>
        <p:spPr bwMode="auto">
          <a:xfrm flipH="1" flipV="1">
            <a:off x="8001024" y="4916488"/>
            <a:ext cx="647700" cy="344464"/>
          </a:xfrm>
          <a:prstGeom prst="curvedUpArrow">
            <a:avLst>
              <a:gd name="adj1" fmla="val 35947"/>
              <a:gd name="adj2" fmla="val 71894"/>
              <a:gd name="adj3" fmla="val 33333"/>
            </a:avLst>
          </a:prstGeom>
          <a:solidFill>
            <a:schemeClr val="accent5">
              <a:lumMod val="90000"/>
            </a:schemeClr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127" name="Text Box 56"/>
          <p:cNvSpPr txBox="1">
            <a:spLocks noChangeArrowheads="1"/>
          </p:cNvSpPr>
          <p:nvPr/>
        </p:nvSpPr>
        <p:spPr bwMode="auto">
          <a:xfrm>
            <a:off x="8001024" y="5072074"/>
            <a:ext cx="10429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 b="1" dirty="0">
                <a:latin typeface="Times New Roman" pitchFamily="18" charset="0"/>
              </a:rPr>
              <a:t>Krebs</a:t>
            </a:r>
          </a:p>
        </p:txBody>
      </p:sp>
      <p:sp>
        <p:nvSpPr>
          <p:cNvPr id="2114" name="Oval 66"/>
          <p:cNvSpPr>
            <a:spLocks noChangeArrowheads="1"/>
          </p:cNvSpPr>
          <p:nvPr/>
        </p:nvSpPr>
        <p:spPr bwMode="auto">
          <a:xfrm>
            <a:off x="4284663" y="592138"/>
            <a:ext cx="576262" cy="54768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70000">
                <a:srgbClr val="C4886A"/>
              </a:gs>
              <a:gs pos="100000">
                <a:srgbClr val="A56241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2122" name="Text Box 74"/>
          <p:cNvSpPr txBox="1">
            <a:spLocks noChangeArrowheads="1"/>
          </p:cNvSpPr>
          <p:nvPr/>
        </p:nvSpPr>
        <p:spPr bwMode="auto">
          <a:xfrm>
            <a:off x="4284663" y="687454"/>
            <a:ext cx="574675" cy="366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 dirty="0">
                <a:solidFill>
                  <a:srgbClr val="663300"/>
                </a:solidFill>
              </a:rPr>
              <a:t>CM</a:t>
            </a:r>
          </a:p>
        </p:txBody>
      </p:sp>
      <p:sp>
        <p:nvSpPr>
          <p:cNvPr id="3238" name="Oval 65"/>
          <p:cNvSpPr>
            <a:spLocks noChangeArrowheads="1"/>
          </p:cNvSpPr>
          <p:nvPr/>
        </p:nvSpPr>
        <p:spPr bwMode="auto">
          <a:xfrm>
            <a:off x="4498975" y="1209675"/>
            <a:ext cx="431800" cy="412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70000">
                <a:srgbClr val="FFCFAF"/>
              </a:gs>
              <a:gs pos="100000">
                <a:srgbClr val="FF8447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3239" name="Text Box 76"/>
          <p:cNvSpPr txBox="1">
            <a:spLocks noChangeArrowheads="1"/>
          </p:cNvSpPr>
          <p:nvPr/>
        </p:nvSpPr>
        <p:spPr bwMode="auto">
          <a:xfrm>
            <a:off x="4457020" y="1285860"/>
            <a:ext cx="57309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200" b="1" dirty="0">
                <a:solidFill>
                  <a:srgbClr val="CC6600"/>
                </a:solidFill>
              </a:rPr>
              <a:t>VLDL</a:t>
            </a:r>
          </a:p>
        </p:txBody>
      </p:sp>
      <p:sp>
        <p:nvSpPr>
          <p:cNvPr id="3137" name="Text Box 77"/>
          <p:cNvSpPr txBox="1">
            <a:spLocks noChangeArrowheads="1"/>
          </p:cNvSpPr>
          <p:nvPr/>
        </p:nvSpPr>
        <p:spPr bwMode="auto">
          <a:xfrm>
            <a:off x="7958138" y="723900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dirty="0">
                <a:solidFill>
                  <a:srgbClr val="CC6600"/>
                </a:solidFill>
                <a:latin typeface="Times New Roman" pitchFamily="18" charset="0"/>
              </a:rPr>
              <a:t>TG</a:t>
            </a:r>
          </a:p>
        </p:txBody>
      </p:sp>
      <p:sp>
        <p:nvSpPr>
          <p:cNvPr id="3138" name="Text Box 78"/>
          <p:cNvSpPr txBox="1">
            <a:spLocks noChangeArrowheads="1"/>
          </p:cNvSpPr>
          <p:nvPr/>
        </p:nvSpPr>
        <p:spPr bwMode="auto">
          <a:xfrm>
            <a:off x="6156325" y="1552575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dirty="0">
                <a:solidFill>
                  <a:srgbClr val="3546E3"/>
                </a:solidFill>
                <a:latin typeface="Times New Roman" pitchFamily="18" charset="0"/>
              </a:rPr>
              <a:t>glucose</a:t>
            </a:r>
          </a:p>
        </p:txBody>
      </p:sp>
      <p:sp>
        <p:nvSpPr>
          <p:cNvPr id="2127" name="Oval 79"/>
          <p:cNvSpPr>
            <a:spLocks noChangeArrowheads="1"/>
          </p:cNvSpPr>
          <p:nvPr/>
        </p:nvSpPr>
        <p:spPr bwMode="auto">
          <a:xfrm>
            <a:off x="468313" y="4092575"/>
            <a:ext cx="1511300" cy="137318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FFFF99"/>
              </a:gs>
            </a:gsLst>
            <a:path path="circle">
              <a:fillToRect l="50000" t="50000" r="50000" b="50000"/>
            </a:path>
          </a:gradFill>
          <a:ln w="25400">
            <a:solidFill>
              <a:srgbClr val="FFCC00"/>
            </a:solidFill>
            <a:round/>
            <a:headEnd/>
            <a:tailEnd/>
          </a:ln>
          <a:effectLst>
            <a:outerShdw blurRad="190500" dist="127000" dir="2700000" algn="ctr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2128" name="AutoShape 80"/>
          <p:cNvSpPr>
            <a:spLocks noChangeArrowheads="1"/>
          </p:cNvSpPr>
          <p:nvPr/>
        </p:nvSpPr>
        <p:spPr bwMode="auto">
          <a:xfrm rot="1902359">
            <a:off x="309312" y="5270671"/>
            <a:ext cx="360362" cy="1279525"/>
          </a:xfrm>
          <a:prstGeom prst="flowChartOffpageConnector">
            <a:avLst/>
          </a:prstGeom>
          <a:gradFill>
            <a:gsLst>
              <a:gs pos="0">
                <a:schemeClr val="bg1"/>
              </a:gs>
              <a:gs pos="100000">
                <a:srgbClr val="FFFF99"/>
              </a:gs>
            </a:gsLst>
            <a:path path="circle">
              <a:fillToRect l="50000" t="50000" r="50000" b="50000"/>
            </a:path>
          </a:gradFill>
          <a:ln w="25400">
            <a:solidFill>
              <a:srgbClr val="FFCC00"/>
            </a:solidFill>
            <a:miter lim="800000"/>
            <a:headEnd/>
            <a:tailEnd/>
          </a:ln>
          <a:effectLst>
            <a:outerShdw blurRad="190500" dist="127000" dir="2700000" algn="ctr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3145" name="Line 84"/>
          <p:cNvSpPr>
            <a:spLocks noChangeShapeType="1"/>
          </p:cNvSpPr>
          <p:nvPr/>
        </p:nvSpPr>
        <p:spPr bwMode="auto">
          <a:xfrm>
            <a:off x="4932363" y="796925"/>
            <a:ext cx="1728787" cy="0"/>
          </a:xfrm>
          <a:prstGeom prst="line">
            <a:avLst/>
          </a:prstGeom>
          <a:noFill/>
          <a:ln w="38100">
            <a:solidFill>
              <a:srgbClr val="FF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146" name="Line 85"/>
          <p:cNvSpPr>
            <a:spLocks noChangeShapeType="1"/>
          </p:cNvSpPr>
          <p:nvPr/>
        </p:nvSpPr>
        <p:spPr bwMode="auto">
          <a:xfrm flipV="1">
            <a:off x="4860925" y="796925"/>
            <a:ext cx="576263" cy="412750"/>
          </a:xfrm>
          <a:prstGeom prst="line">
            <a:avLst/>
          </a:prstGeom>
          <a:noFill/>
          <a:ln w="38100">
            <a:solidFill>
              <a:srgbClr val="FF9966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148" name="Line 87"/>
          <p:cNvSpPr>
            <a:spLocks noChangeShapeType="1"/>
          </p:cNvSpPr>
          <p:nvPr/>
        </p:nvSpPr>
        <p:spPr bwMode="auto">
          <a:xfrm>
            <a:off x="7092950" y="9350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149" name="Line 88"/>
          <p:cNvSpPr>
            <a:spLocks noChangeShapeType="1"/>
          </p:cNvSpPr>
          <p:nvPr/>
        </p:nvSpPr>
        <p:spPr bwMode="auto">
          <a:xfrm flipV="1">
            <a:off x="6588125" y="1209675"/>
            <a:ext cx="217488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150" name="Text Box 89"/>
          <p:cNvSpPr txBox="1">
            <a:spLocks noChangeArrowheads="1"/>
          </p:cNvSpPr>
          <p:nvPr/>
        </p:nvSpPr>
        <p:spPr bwMode="auto">
          <a:xfrm>
            <a:off x="6661150" y="790575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+</a:t>
            </a:r>
          </a:p>
        </p:txBody>
      </p:sp>
      <p:sp>
        <p:nvSpPr>
          <p:cNvPr id="3151" name="Line 90"/>
          <p:cNvSpPr>
            <a:spLocks noChangeShapeType="1"/>
          </p:cNvSpPr>
          <p:nvPr/>
        </p:nvSpPr>
        <p:spPr bwMode="auto">
          <a:xfrm flipH="1">
            <a:off x="7092950" y="796925"/>
            <a:ext cx="863600" cy="0"/>
          </a:xfrm>
          <a:prstGeom prst="line">
            <a:avLst/>
          </a:prstGeom>
          <a:noFill/>
          <a:ln w="38100">
            <a:solidFill>
              <a:srgbClr val="FF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153" name="Line 92"/>
          <p:cNvSpPr>
            <a:spLocks noChangeShapeType="1"/>
          </p:cNvSpPr>
          <p:nvPr/>
        </p:nvSpPr>
        <p:spPr bwMode="auto">
          <a:xfrm flipV="1">
            <a:off x="7524750" y="3543300"/>
            <a:ext cx="43180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154" name="Line 93"/>
          <p:cNvSpPr>
            <a:spLocks noChangeShapeType="1"/>
          </p:cNvSpPr>
          <p:nvPr/>
        </p:nvSpPr>
        <p:spPr bwMode="auto">
          <a:xfrm>
            <a:off x="7451725" y="4092575"/>
            <a:ext cx="288925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155" name="Line 94"/>
          <p:cNvSpPr>
            <a:spLocks noChangeShapeType="1"/>
          </p:cNvSpPr>
          <p:nvPr/>
        </p:nvSpPr>
        <p:spPr bwMode="auto">
          <a:xfrm>
            <a:off x="8216924" y="4503738"/>
            <a:ext cx="1587" cy="344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156" name="Line 95"/>
          <p:cNvSpPr>
            <a:spLocks noChangeShapeType="1"/>
          </p:cNvSpPr>
          <p:nvPr/>
        </p:nvSpPr>
        <p:spPr bwMode="auto">
          <a:xfrm flipH="1" flipV="1">
            <a:off x="6529388" y="4521200"/>
            <a:ext cx="50323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157" name="Line 96"/>
          <p:cNvSpPr>
            <a:spLocks noChangeShapeType="1"/>
          </p:cNvSpPr>
          <p:nvPr/>
        </p:nvSpPr>
        <p:spPr bwMode="auto">
          <a:xfrm flipH="1">
            <a:off x="7092950" y="1485900"/>
            <a:ext cx="576263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158" name="Line 97"/>
          <p:cNvSpPr>
            <a:spLocks noChangeShapeType="1"/>
          </p:cNvSpPr>
          <p:nvPr/>
        </p:nvSpPr>
        <p:spPr bwMode="auto">
          <a:xfrm flipH="1" flipV="1">
            <a:off x="1403350" y="796925"/>
            <a:ext cx="215900" cy="1030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159" name="Line 98"/>
          <p:cNvSpPr>
            <a:spLocks noChangeShapeType="1"/>
          </p:cNvSpPr>
          <p:nvPr/>
        </p:nvSpPr>
        <p:spPr bwMode="auto">
          <a:xfrm>
            <a:off x="1744616" y="65881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160" name="Line 99"/>
          <p:cNvSpPr>
            <a:spLocks noChangeShapeType="1"/>
          </p:cNvSpPr>
          <p:nvPr/>
        </p:nvSpPr>
        <p:spPr bwMode="auto">
          <a:xfrm flipH="1">
            <a:off x="828675" y="2170113"/>
            <a:ext cx="430213" cy="473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161" name="Line 100"/>
          <p:cNvSpPr>
            <a:spLocks noChangeShapeType="1"/>
          </p:cNvSpPr>
          <p:nvPr/>
        </p:nvSpPr>
        <p:spPr bwMode="auto">
          <a:xfrm flipV="1">
            <a:off x="4859338" y="2101850"/>
            <a:ext cx="1368425" cy="755650"/>
          </a:xfrm>
          <a:prstGeom prst="line">
            <a:avLst/>
          </a:prstGeom>
          <a:noFill/>
          <a:ln w="38100">
            <a:solidFill>
              <a:srgbClr val="4148D7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>
              <a:solidFill>
                <a:srgbClr val="4148D7"/>
              </a:solidFill>
            </a:endParaRPr>
          </a:p>
        </p:txBody>
      </p:sp>
      <p:sp>
        <p:nvSpPr>
          <p:cNvPr id="3162" name="Line 101"/>
          <p:cNvSpPr>
            <a:spLocks noChangeShapeType="1"/>
          </p:cNvSpPr>
          <p:nvPr/>
        </p:nvSpPr>
        <p:spPr bwMode="auto">
          <a:xfrm rot="180000">
            <a:off x="4859338" y="2995613"/>
            <a:ext cx="1728787" cy="720725"/>
          </a:xfrm>
          <a:prstGeom prst="line">
            <a:avLst/>
          </a:prstGeom>
          <a:noFill/>
          <a:ln w="38100">
            <a:solidFill>
              <a:srgbClr val="4148D7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>
              <a:solidFill>
                <a:srgbClr val="4148D7"/>
              </a:solidFill>
            </a:endParaRPr>
          </a:p>
        </p:txBody>
      </p:sp>
      <p:sp>
        <p:nvSpPr>
          <p:cNvPr id="3163" name="Line 102"/>
          <p:cNvSpPr>
            <a:spLocks noChangeShapeType="1"/>
          </p:cNvSpPr>
          <p:nvPr/>
        </p:nvSpPr>
        <p:spPr bwMode="auto">
          <a:xfrm flipH="1" flipV="1">
            <a:off x="2051050" y="2239963"/>
            <a:ext cx="1800225" cy="684212"/>
          </a:xfrm>
          <a:prstGeom prst="line">
            <a:avLst/>
          </a:prstGeom>
          <a:noFill/>
          <a:ln w="38100">
            <a:solidFill>
              <a:srgbClr val="4148D7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>
              <a:solidFill>
                <a:srgbClr val="4148D7"/>
              </a:solidFill>
            </a:endParaRPr>
          </a:p>
        </p:txBody>
      </p:sp>
      <p:sp>
        <p:nvSpPr>
          <p:cNvPr id="3164" name="Freeform 110"/>
          <p:cNvSpPr>
            <a:spLocks/>
          </p:cNvSpPr>
          <p:nvPr/>
        </p:nvSpPr>
        <p:spPr bwMode="auto">
          <a:xfrm>
            <a:off x="755650" y="3132138"/>
            <a:ext cx="3168650" cy="2470150"/>
          </a:xfrm>
          <a:custGeom>
            <a:avLst/>
            <a:gdLst>
              <a:gd name="T0" fmla="*/ 0 w 1996"/>
              <a:gd name="T1" fmla="*/ 1633 h 1633"/>
              <a:gd name="T2" fmla="*/ 1179 w 1996"/>
              <a:gd name="T3" fmla="*/ 817 h 1633"/>
              <a:gd name="T4" fmla="*/ 1996 w 1996"/>
              <a:gd name="T5" fmla="*/ 0 h 1633"/>
              <a:gd name="T6" fmla="*/ 0 60000 65536"/>
              <a:gd name="T7" fmla="*/ 0 60000 65536"/>
              <a:gd name="T8" fmla="*/ 0 60000 65536"/>
              <a:gd name="T9" fmla="*/ 0 w 1996"/>
              <a:gd name="T10" fmla="*/ 0 h 1633"/>
              <a:gd name="T11" fmla="*/ 1996 w 1996"/>
              <a:gd name="T12" fmla="*/ 1633 h 16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6" h="1633">
                <a:moveTo>
                  <a:pt x="0" y="1633"/>
                </a:moveTo>
                <a:cubicBezTo>
                  <a:pt x="423" y="1361"/>
                  <a:pt x="846" y="1089"/>
                  <a:pt x="1179" y="817"/>
                </a:cubicBezTo>
                <a:cubicBezTo>
                  <a:pt x="1512" y="545"/>
                  <a:pt x="1754" y="272"/>
                  <a:pt x="1996" y="0"/>
                </a:cubicBezTo>
              </a:path>
            </a:pathLst>
          </a:custGeom>
          <a:noFill/>
          <a:ln w="38100">
            <a:solidFill>
              <a:srgbClr val="4148D7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165" name="Freeform 111"/>
          <p:cNvSpPr>
            <a:spLocks/>
          </p:cNvSpPr>
          <p:nvPr/>
        </p:nvSpPr>
        <p:spPr bwMode="auto">
          <a:xfrm>
            <a:off x="611188" y="2995613"/>
            <a:ext cx="3240087" cy="2606675"/>
          </a:xfrm>
          <a:custGeom>
            <a:avLst/>
            <a:gdLst>
              <a:gd name="T0" fmla="*/ 1995 w 1995"/>
              <a:gd name="T1" fmla="*/ 0 h 1633"/>
              <a:gd name="T2" fmla="*/ 907 w 1995"/>
              <a:gd name="T3" fmla="*/ 499 h 1633"/>
              <a:gd name="T4" fmla="*/ 0 w 1995"/>
              <a:gd name="T5" fmla="*/ 1633 h 1633"/>
              <a:gd name="T6" fmla="*/ 0 60000 65536"/>
              <a:gd name="T7" fmla="*/ 0 60000 65536"/>
              <a:gd name="T8" fmla="*/ 0 60000 65536"/>
              <a:gd name="T9" fmla="*/ 0 w 1995"/>
              <a:gd name="T10" fmla="*/ 0 h 1633"/>
              <a:gd name="T11" fmla="*/ 1995 w 1995"/>
              <a:gd name="T12" fmla="*/ 1633 h 16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5" h="1633">
                <a:moveTo>
                  <a:pt x="1995" y="0"/>
                </a:moveTo>
                <a:cubicBezTo>
                  <a:pt x="1617" y="113"/>
                  <a:pt x="1239" y="227"/>
                  <a:pt x="907" y="499"/>
                </a:cubicBezTo>
                <a:cubicBezTo>
                  <a:pt x="575" y="771"/>
                  <a:pt x="287" y="1202"/>
                  <a:pt x="0" y="1633"/>
                </a:cubicBezTo>
              </a:path>
            </a:pathLst>
          </a:custGeom>
          <a:noFill/>
          <a:ln w="38100">
            <a:solidFill>
              <a:srgbClr val="4148D7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>
              <a:solidFill>
                <a:srgbClr val="4148D7"/>
              </a:solidFill>
            </a:endParaRPr>
          </a:p>
        </p:txBody>
      </p:sp>
      <p:sp>
        <p:nvSpPr>
          <p:cNvPr id="2213" name="Text Box 165"/>
          <p:cNvSpPr txBox="1">
            <a:spLocks noChangeArrowheads="1"/>
          </p:cNvSpPr>
          <p:nvPr/>
        </p:nvSpPr>
        <p:spPr bwMode="auto">
          <a:xfrm>
            <a:off x="4932364" y="55563"/>
            <a:ext cx="1482376" cy="29881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CCFF99"/>
              </a:gs>
            </a:gsLst>
            <a:path path="circle">
              <a:fillToRect l="50000" t="50000" r="50000" b="50000"/>
            </a:path>
          </a:gradFill>
          <a:ln w="9525">
            <a:solidFill>
              <a:srgbClr val="33CC33"/>
            </a:solidFill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lipogénétique</a:t>
            </a:r>
            <a:endParaRPr lang="fr-FR" b="1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14" name="Text Box 166"/>
          <p:cNvSpPr txBox="1">
            <a:spLocks noChangeArrowheads="1"/>
          </p:cNvSpPr>
          <p:nvPr/>
        </p:nvSpPr>
        <p:spPr bwMode="auto">
          <a:xfrm>
            <a:off x="7199313" y="71438"/>
            <a:ext cx="1543631" cy="28572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CCFF99"/>
              </a:gs>
            </a:gsLst>
            <a:path path="circle">
              <a:fillToRect l="50000" t="50000" r="50000" b="50000"/>
            </a:path>
          </a:gradFill>
          <a:ln w="9525">
            <a:solidFill>
              <a:srgbClr val="33CC33"/>
            </a:solidFill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spcBef>
                <a:spcPct val="50000"/>
              </a:spcBef>
              <a:defRPr/>
            </a:pPr>
            <a:r>
              <a:rPr lang="fr-FR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anti-</a:t>
            </a:r>
            <a:r>
              <a:rPr lang="fr-FR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lipolytique</a:t>
            </a:r>
            <a:endParaRPr lang="fr-FR" b="1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18" name="Text Box 170"/>
          <p:cNvSpPr txBox="1">
            <a:spLocks noChangeArrowheads="1"/>
          </p:cNvSpPr>
          <p:nvPr/>
        </p:nvSpPr>
        <p:spPr bwMode="auto">
          <a:xfrm>
            <a:off x="5219701" y="2719388"/>
            <a:ext cx="1781191" cy="29881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CCFF99"/>
              </a:gs>
            </a:gsLst>
            <a:path path="circle">
              <a:fillToRect l="50000" t="50000" r="50000" b="50000"/>
            </a:path>
          </a:gradFill>
          <a:ln w="9525">
            <a:solidFill>
              <a:srgbClr val="33CC33"/>
            </a:solidFill>
            <a:miter lim="800000"/>
            <a:headEnd/>
            <a:tailEnd/>
          </a:ln>
          <a:effectLst/>
        </p:spPr>
        <p:txBody>
          <a:bodyPr wrap="square" lIns="18000" tIns="10800" rIns="18000" bIns="10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hypoglycémiante</a:t>
            </a:r>
          </a:p>
        </p:txBody>
      </p:sp>
      <p:sp>
        <p:nvSpPr>
          <p:cNvPr id="3185" name="Text Box 171"/>
          <p:cNvSpPr txBox="1">
            <a:spLocks noChangeArrowheads="1"/>
          </p:cNvSpPr>
          <p:nvPr/>
        </p:nvSpPr>
        <p:spPr bwMode="auto">
          <a:xfrm>
            <a:off x="1692275" y="4916488"/>
            <a:ext cx="792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>
                <a:solidFill>
                  <a:srgbClr val="3333CC"/>
                </a:solidFill>
              </a:rPr>
              <a:t>100%</a:t>
            </a:r>
          </a:p>
        </p:txBody>
      </p:sp>
      <p:sp>
        <p:nvSpPr>
          <p:cNvPr id="3186" name="Text Box 172"/>
          <p:cNvSpPr txBox="1">
            <a:spLocks noChangeArrowheads="1"/>
          </p:cNvSpPr>
          <p:nvPr/>
        </p:nvSpPr>
        <p:spPr bwMode="auto">
          <a:xfrm>
            <a:off x="928662" y="3857628"/>
            <a:ext cx="601662" cy="268288"/>
          </a:xfrm>
          <a:prstGeom prst="rect">
            <a:avLst/>
          </a:prstGeom>
          <a:solidFill>
            <a:srgbClr val="FFF200">
              <a:alpha val="49804"/>
            </a:srgbClr>
          </a:solidFill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 dirty="0">
                <a:latin typeface="Times New Roman" pitchFamily="18" charset="0"/>
              </a:rPr>
              <a:t>REIN</a:t>
            </a:r>
          </a:p>
        </p:txBody>
      </p:sp>
      <p:sp>
        <p:nvSpPr>
          <p:cNvPr id="3187" name="Text Box 173"/>
          <p:cNvSpPr txBox="1">
            <a:spLocks noChangeArrowheads="1"/>
          </p:cNvSpPr>
          <p:nvPr/>
        </p:nvSpPr>
        <p:spPr bwMode="auto">
          <a:xfrm>
            <a:off x="7858125" y="5857875"/>
            <a:ext cx="1000125" cy="268288"/>
          </a:xfrm>
          <a:prstGeom prst="rect">
            <a:avLst/>
          </a:prstGeom>
          <a:solidFill>
            <a:srgbClr val="B4EAE4">
              <a:alpha val="85881"/>
            </a:srgbClr>
          </a:solidFill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>
                <a:latin typeface="Times New Roman" pitchFamily="18" charset="0"/>
              </a:rPr>
              <a:t>MUSCLE</a:t>
            </a:r>
          </a:p>
        </p:txBody>
      </p:sp>
      <p:sp>
        <p:nvSpPr>
          <p:cNvPr id="3188" name="Text Box 174"/>
          <p:cNvSpPr txBox="1">
            <a:spLocks noChangeArrowheads="1"/>
          </p:cNvSpPr>
          <p:nvPr/>
        </p:nvSpPr>
        <p:spPr bwMode="auto">
          <a:xfrm>
            <a:off x="7956550" y="1827213"/>
            <a:ext cx="1187450" cy="268287"/>
          </a:xfrm>
          <a:prstGeom prst="rect">
            <a:avLst/>
          </a:prstGeom>
          <a:solidFill>
            <a:srgbClr val="E39E73">
              <a:alpha val="58038"/>
            </a:srgbClr>
          </a:solidFill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>
                <a:latin typeface="Times New Roman" pitchFamily="18" charset="0"/>
              </a:rPr>
              <a:t>T. ADIPEUX</a:t>
            </a:r>
          </a:p>
        </p:txBody>
      </p:sp>
      <p:sp>
        <p:nvSpPr>
          <p:cNvPr id="3189" name="Text Box 175"/>
          <p:cNvSpPr txBox="1">
            <a:spLocks noChangeArrowheads="1"/>
          </p:cNvSpPr>
          <p:nvPr/>
        </p:nvSpPr>
        <p:spPr bwMode="auto">
          <a:xfrm>
            <a:off x="300038" y="107950"/>
            <a:ext cx="606425" cy="268288"/>
          </a:xfrm>
          <a:prstGeom prst="rect">
            <a:avLst/>
          </a:prstGeom>
          <a:solidFill>
            <a:srgbClr val="CC66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>
                <a:latin typeface="Times New Roman" pitchFamily="18" charset="0"/>
              </a:rPr>
              <a:t>FOIE</a:t>
            </a:r>
          </a:p>
        </p:txBody>
      </p:sp>
      <p:sp>
        <p:nvSpPr>
          <p:cNvPr id="3190" name="Line 177"/>
          <p:cNvSpPr>
            <a:spLocks noChangeShapeType="1"/>
          </p:cNvSpPr>
          <p:nvPr/>
        </p:nvSpPr>
        <p:spPr bwMode="auto">
          <a:xfrm flipV="1">
            <a:off x="971550" y="2170113"/>
            <a:ext cx="431800" cy="473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191" name="Text Box 178"/>
          <p:cNvSpPr txBox="1">
            <a:spLocks noChangeArrowheads="1"/>
          </p:cNvSpPr>
          <p:nvPr/>
        </p:nvSpPr>
        <p:spPr bwMode="auto">
          <a:xfrm>
            <a:off x="0" y="935038"/>
            <a:ext cx="9715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 b="1" dirty="0">
                <a:latin typeface="Times New Roman" pitchFamily="18" charset="0"/>
              </a:rPr>
              <a:t>alanine</a:t>
            </a:r>
          </a:p>
        </p:txBody>
      </p:sp>
      <p:sp>
        <p:nvSpPr>
          <p:cNvPr id="3192" name="Line 179"/>
          <p:cNvSpPr>
            <a:spLocks noChangeShapeType="1"/>
          </p:cNvSpPr>
          <p:nvPr/>
        </p:nvSpPr>
        <p:spPr bwMode="auto">
          <a:xfrm>
            <a:off x="714348" y="1214422"/>
            <a:ext cx="833465" cy="6826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231" name="Text Box 183"/>
          <p:cNvSpPr txBox="1">
            <a:spLocks noChangeArrowheads="1"/>
          </p:cNvSpPr>
          <p:nvPr/>
        </p:nvSpPr>
        <p:spPr bwMode="auto">
          <a:xfrm>
            <a:off x="1" y="2919413"/>
            <a:ext cx="1882577" cy="29881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CCFF99"/>
              </a:gs>
            </a:gsLst>
            <a:path path="circle">
              <a:fillToRect l="50000" t="50000" r="50000" b="50000"/>
            </a:path>
          </a:gradFill>
          <a:ln w="9525">
            <a:solidFill>
              <a:srgbClr val="33CC33"/>
            </a:solidFill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 glycogénogenèse</a:t>
            </a:r>
          </a:p>
        </p:txBody>
      </p:sp>
      <p:sp>
        <p:nvSpPr>
          <p:cNvPr id="2232" name="Text Box 184"/>
          <p:cNvSpPr txBox="1">
            <a:spLocks noChangeArrowheads="1"/>
          </p:cNvSpPr>
          <p:nvPr/>
        </p:nvSpPr>
        <p:spPr bwMode="auto">
          <a:xfrm>
            <a:off x="22225" y="1343025"/>
            <a:ext cx="1112123" cy="514253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CCFF99"/>
              </a:gs>
            </a:gsLst>
            <a:path path="circle">
              <a:fillToRect l="50000" t="50000" r="50000" b="50000"/>
            </a:path>
          </a:gradFill>
          <a:ln w="9525">
            <a:solidFill>
              <a:srgbClr val="33CC33"/>
            </a:solidFill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16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 </a:t>
            </a:r>
            <a:r>
              <a:rPr lang="fr-FR" sz="16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neo-glucogenèse</a:t>
            </a:r>
            <a:endParaRPr lang="fr-FR" sz="1600" b="1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33" name="Text Box 185"/>
          <p:cNvSpPr txBox="1">
            <a:spLocks noChangeArrowheads="1"/>
          </p:cNvSpPr>
          <p:nvPr/>
        </p:nvSpPr>
        <p:spPr bwMode="auto">
          <a:xfrm>
            <a:off x="2178005" y="160572"/>
            <a:ext cx="1173378" cy="26803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CCFF99"/>
              </a:gs>
            </a:gsLst>
            <a:path path="circle">
              <a:fillToRect l="50000" t="50000" r="50000" b="50000"/>
            </a:path>
          </a:gradFill>
          <a:ln w="9525">
            <a:solidFill>
              <a:srgbClr val="33CC33"/>
            </a:solidFill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16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 </a:t>
            </a:r>
            <a:r>
              <a:rPr lang="fr-FR" sz="16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cétogenèse</a:t>
            </a:r>
          </a:p>
        </p:txBody>
      </p:sp>
      <p:sp>
        <p:nvSpPr>
          <p:cNvPr id="3203" name="Text Box 186"/>
          <p:cNvSpPr txBox="1">
            <a:spLocks noChangeArrowheads="1"/>
          </p:cNvSpPr>
          <p:nvPr/>
        </p:nvSpPr>
        <p:spPr bwMode="auto">
          <a:xfrm>
            <a:off x="0" y="4162425"/>
            <a:ext cx="12969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>
                <a:solidFill>
                  <a:srgbClr val="3333CC"/>
                </a:solidFill>
              </a:rPr>
              <a:t>filtration glomérulaire</a:t>
            </a:r>
          </a:p>
        </p:txBody>
      </p:sp>
      <p:sp>
        <p:nvSpPr>
          <p:cNvPr id="3204" name="Text Box 187"/>
          <p:cNvSpPr txBox="1">
            <a:spLocks noChangeArrowheads="1"/>
          </p:cNvSpPr>
          <p:nvPr/>
        </p:nvSpPr>
        <p:spPr bwMode="auto">
          <a:xfrm>
            <a:off x="1331913" y="5191125"/>
            <a:ext cx="12969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>
                <a:solidFill>
                  <a:srgbClr val="3333CC"/>
                </a:solidFill>
              </a:rPr>
              <a:t>réabsorption tubulaire</a:t>
            </a:r>
          </a:p>
        </p:txBody>
      </p:sp>
      <p:sp>
        <p:nvSpPr>
          <p:cNvPr id="3206" name="Text Box 193"/>
          <p:cNvSpPr txBox="1">
            <a:spLocks noChangeArrowheads="1"/>
          </p:cNvSpPr>
          <p:nvPr/>
        </p:nvSpPr>
        <p:spPr bwMode="auto">
          <a:xfrm>
            <a:off x="3357554" y="6357958"/>
            <a:ext cx="2000264" cy="36933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CCFF99"/>
              </a:gs>
            </a:gsLst>
            <a:path path="circle">
              <a:fillToRect l="50000" t="50000" r="50000" b="50000"/>
            </a:path>
          </a:gradFill>
          <a:ln w="9525">
            <a:solidFill>
              <a:srgbClr val="33CC33"/>
            </a:solidFill>
            <a:miter lim="800000"/>
            <a:headEnd/>
            <a:tailEnd/>
          </a:ln>
        </p:spPr>
        <p:txBody>
          <a:bodyPr wrap="square" lIns="18000" rIns="180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 dirty="0">
                <a:solidFill>
                  <a:srgbClr val="008000"/>
                </a:solidFill>
                <a:sym typeface="Symbol" pitchFamily="18" charset="2"/>
              </a:rPr>
              <a:t>Rôle de l’insuline</a:t>
            </a:r>
          </a:p>
        </p:txBody>
      </p:sp>
      <p:sp>
        <p:nvSpPr>
          <p:cNvPr id="3207" name="Text Box 196"/>
          <p:cNvSpPr txBox="1">
            <a:spLocks noChangeArrowheads="1"/>
          </p:cNvSpPr>
          <p:nvPr/>
        </p:nvSpPr>
        <p:spPr bwMode="auto">
          <a:xfrm>
            <a:off x="6732588" y="6092825"/>
            <a:ext cx="11525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Protéines</a:t>
            </a:r>
          </a:p>
        </p:txBody>
      </p:sp>
      <p:sp>
        <p:nvSpPr>
          <p:cNvPr id="3208" name="Text Box 197"/>
          <p:cNvSpPr txBox="1">
            <a:spLocks noChangeArrowheads="1"/>
          </p:cNvSpPr>
          <p:nvPr/>
        </p:nvSpPr>
        <p:spPr bwMode="auto">
          <a:xfrm>
            <a:off x="6372225" y="5373688"/>
            <a:ext cx="9715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 b="1" dirty="0">
                <a:latin typeface="Times New Roman" pitchFamily="18" charset="0"/>
              </a:rPr>
              <a:t>alanine</a:t>
            </a:r>
          </a:p>
        </p:txBody>
      </p:sp>
      <p:sp>
        <p:nvSpPr>
          <p:cNvPr id="3210" name="Line 202"/>
          <p:cNvSpPr>
            <a:spLocks noChangeShapeType="1"/>
          </p:cNvSpPr>
          <p:nvPr/>
        </p:nvSpPr>
        <p:spPr bwMode="auto">
          <a:xfrm flipH="1" flipV="1">
            <a:off x="6877050" y="5661025"/>
            <a:ext cx="358775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57" name="Ellipse 156"/>
          <p:cNvSpPr/>
          <p:nvPr/>
        </p:nvSpPr>
        <p:spPr>
          <a:xfrm>
            <a:off x="3071802" y="2500306"/>
            <a:ext cx="285752" cy="28575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8000">
                <a:srgbClr val="E1FFE1"/>
              </a:gs>
              <a:gs pos="81000">
                <a:srgbClr val="B9FFB9"/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rgbClr val="92D050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>
                <a:solidFill>
                  <a:srgbClr val="00CC00"/>
                </a:solidFill>
                <a:latin typeface="Arial Black" pitchFamily="34" charset="0"/>
              </a:rPr>
              <a:t>+</a:t>
            </a:r>
          </a:p>
        </p:txBody>
      </p:sp>
      <p:sp>
        <p:nvSpPr>
          <p:cNvPr id="146" name="Ellipse 145"/>
          <p:cNvSpPr/>
          <p:nvPr/>
        </p:nvSpPr>
        <p:spPr>
          <a:xfrm>
            <a:off x="5357818" y="3143248"/>
            <a:ext cx="285752" cy="28575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E1FFE1"/>
              </a:gs>
              <a:gs pos="100000">
                <a:srgbClr val="B9FFB9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92D050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>
                <a:solidFill>
                  <a:srgbClr val="00CC00"/>
                </a:solidFill>
                <a:latin typeface="Arial Black" pitchFamily="34" charset="0"/>
              </a:rPr>
              <a:t>+</a:t>
            </a:r>
          </a:p>
        </p:txBody>
      </p:sp>
      <p:sp>
        <p:nvSpPr>
          <p:cNvPr id="147" name="Ellipse 146"/>
          <p:cNvSpPr/>
          <p:nvPr/>
        </p:nvSpPr>
        <p:spPr>
          <a:xfrm>
            <a:off x="5357818" y="2357430"/>
            <a:ext cx="285752" cy="28575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E1FFE1"/>
              </a:gs>
              <a:gs pos="100000">
                <a:srgbClr val="B9FFB9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92D050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>
                <a:solidFill>
                  <a:srgbClr val="00CC00"/>
                </a:solidFill>
                <a:latin typeface="Arial Black" pitchFamily="34" charset="0"/>
              </a:rPr>
              <a:t>+</a:t>
            </a:r>
          </a:p>
        </p:txBody>
      </p:sp>
      <p:sp>
        <p:nvSpPr>
          <p:cNvPr id="148" name="Ellipse 147"/>
          <p:cNvSpPr/>
          <p:nvPr/>
        </p:nvSpPr>
        <p:spPr>
          <a:xfrm>
            <a:off x="5643570" y="785794"/>
            <a:ext cx="285752" cy="28575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E1FFE1"/>
              </a:gs>
              <a:gs pos="100000">
                <a:srgbClr val="B9FFB9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92D050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>
                <a:solidFill>
                  <a:srgbClr val="00CC00"/>
                </a:solidFill>
                <a:latin typeface="Arial Black" pitchFamily="34" charset="0"/>
              </a:rPr>
              <a:t>+</a:t>
            </a:r>
          </a:p>
        </p:txBody>
      </p:sp>
      <p:sp>
        <p:nvSpPr>
          <p:cNvPr id="149" name="Ellipse 148"/>
          <p:cNvSpPr/>
          <p:nvPr/>
        </p:nvSpPr>
        <p:spPr>
          <a:xfrm>
            <a:off x="7380942" y="1740206"/>
            <a:ext cx="285752" cy="28575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E1FFE1"/>
              </a:gs>
              <a:gs pos="100000">
                <a:srgbClr val="B9FFB9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92D050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>
                <a:solidFill>
                  <a:srgbClr val="00CC00"/>
                </a:solidFill>
                <a:latin typeface="Arial Black" pitchFamily="34" charset="0"/>
              </a:rPr>
              <a:t>+</a:t>
            </a:r>
          </a:p>
        </p:txBody>
      </p:sp>
      <p:sp>
        <p:nvSpPr>
          <p:cNvPr id="150" name="Ellipse 149"/>
          <p:cNvSpPr/>
          <p:nvPr/>
        </p:nvSpPr>
        <p:spPr>
          <a:xfrm>
            <a:off x="7510482" y="3286124"/>
            <a:ext cx="285752" cy="28575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E1FFE1"/>
              </a:gs>
              <a:gs pos="100000">
                <a:srgbClr val="B9FFB9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92D050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>
                <a:solidFill>
                  <a:srgbClr val="00CC00"/>
                </a:solidFill>
                <a:latin typeface="Arial Black" pitchFamily="34" charset="0"/>
              </a:rPr>
              <a:t>+</a:t>
            </a:r>
          </a:p>
        </p:txBody>
      </p:sp>
      <p:sp>
        <p:nvSpPr>
          <p:cNvPr id="151" name="Ellipse 150"/>
          <p:cNvSpPr/>
          <p:nvPr/>
        </p:nvSpPr>
        <p:spPr>
          <a:xfrm>
            <a:off x="8332521" y="4572008"/>
            <a:ext cx="285752" cy="28575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E1FFE1"/>
              </a:gs>
              <a:gs pos="100000">
                <a:srgbClr val="B9FFB9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92D050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>
                <a:solidFill>
                  <a:srgbClr val="00CC00"/>
                </a:solidFill>
                <a:latin typeface="Arial Black" pitchFamily="34" charset="0"/>
              </a:rPr>
              <a:t>+</a:t>
            </a:r>
          </a:p>
        </p:txBody>
      </p:sp>
      <p:sp>
        <p:nvSpPr>
          <p:cNvPr id="153" name="Ellipse 152"/>
          <p:cNvSpPr/>
          <p:nvPr/>
        </p:nvSpPr>
        <p:spPr>
          <a:xfrm>
            <a:off x="774356" y="2120256"/>
            <a:ext cx="285752" cy="28575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8000">
                <a:srgbClr val="E1FFE1"/>
              </a:gs>
              <a:gs pos="81000">
                <a:srgbClr val="B9FFB9"/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rgbClr val="92D050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>
                <a:solidFill>
                  <a:srgbClr val="00CC00"/>
                </a:solidFill>
                <a:latin typeface="Arial Black" pitchFamily="34" charset="0"/>
              </a:rPr>
              <a:t>+</a:t>
            </a:r>
          </a:p>
        </p:txBody>
      </p:sp>
      <p:sp>
        <p:nvSpPr>
          <p:cNvPr id="154" name="Ellipse 153"/>
          <p:cNvSpPr/>
          <p:nvPr/>
        </p:nvSpPr>
        <p:spPr>
          <a:xfrm>
            <a:off x="1838261" y="357166"/>
            <a:ext cx="285752" cy="28575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8000">
                <a:srgbClr val="FFFFDD"/>
              </a:gs>
              <a:gs pos="81000">
                <a:srgbClr val="FFCC00"/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rgbClr val="FF0000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fr-FR" dirty="0" smtClean="0">
                <a:solidFill>
                  <a:srgbClr val="FF0000"/>
                </a:solidFill>
                <a:latin typeface="Arial Black" pitchFamily="34" charset="0"/>
              </a:rPr>
              <a:t>-</a:t>
            </a:r>
            <a:endParaRPr lang="fr-FR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56" name="Ellipse 155"/>
          <p:cNvSpPr/>
          <p:nvPr/>
        </p:nvSpPr>
        <p:spPr>
          <a:xfrm>
            <a:off x="1034390" y="1222994"/>
            <a:ext cx="285752" cy="28575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8000">
                <a:srgbClr val="FFFFDD"/>
              </a:gs>
              <a:gs pos="81000">
                <a:srgbClr val="FFCC00"/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rgbClr val="FF0000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fr-FR" dirty="0" smtClean="0">
                <a:solidFill>
                  <a:srgbClr val="FF0000"/>
                </a:solidFill>
                <a:latin typeface="Arial Black" pitchFamily="34" charset="0"/>
              </a:rPr>
              <a:t>-</a:t>
            </a:r>
            <a:endParaRPr lang="fr-FR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58" name="Ellipse 157"/>
          <p:cNvSpPr/>
          <p:nvPr/>
        </p:nvSpPr>
        <p:spPr>
          <a:xfrm>
            <a:off x="7332364" y="574338"/>
            <a:ext cx="285752" cy="28575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8000">
                <a:srgbClr val="FFFFDD"/>
              </a:gs>
              <a:gs pos="81000">
                <a:srgbClr val="FFCC00"/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rgbClr val="FF0000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fr-FR" dirty="0" smtClean="0">
                <a:solidFill>
                  <a:srgbClr val="FF0000"/>
                </a:solidFill>
                <a:latin typeface="Arial Black" pitchFamily="34" charset="0"/>
              </a:rPr>
              <a:t>-</a:t>
            </a:r>
            <a:endParaRPr lang="fr-FR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59" name="Ellipse 158"/>
          <p:cNvSpPr/>
          <p:nvPr/>
        </p:nvSpPr>
        <p:spPr>
          <a:xfrm>
            <a:off x="6703710" y="5835032"/>
            <a:ext cx="285752" cy="28575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8000">
                <a:srgbClr val="FFFFDD"/>
              </a:gs>
              <a:gs pos="81000">
                <a:srgbClr val="FFCC00"/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rgbClr val="FF0000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fr-FR" dirty="0" smtClean="0">
                <a:solidFill>
                  <a:srgbClr val="FF0000"/>
                </a:solidFill>
                <a:latin typeface="Arial Black" pitchFamily="34" charset="0"/>
              </a:rPr>
              <a:t>-</a:t>
            </a:r>
            <a:endParaRPr lang="fr-FR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60" name="Ellipse 159"/>
          <p:cNvSpPr/>
          <p:nvPr/>
        </p:nvSpPr>
        <p:spPr>
          <a:xfrm>
            <a:off x="6569406" y="4740602"/>
            <a:ext cx="285752" cy="28575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E1FFE1"/>
              </a:gs>
              <a:gs pos="100000">
                <a:srgbClr val="B9FFB9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92D050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>
                <a:solidFill>
                  <a:srgbClr val="00CC00"/>
                </a:solidFill>
                <a:latin typeface="Arial Black" pitchFamily="34" charset="0"/>
              </a:rPr>
              <a:t>+</a:t>
            </a:r>
          </a:p>
        </p:txBody>
      </p:sp>
      <p:sp>
        <p:nvSpPr>
          <p:cNvPr id="161" name="Oval 66"/>
          <p:cNvSpPr>
            <a:spLocks noChangeArrowheads="1"/>
          </p:cNvSpPr>
          <p:nvPr/>
        </p:nvSpPr>
        <p:spPr bwMode="auto">
          <a:xfrm>
            <a:off x="4714876" y="4214818"/>
            <a:ext cx="576262" cy="54768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70000">
                <a:srgbClr val="C4886A"/>
              </a:gs>
              <a:gs pos="100000">
                <a:srgbClr val="A56241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162" name="Oval 66"/>
          <p:cNvSpPr>
            <a:spLocks noChangeArrowheads="1"/>
          </p:cNvSpPr>
          <p:nvPr/>
        </p:nvSpPr>
        <p:spPr bwMode="auto">
          <a:xfrm>
            <a:off x="3571868" y="5072074"/>
            <a:ext cx="576262" cy="54768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70000">
                <a:srgbClr val="C4886A"/>
              </a:gs>
              <a:gs pos="100000">
                <a:srgbClr val="A56241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163" name="Oval 65"/>
          <p:cNvSpPr>
            <a:spLocks noChangeArrowheads="1"/>
          </p:cNvSpPr>
          <p:nvPr/>
        </p:nvSpPr>
        <p:spPr bwMode="auto">
          <a:xfrm>
            <a:off x="4643438" y="5429264"/>
            <a:ext cx="431800" cy="412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70000">
                <a:srgbClr val="FFCFAF"/>
              </a:gs>
              <a:gs pos="100000">
                <a:srgbClr val="FF8447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64" name="Oval 65"/>
          <p:cNvSpPr>
            <a:spLocks noChangeArrowheads="1"/>
          </p:cNvSpPr>
          <p:nvPr/>
        </p:nvSpPr>
        <p:spPr bwMode="auto">
          <a:xfrm>
            <a:off x="3500430" y="1928802"/>
            <a:ext cx="431800" cy="412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70000">
                <a:srgbClr val="FFCFAF"/>
              </a:gs>
              <a:gs pos="100000">
                <a:srgbClr val="FF8447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65" name="Oval 32"/>
          <p:cNvSpPr>
            <a:spLocks noChangeArrowheads="1"/>
          </p:cNvSpPr>
          <p:nvPr/>
        </p:nvSpPr>
        <p:spPr bwMode="auto">
          <a:xfrm>
            <a:off x="4652963" y="2000240"/>
            <a:ext cx="144462" cy="138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79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66" name="Oval 32"/>
          <p:cNvSpPr>
            <a:spLocks noChangeArrowheads="1"/>
          </p:cNvSpPr>
          <p:nvPr/>
        </p:nvSpPr>
        <p:spPr bwMode="auto">
          <a:xfrm>
            <a:off x="4000496" y="3286124"/>
            <a:ext cx="144462" cy="138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79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67" name="Oval 32"/>
          <p:cNvSpPr>
            <a:spLocks noChangeArrowheads="1"/>
          </p:cNvSpPr>
          <p:nvPr/>
        </p:nvSpPr>
        <p:spPr bwMode="auto">
          <a:xfrm>
            <a:off x="3643306" y="1500174"/>
            <a:ext cx="144462" cy="138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79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68" name="Oval 32"/>
          <p:cNvSpPr>
            <a:spLocks noChangeArrowheads="1"/>
          </p:cNvSpPr>
          <p:nvPr/>
        </p:nvSpPr>
        <p:spPr bwMode="auto">
          <a:xfrm>
            <a:off x="4652963" y="4933962"/>
            <a:ext cx="144462" cy="138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79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69" name="Oval 32"/>
          <p:cNvSpPr>
            <a:spLocks noChangeArrowheads="1"/>
          </p:cNvSpPr>
          <p:nvPr/>
        </p:nvSpPr>
        <p:spPr bwMode="auto">
          <a:xfrm>
            <a:off x="3571868" y="4643446"/>
            <a:ext cx="144462" cy="138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79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70" name="Oval 32"/>
          <p:cNvSpPr>
            <a:spLocks noChangeArrowheads="1"/>
          </p:cNvSpPr>
          <p:nvPr/>
        </p:nvSpPr>
        <p:spPr bwMode="auto">
          <a:xfrm>
            <a:off x="3927472" y="4076706"/>
            <a:ext cx="144462" cy="138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79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71" name="Oval 32"/>
          <p:cNvSpPr>
            <a:spLocks noChangeArrowheads="1"/>
          </p:cNvSpPr>
          <p:nvPr/>
        </p:nvSpPr>
        <p:spPr bwMode="auto">
          <a:xfrm>
            <a:off x="4498976" y="2576508"/>
            <a:ext cx="144462" cy="138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79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72" name="Oval 32"/>
          <p:cNvSpPr>
            <a:spLocks noChangeArrowheads="1"/>
          </p:cNvSpPr>
          <p:nvPr/>
        </p:nvSpPr>
        <p:spPr bwMode="auto">
          <a:xfrm>
            <a:off x="3857620" y="2505070"/>
            <a:ext cx="144462" cy="138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79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73" name="Oval 32"/>
          <p:cNvSpPr>
            <a:spLocks noChangeArrowheads="1"/>
          </p:cNvSpPr>
          <p:nvPr/>
        </p:nvSpPr>
        <p:spPr bwMode="auto">
          <a:xfrm>
            <a:off x="3998910" y="1214422"/>
            <a:ext cx="144462" cy="138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79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74" name="Oval 32"/>
          <p:cNvSpPr>
            <a:spLocks noChangeArrowheads="1"/>
          </p:cNvSpPr>
          <p:nvPr/>
        </p:nvSpPr>
        <p:spPr bwMode="auto">
          <a:xfrm>
            <a:off x="4143372" y="5719780"/>
            <a:ext cx="144462" cy="138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79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75" name="Oval 32"/>
          <p:cNvSpPr>
            <a:spLocks noChangeArrowheads="1"/>
          </p:cNvSpPr>
          <p:nvPr/>
        </p:nvSpPr>
        <p:spPr bwMode="auto">
          <a:xfrm>
            <a:off x="4214810" y="4648210"/>
            <a:ext cx="144462" cy="138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79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76" name="Oval 32"/>
          <p:cNvSpPr>
            <a:spLocks noChangeArrowheads="1"/>
          </p:cNvSpPr>
          <p:nvPr/>
        </p:nvSpPr>
        <p:spPr bwMode="auto">
          <a:xfrm>
            <a:off x="4214810" y="1790690"/>
            <a:ext cx="144462" cy="138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79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77" name="Oval 32"/>
          <p:cNvSpPr>
            <a:spLocks noChangeArrowheads="1"/>
          </p:cNvSpPr>
          <p:nvPr/>
        </p:nvSpPr>
        <p:spPr bwMode="auto">
          <a:xfrm>
            <a:off x="4071934" y="357166"/>
            <a:ext cx="144462" cy="138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79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78" name="Oval 32"/>
          <p:cNvSpPr>
            <a:spLocks noChangeArrowheads="1"/>
          </p:cNvSpPr>
          <p:nvPr/>
        </p:nvSpPr>
        <p:spPr bwMode="auto">
          <a:xfrm>
            <a:off x="6595124" y="3737612"/>
            <a:ext cx="144462" cy="138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79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79" name="Oval 32"/>
          <p:cNvSpPr>
            <a:spLocks noChangeArrowheads="1"/>
          </p:cNvSpPr>
          <p:nvPr/>
        </p:nvSpPr>
        <p:spPr bwMode="auto">
          <a:xfrm>
            <a:off x="6223646" y="1965950"/>
            <a:ext cx="144462" cy="138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79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80" name="Oval 32"/>
          <p:cNvSpPr>
            <a:spLocks noChangeArrowheads="1"/>
          </p:cNvSpPr>
          <p:nvPr/>
        </p:nvSpPr>
        <p:spPr bwMode="auto">
          <a:xfrm>
            <a:off x="1920222" y="2106920"/>
            <a:ext cx="144462" cy="138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79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82" name="Ellipse 181"/>
          <p:cNvSpPr/>
          <p:nvPr/>
        </p:nvSpPr>
        <p:spPr>
          <a:xfrm>
            <a:off x="5572132" y="428604"/>
            <a:ext cx="500066" cy="285752"/>
          </a:xfrm>
          <a:prstGeom prst="ellipse">
            <a:avLst/>
          </a:prstGeom>
          <a:solidFill>
            <a:srgbClr val="FFD5B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LPL</a:t>
            </a:r>
            <a:endParaRPr lang="fr-FR" sz="1400" dirty="0">
              <a:solidFill>
                <a:srgbClr val="CC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" name="Ellipse 182"/>
          <p:cNvSpPr/>
          <p:nvPr/>
        </p:nvSpPr>
        <p:spPr>
          <a:xfrm>
            <a:off x="7572396" y="428604"/>
            <a:ext cx="500066" cy="285752"/>
          </a:xfrm>
          <a:prstGeom prst="ellipse">
            <a:avLst/>
          </a:prstGeom>
          <a:solidFill>
            <a:srgbClr val="FFD5B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TGL</a:t>
            </a:r>
            <a:endParaRPr lang="fr-FR" sz="1400" dirty="0">
              <a:solidFill>
                <a:srgbClr val="CC66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61</Words>
  <Application>Microsoft Office PowerPoint</Application>
  <PresentationFormat>Affichage à l'écran (4:3)</PresentationFormat>
  <Paragraphs>49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Seloken</cp:lastModifiedBy>
  <cp:revision>36</cp:revision>
  <dcterms:created xsi:type="dcterms:W3CDTF">2008-07-22T13:17:44Z</dcterms:created>
  <dcterms:modified xsi:type="dcterms:W3CDTF">2008-07-31T08:51:29Z</dcterms:modified>
</cp:coreProperties>
</file>