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utoShape 4"/>
          <p:cNvSpPr>
            <a:spLocks noChangeArrowheads="1"/>
          </p:cNvSpPr>
          <p:nvPr/>
        </p:nvSpPr>
        <p:spPr bwMode="auto">
          <a:xfrm rot="13457543">
            <a:off x="5724525" y="1327150"/>
            <a:ext cx="2173288" cy="5707063"/>
          </a:xfrm>
          <a:prstGeom prst="flowChartMagneticDisk">
            <a:avLst/>
          </a:prstGeom>
          <a:gradFill>
            <a:gsLst>
              <a:gs pos="0">
                <a:srgbClr val="FF8F8F"/>
              </a:gs>
              <a:gs pos="50000">
                <a:srgbClr val="FFF3F3"/>
              </a:gs>
              <a:gs pos="100000">
                <a:srgbClr val="FF8F8F"/>
              </a:gs>
            </a:gsLst>
            <a:lin ang="0" scaled="0"/>
          </a:gradFill>
          <a:ln w="9525">
            <a:solidFill>
              <a:srgbClr val="C00000"/>
            </a:solidFill>
            <a:round/>
            <a:headEnd/>
            <a:tailEnd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AutoShape 3"/>
          <p:cNvSpPr>
            <a:spLocks noChangeArrowheads="1"/>
          </p:cNvSpPr>
          <p:nvPr/>
        </p:nvSpPr>
        <p:spPr bwMode="auto">
          <a:xfrm rot="5400000">
            <a:off x="-1842305" y="2307421"/>
            <a:ext cx="6167460" cy="2124075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CC9900"/>
              </a:gs>
              <a:gs pos="50000">
                <a:srgbClr val="FFD581"/>
              </a:gs>
              <a:gs pos="100000">
                <a:srgbClr val="CC9900"/>
              </a:gs>
            </a:gsLst>
            <a:lin ang="5400000" scaled="1"/>
          </a:gradFill>
          <a:ln w="9525">
            <a:solidFill>
              <a:srgbClr val="663300"/>
            </a:solidFill>
            <a:miter lim="800000"/>
            <a:headEnd/>
            <a:tailEnd/>
          </a:ln>
          <a:effectLst>
            <a:outerShdw blurRad="127000" dist="1270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endParaRPr lang="fr-FR"/>
          </a:p>
        </p:txBody>
      </p:sp>
      <p:sp>
        <p:nvSpPr>
          <p:cNvPr id="40" name="AutoShape 10"/>
          <p:cNvSpPr>
            <a:spLocks noChangeArrowheads="1"/>
          </p:cNvSpPr>
          <p:nvPr/>
        </p:nvSpPr>
        <p:spPr bwMode="auto">
          <a:xfrm rot="5400000">
            <a:off x="2821476" y="190812"/>
            <a:ext cx="6072819" cy="6143670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rgbClr val="E2B3FF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9900CC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auto">
          <a:xfrm rot="14377288">
            <a:off x="2307993" y="4246396"/>
            <a:ext cx="684212" cy="1933575"/>
          </a:xfrm>
          <a:prstGeom prst="flowChartMagneticDisk">
            <a:avLst/>
          </a:prstGeom>
          <a:gradFill>
            <a:gsLst>
              <a:gs pos="0">
                <a:srgbClr val="FF8F8F"/>
              </a:gs>
              <a:gs pos="50000">
                <a:srgbClr val="FFF3F3"/>
              </a:gs>
              <a:gs pos="100000">
                <a:srgbClr val="FF8F8F"/>
              </a:gs>
            </a:gsLst>
            <a:lin ang="0" scaled="0"/>
          </a:gradFill>
          <a:ln w="9525">
            <a:solidFill>
              <a:srgbClr val="C00000"/>
            </a:solidFill>
            <a:round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684213" y="285728"/>
            <a:ext cx="1173143" cy="338554"/>
          </a:xfrm>
          <a:prstGeom prst="rect">
            <a:avLst/>
          </a:prstGeom>
          <a:gradFill rotWithShape="1">
            <a:gsLst>
              <a:gs pos="0">
                <a:srgbClr val="FFD581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rgbClr val="663300"/>
                </a:solidFill>
                <a:latin typeface="Times New Roman" pitchFamily="18" charset="0"/>
              </a:rPr>
              <a:t>INTESTIN</a:t>
            </a:r>
          </a:p>
        </p:txBody>
      </p:sp>
      <p:sp>
        <p:nvSpPr>
          <p:cNvPr id="41" name="ZoneTexte 2222"/>
          <p:cNvSpPr txBox="1">
            <a:spLocks noChangeArrowheads="1"/>
          </p:cNvSpPr>
          <p:nvPr/>
        </p:nvSpPr>
        <p:spPr bwMode="auto">
          <a:xfrm>
            <a:off x="5357819" y="214290"/>
            <a:ext cx="573055" cy="318924"/>
          </a:xfrm>
          <a:prstGeom prst="rect">
            <a:avLst/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FOIE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 rot="14449424">
            <a:off x="2016919" y="294482"/>
            <a:ext cx="682625" cy="2198687"/>
          </a:xfrm>
          <a:prstGeom prst="flowChartMagneticDisk">
            <a:avLst/>
          </a:prstGeom>
          <a:gradFill rotWithShape="1">
            <a:gsLst>
              <a:gs pos="0">
                <a:srgbClr val="FFCC99"/>
              </a:gs>
              <a:gs pos="50000">
                <a:srgbClr val="FFFFCC"/>
              </a:gs>
              <a:gs pos="100000">
                <a:srgbClr val="FFCC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178" name="Freeform 58"/>
          <p:cNvSpPr>
            <a:spLocks/>
          </p:cNvSpPr>
          <p:nvPr/>
        </p:nvSpPr>
        <p:spPr bwMode="auto">
          <a:xfrm rot="20617914">
            <a:off x="1455909" y="1439892"/>
            <a:ext cx="1257738" cy="4067473"/>
          </a:xfrm>
          <a:custGeom>
            <a:avLst/>
            <a:gdLst/>
            <a:ahLst/>
            <a:cxnLst>
              <a:cxn ang="0">
                <a:pos x="824" y="30"/>
              </a:cxn>
              <a:cxn ang="0">
                <a:pos x="370" y="166"/>
              </a:cxn>
              <a:cxn ang="0">
                <a:pos x="53" y="1028"/>
              </a:cxn>
              <a:cxn ang="0">
                <a:pos x="98" y="2570"/>
              </a:cxn>
              <a:cxn ang="0">
                <a:pos x="643" y="2752"/>
              </a:cxn>
            </a:cxnLst>
            <a:rect l="0" t="0" r="r" b="b"/>
            <a:pathLst>
              <a:path w="824" h="2857">
                <a:moveTo>
                  <a:pt x="824" y="30"/>
                </a:moveTo>
                <a:cubicBezTo>
                  <a:pt x="661" y="15"/>
                  <a:pt x="498" y="0"/>
                  <a:pt x="370" y="166"/>
                </a:cubicBezTo>
                <a:cubicBezTo>
                  <a:pt x="242" y="332"/>
                  <a:pt x="98" y="627"/>
                  <a:pt x="53" y="1028"/>
                </a:cubicBezTo>
                <a:cubicBezTo>
                  <a:pt x="8" y="1429"/>
                  <a:pt x="0" y="2283"/>
                  <a:pt x="98" y="2570"/>
                </a:cubicBezTo>
                <a:cubicBezTo>
                  <a:pt x="196" y="2857"/>
                  <a:pt x="419" y="2804"/>
                  <a:pt x="643" y="2752"/>
                </a:cubicBezTo>
              </a:path>
            </a:pathLst>
          </a:custGeom>
          <a:noFill/>
          <a:ln w="50800">
            <a:gradFill flip="none" rotWithShape="1">
              <a:gsLst>
                <a:gs pos="0">
                  <a:srgbClr val="CC66FF"/>
                </a:gs>
                <a:gs pos="100000">
                  <a:srgbClr val="CC9900"/>
                </a:gs>
              </a:gsLst>
              <a:lin ang="8100000" scaled="1"/>
              <a:tileRect/>
            </a:gra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5184" name="AutoShape 64"/>
          <p:cNvSpPr>
            <a:spLocks noChangeArrowheads="1"/>
          </p:cNvSpPr>
          <p:nvPr/>
        </p:nvSpPr>
        <p:spPr bwMode="auto">
          <a:xfrm rot="5400000">
            <a:off x="-2380" y="4471196"/>
            <a:ext cx="1658935" cy="431800"/>
          </a:xfrm>
          <a:prstGeom prst="rightArrow">
            <a:avLst>
              <a:gd name="adj1" fmla="val 33796"/>
              <a:gd name="adj2" fmla="val 110672"/>
            </a:avLst>
          </a:prstGeom>
          <a:gradFill rotWithShape="1">
            <a:gsLst>
              <a:gs pos="0">
                <a:srgbClr val="CC9900"/>
              </a:gs>
              <a:gs pos="50000">
                <a:srgbClr val="FFFF00"/>
              </a:gs>
              <a:gs pos="100000">
                <a:srgbClr val="CC99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185" name="Text Box 65"/>
          <p:cNvSpPr txBox="1">
            <a:spLocks noChangeArrowheads="1"/>
          </p:cNvSpPr>
          <p:nvPr/>
        </p:nvSpPr>
        <p:spPr bwMode="auto">
          <a:xfrm>
            <a:off x="357158" y="5516563"/>
            <a:ext cx="1262092" cy="825500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007400"/>
                </a:solidFill>
                <a:latin typeface="Times New Roman" pitchFamily="18" charset="0"/>
              </a:rPr>
              <a:t>Stéatorrhée</a:t>
            </a:r>
            <a:r>
              <a:rPr lang="fr-FR" sz="1600" b="1" dirty="0" smtClean="0">
                <a:solidFill>
                  <a:srgbClr val="007400"/>
                </a:solidFill>
                <a:latin typeface="Times New Roman" pitchFamily="18" charset="0"/>
              </a:rPr>
              <a:t>,</a:t>
            </a:r>
            <a:endParaRPr lang="fr-FR" sz="1600" b="1" dirty="0">
              <a:solidFill>
                <a:srgbClr val="007400"/>
              </a:solidFill>
              <a:latin typeface="Times New Roman" pitchFamily="18" charset="0"/>
            </a:endParaRPr>
          </a:p>
          <a:p>
            <a:pPr algn="ctr"/>
            <a:r>
              <a:rPr lang="fr-FR" sz="1600" b="1" dirty="0">
                <a:solidFill>
                  <a:srgbClr val="007400"/>
                </a:solidFill>
                <a:latin typeface="Times New Roman" pitchFamily="18" charset="0"/>
              </a:rPr>
              <a:t>décoloration des selles</a:t>
            </a:r>
          </a:p>
        </p:txBody>
      </p:sp>
      <p:sp>
        <p:nvSpPr>
          <p:cNvPr id="5188" name="Text Box 68"/>
          <p:cNvSpPr txBox="1">
            <a:spLocks noChangeArrowheads="1"/>
          </p:cNvSpPr>
          <p:nvPr/>
        </p:nvSpPr>
        <p:spPr bwMode="auto">
          <a:xfrm>
            <a:off x="7307263" y="3806830"/>
            <a:ext cx="693761" cy="336550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b="1" dirty="0">
                <a:solidFill>
                  <a:srgbClr val="007400"/>
                </a:solidFill>
                <a:latin typeface="Times New Roman" pitchFamily="18" charset="0"/>
              </a:rPr>
              <a:t>P</a:t>
            </a:r>
            <a:r>
              <a:rPr lang="fr-FR" sz="1600" b="1" dirty="0" smtClean="0">
                <a:solidFill>
                  <a:srgbClr val="007400"/>
                </a:solidFill>
                <a:latin typeface="Times New Roman" pitchFamily="18" charset="0"/>
              </a:rPr>
              <a:t>rurit</a:t>
            </a:r>
            <a:endParaRPr lang="fr-FR" sz="1600" b="1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5189" name="Text Box 69"/>
          <p:cNvSpPr txBox="1">
            <a:spLocks noChangeArrowheads="1"/>
          </p:cNvSpPr>
          <p:nvPr/>
        </p:nvSpPr>
        <p:spPr bwMode="auto">
          <a:xfrm>
            <a:off x="7881939" y="3000372"/>
            <a:ext cx="1190655" cy="581025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b="1">
                <a:solidFill>
                  <a:srgbClr val="007400"/>
                </a:solidFill>
                <a:latin typeface="Times New Roman" pitchFamily="18" charset="0"/>
              </a:rPr>
              <a:t>Ictère, urine foncée</a:t>
            </a:r>
          </a:p>
        </p:txBody>
      </p:sp>
      <p:sp>
        <p:nvSpPr>
          <p:cNvPr id="5193" name="Text Box 73"/>
          <p:cNvSpPr txBox="1">
            <a:spLocks noChangeArrowheads="1"/>
          </p:cNvSpPr>
          <p:nvPr/>
        </p:nvSpPr>
        <p:spPr bwMode="auto">
          <a:xfrm>
            <a:off x="4846649" y="5032392"/>
            <a:ext cx="1368425" cy="825500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/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° facteurs II, VII, IX, X, PS, PC</a:t>
            </a:r>
          </a:p>
        </p:txBody>
      </p:sp>
      <p:sp>
        <p:nvSpPr>
          <p:cNvPr id="5196" name="Text Box 76"/>
          <p:cNvSpPr txBox="1">
            <a:spLocks noChangeArrowheads="1"/>
          </p:cNvSpPr>
          <p:nvPr/>
        </p:nvSpPr>
        <p:spPr bwMode="auto">
          <a:xfrm>
            <a:off x="5578477" y="3929066"/>
            <a:ext cx="1136663" cy="338554"/>
          </a:xfrm>
          <a:prstGeom prst="rect">
            <a:avLst/>
          </a:prstGeom>
          <a:gradFill>
            <a:gsLst>
              <a:gs pos="0">
                <a:srgbClr val="E9FFE9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Cholestérol</a:t>
            </a:r>
            <a:endParaRPr lang="fr-FR" sz="1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200" name="AutoShape 80"/>
          <p:cNvSpPr>
            <a:spLocks noChangeArrowheads="1"/>
          </p:cNvSpPr>
          <p:nvPr/>
        </p:nvSpPr>
        <p:spPr bwMode="auto">
          <a:xfrm rot="3437632">
            <a:off x="7444090" y="1139577"/>
            <a:ext cx="1811185" cy="843719"/>
          </a:xfrm>
          <a:prstGeom prst="curvedDownArrow">
            <a:avLst>
              <a:gd name="adj1" fmla="val 16582"/>
              <a:gd name="adj2" fmla="val 36192"/>
              <a:gd name="adj3" fmla="val 26967"/>
            </a:avLst>
          </a:prstGeom>
          <a:gradFill rotWithShape="1">
            <a:gsLst>
              <a:gs pos="0">
                <a:srgbClr val="E9FFE9"/>
              </a:gs>
              <a:gs pos="100000">
                <a:srgbClr val="00B0F0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8" name="AutoShape 21"/>
          <p:cNvSpPr>
            <a:spLocks noChangeArrowheads="1"/>
          </p:cNvSpPr>
          <p:nvPr/>
        </p:nvSpPr>
        <p:spPr bwMode="auto">
          <a:xfrm rot="1924677">
            <a:off x="3072927" y="1695216"/>
            <a:ext cx="4068341" cy="366712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2268538" y="843961"/>
            <a:ext cx="1725612" cy="584775"/>
          </a:xfrm>
          <a:prstGeom prst="rect">
            <a:avLst/>
          </a:prstGeom>
          <a:solidFill>
            <a:srgbClr val="CCFF33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latin typeface="Times New Roman" pitchFamily="18" charset="0"/>
              </a:rPr>
              <a:t>Ac.biliaire</a:t>
            </a:r>
            <a:r>
              <a:rPr lang="fr-FR" sz="1600" dirty="0">
                <a:latin typeface="Times New Roman" pitchFamily="18" charset="0"/>
              </a:rPr>
              <a:t>, </a:t>
            </a:r>
            <a:r>
              <a:rPr lang="fr-FR" sz="1600" dirty="0" err="1">
                <a:latin typeface="Times New Roman" pitchFamily="18" charset="0"/>
              </a:rPr>
              <a:t>chol</a:t>
            </a:r>
            <a:r>
              <a:rPr lang="fr-FR" sz="1600" dirty="0">
                <a:latin typeface="Times New Roman" pitchFamily="18" charset="0"/>
              </a:rPr>
              <a:t>, </a:t>
            </a:r>
            <a:r>
              <a:rPr lang="fr-FR" sz="1600" dirty="0" err="1">
                <a:latin typeface="Times New Roman" pitchFamily="18" charset="0"/>
              </a:rPr>
              <a:t>bili</a:t>
            </a:r>
            <a:r>
              <a:rPr lang="fr-FR" sz="1600" dirty="0">
                <a:latin typeface="Times New Roman" pitchFamily="18" charset="0"/>
              </a:rPr>
              <a:t> conjuguée</a:t>
            </a: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2195513" y="331789"/>
            <a:ext cx="1871662" cy="6032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D9FF85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rgbClr val="5F990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2161725" y="423411"/>
            <a:ext cx="1952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007400"/>
                </a:solidFill>
                <a:latin typeface="Times New Roman" pitchFamily="18" charset="0"/>
                <a:cs typeface="Times New Roman" pitchFamily="18" charset="0"/>
              </a:rPr>
              <a:t>Excrétion biliaire</a:t>
            </a:r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928662" y="1149328"/>
            <a:ext cx="1457310" cy="1422416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136" y="181"/>
              </a:cxn>
              <a:cxn ang="0">
                <a:pos x="0" y="499"/>
              </a:cxn>
            </a:cxnLst>
            <a:rect l="0" t="0" r="r" b="b"/>
            <a:pathLst>
              <a:path w="363" h="499">
                <a:moveTo>
                  <a:pt x="363" y="0"/>
                </a:moveTo>
                <a:cubicBezTo>
                  <a:pt x="279" y="49"/>
                  <a:pt x="196" y="98"/>
                  <a:pt x="136" y="181"/>
                </a:cubicBezTo>
                <a:cubicBezTo>
                  <a:pt x="76" y="264"/>
                  <a:pt x="38" y="381"/>
                  <a:pt x="0" y="499"/>
                </a:cubicBezTo>
              </a:path>
            </a:pathLst>
          </a:cu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61" name="AutoShape 21"/>
          <p:cNvSpPr>
            <a:spLocks noChangeArrowheads="1"/>
          </p:cNvSpPr>
          <p:nvPr/>
        </p:nvSpPr>
        <p:spPr bwMode="auto">
          <a:xfrm rot="2373959">
            <a:off x="3812357" y="4915934"/>
            <a:ext cx="1181641" cy="282899"/>
          </a:xfrm>
          <a:prstGeom prst="rightArrow">
            <a:avLst>
              <a:gd name="adj1" fmla="val 46333"/>
              <a:gd name="adj2" fmla="val 84165"/>
            </a:avLst>
          </a:prstGeom>
          <a:gradFill flip="none" rotWithShape="1">
            <a:gsLst>
              <a:gs pos="100000">
                <a:srgbClr val="00B0F0"/>
              </a:gs>
              <a:gs pos="0">
                <a:srgbClr val="E9FFE9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AutoShape 21"/>
          <p:cNvSpPr>
            <a:spLocks noChangeArrowheads="1"/>
          </p:cNvSpPr>
          <p:nvPr/>
        </p:nvSpPr>
        <p:spPr bwMode="auto">
          <a:xfrm rot="2373959">
            <a:off x="6705925" y="3684465"/>
            <a:ext cx="665684" cy="230425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00B0F0"/>
              </a:gs>
              <a:gs pos="5000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63" name="AutoShape 21"/>
          <p:cNvSpPr>
            <a:spLocks noChangeArrowheads="1"/>
          </p:cNvSpPr>
          <p:nvPr/>
        </p:nvSpPr>
        <p:spPr bwMode="auto">
          <a:xfrm rot="2373959">
            <a:off x="7355212" y="2971672"/>
            <a:ext cx="665684" cy="230425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00B0F0"/>
              </a:gs>
              <a:gs pos="5000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6985001" y="2349500"/>
            <a:ext cx="1016024" cy="581025"/>
          </a:xfrm>
          <a:prstGeom prst="rect">
            <a:avLst/>
          </a:prstGeom>
          <a:gradFill>
            <a:gsLst>
              <a:gs pos="0">
                <a:srgbClr val="E9FFE9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bilirubine conjugué</a:t>
            </a:r>
          </a:p>
        </p:txBody>
      </p:sp>
      <p:sp>
        <p:nvSpPr>
          <p:cNvPr id="5187" name="Text Box 67"/>
          <p:cNvSpPr txBox="1">
            <a:spLocks noChangeArrowheads="1"/>
          </p:cNvSpPr>
          <p:nvPr/>
        </p:nvSpPr>
        <p:spPr bwMode="auto">
          <a:xfrm>
            <a:off x="6221419" y="3286124"/>
            <a:ext cx="1130319" cy="338554"/>
          </a:xfrm>
          <a:prstGeom prst="rect">
            <a:avLst/>
          </a:prstGeom>
          <a:gradFill>
            <a:gsLst>
              <a:gs pos="0">
                <a:srgbClr val="E9FFE9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Ac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biliaires</a:t>
            </a:r>
          </a:p>
        </p:txBody>
      </p:sp>
      <p:sp>
        <p:nvSpPr>
          <p:cNvPr id="5194" name="Text Box 74"/>
          <p:cNvSpPr txBox="1">
            <a:spLocks noChangeArrowheads="1"/>
          </p:cNvSpPr>
          <p:nvPr/>
        </p:nvSpPr>
        <p:spPr bwMode="auto">
          <a:xfrm>
            <a:off x="3203575" y="4378334"/>
            <a:ext cx="1368425" cy="336550"/>
          </a:xfrm>
          <a:prstGeom prst="rect">
            <a:avLst/>
          </a:prstGeom>
          <a:gradFill>
            <a:gsLst>
              <a:gs pos="0">
                <a:srgbClr val="E9FFE9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° vitamine K</a:t>
            </a:r>
          </a:p>
        </p:txBody>
      </p:sp>
      <p:sp>
        <p:nvSpPr>
          <p:cNvPr id="64" name="Forme libre 63"/>
          <p:cNvSpPr/>
          <p:nvPr/>
        </p:nvSpPr>
        <p:spPr>
          <a:xfrm>
            <a:off x="984738" y="3573194"/>
            <a:ext cx="1800665" cy="1878036"/>
          </a:xfrm>
          <a:custGeom>
            <a:avLst/>
            <a:gdLst>
              <a:gd name="connsiteX0" fmla="*/ 0 w 1800665"/>
              <a:gd name="connsiteY0" fmla="*/ 0 h 1878036"/>
              <a:gd name="connsiteX1" fmla="*/ 604911 w 1800665"/>
              <a:gd name="connsiteY1" fmla="*/ 1617784 h 1878036"/>
              <a:gd name="connsiteX2" fmla="*/ 1800665 w 1800665"/>
              <a:gd name="connsiteY2" fmla="*/ 1561514 h 187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665" h="1878036">
                <a:moveTo>
                  <a:pt x="0" y="0"/>
                </a:moveTo>
                <a:cubicBezTo>
                  <a:pt x="152400" y="678766"/>
                  <a:pt x="304800" y="1357532"/>
                  <a:pt x="604911" y="1617784"/>
                </a:cubicBezTo>
                <a:cubicBezTo>
                  <a:pt x="905022" y="1878036"/>
                  <a:pt x="1352843" y="1719775"/>
                  <a:pt x="1800665" y="1561514"/>
                </a:cubicBezTo>
              </a:path>
            </a:pathLst>
          </a:custGeom>
          <a:ln w="50800">
            <a:solidFill>
              <a:srgbClr val="FFFF00"/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441297" y="3571876"/>
            <a:ext cx="785818" cy="318924"/>
          </a:xfrm>
          <a:prstGeom prst="rect">
            <a:avLst/>
          </a:prstGeom>
          <a:solidFill>
            <a:srgbClr val="FFFF99">
              <a:alpha val="65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36000" rIns="18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rgbClr val="959200"/>
                </a:solidFill>
                <a:latin typeface="Times New Roman" pitchFamily="18" charset="0"/>
              </a:rPr>
              <a:t>micelle</a:t>
            </a:r>
            <a:endParaRPr lang="fr-FR" sz="1600" b="1" baseline="30000" dirty="0">
              <a:solidFill>
                <a:srgbClr val="959200"/>
              </a:solidFill>
              <a:latin typeface="Times New Roman" pitchFamily="18" charset="0"/>
            </a:endParaRPr>
          </a:p>
        </p:txBody>
      </p:sp>
      <p:grpSp>
        <p:nvGrpSpPr>
          <p:cNvPr id="2" name="Groupe 50"/>
          <p:cNvGrpSpPr/>
          <p:nvPr/>
        </p:nvGrpSpPr>
        <p:grpSpPr>
          <a:xfrm>
            <a:off x="357158" y="2643182"/>
            <a:ext cx="1009651" cy="1000132"/>
            <a:chOff x="571471" y="2500306"/>
            <a:chExt cx="1009651" cy="1000132"/>
          </a:xfrm>
        </p:grpSpPr>
        <p:sp>
          <p:nvSpPr>
            <p:cNvPr id="52" name="Oval 47"/>
            <p:cNvSpPr>
              <a:spLocks noChangeArrowheads="1"/>
            </p:cNvSpPr>
            <p:nvPr/>
          </p:nvSpPr>
          <p:spPr bwMode="auto">
            <a:xfrm>
              <a:off x="571471" y="2500306"/>
              <a:ext cx="1000133" cy="100013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609572" y="2610703"/>
              <a:ext cx="97155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solidFill>
                    <a:srgbClr val="4E4C00"/>
                  </a:solidFill>
                  <a:latin typeface="Times New Roman" pitchFamily="18" charset="0"/>
                </a:rPr>
                <a:t>TG</a:t>
              </a:r>
              <a:r>
                <a:rPr lang="fr-FR" sz="1600" dirty="0">
                  <a:solidFill>
                    <a:srgbClr val="4E4C00"/>
                  </a:solidFill>
                  <a:latin typeface="Times New Roman" pitchFamily="18" charset="0"/>
                </a:rPr>
                <a:t>, </a:t>
              </a:r>
              <a:r>
                <a:rPr lang="fr-FR" sz="1600" dirty="0" err="1">
                  <a:solidFill>
                    <a:srgbClr val="4E4C00"/>
                  </a:solidFill>
                  <a:latin typeface="Times New Roman" pitchFamily="18" charset="0"/>
                </a:rPr>
                <a:t>chol</a:t>
              </a:r>
              <a:r>
                <a:rPr lang="fr-FR" sz="1600" dirty="0">
                  <a:solidFill>
                    <a:srgbClr val="4E4C00"/>
                  </a:solidFill>
                  <a:latin typeface="Times New Roman" pitchFamily="18" charset="0"/>
                </a:rPr>
                <a:t>, vit A, D, E, K…</a:t>
              </a:r>
            </a:p>
          </p:txBody>
        </p:sp>
      </p:grpSp>
      <p:sp>
        <p:nvSpPr>
          <p:cNvPr id="5197" name="AutoShape 77"/>
          <p:cNvSpPr>
            <a:spLocks noChangeArrowheads="1"/>
          </p:cNvSpPr>
          <p:nvPr/>
        </p:nvSpPr>
        <p:spPr bwMode="auto">
          <a:xfrm rot="6837583">
            <a:off x="471874" y="4384727"/>
            <a:ext cx="1962084" cy="431800"/>
          </a:xfrm>
          <a:prstGeom prst="rightArrow">
            <a:avLst>
              <a:gd name="adj1" fmla="val 33796"/>
              <a:gd name="adj2" fmla="val 88367"/>
            </a:avLst>
          </a:prstGeom>
          <a:solidFill>
            <a:srgbClr val="CC99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5" name="Text Box 44"/>
          <p:cNvSpPr txBox="1">
            <a:spLocks noChangeArrowheads="1"/>
          </p:cNvSpPr>
          <p:nvPr/>
        </p:nvSpPr>
        <p:spPr bwMode="auto">
          <a:xfrm>
            <a:off x="1643041" y="3133727"/>
            <a:ext cx="1344633" cy="581025"/>
          </a:xfrm>
          <a:prstGeom prst="rect">
            <a:avLst/>
          </a:prstGeom>
          <a:gradFill flip="none" rotWithShape="1">
            <a:gsLst>
              <a:gs pos="18000">
                <a:srgbClr val="CC9900"/>
              </a:gs>
              <a:gs pos="100000">
                <a:srgbClr val="CC99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rgbClr val="3F0058"/>
                </a:solidFill>
                <a:latin typeface="Times New Roman" pitchFamily="18" charset="0"/>
              </a:rPr>
              <a:t>Cycle </a:t>
            </a:r>
            <a:r>
              <a:rPr lang="fr-FR" sz="1600" b="1" dirty="0" err="1">
                <a:solidFill>
                  <a:srgbClr val="3F0058"/>
                </a:solidFill>
                <a:latin typeface="Times New Roman" pitchFamily="18" charset="0"/>
              </a:rPr>
              <a:t>entéro</a:t>
            </a:r>
            <a:r>
              <a:rPr lang="fr-FR" sz="1600" b="1" dirty="0">
                <a:solidFill>
                  <a:srgbClr val="3F0058"/>
                </a:solidFill>
                <a:latin typeface="Times New Roman" pitchFamily="18" charset="0"/>
              </a:rPr>
              <a:t>-hépatique</a:t>
            </a:r>
            <a:endParaRPr lang="fr-FR" sz="1600" b="1" baseline="30000" dirty="0">
              <a:solidFill>
                <a:srgbClr val="3F0058"/>
              </a:solidFill>
              <a:latin typeface="Times New Roman" pitchFamily="18" charset="0"/>
            </a:endParaRPr>
          </a:p>
        </p:txBody>
      </p:sp>
      <p:sp>
        <p:nvSpPr>
          <p:cNvPr id="5198" name="Text Box 78"/>
          <p:cNvSpPr txBox="1">
            <a:spLocks noChangeArrowheads="1"/>
          </p:cNvSpPr>
          <p:nvPr/>
        </p:nvSpPr>
        <p:spPr bwMode="auto">
          <a:xfrm>
            <a:off x="6572264" y="714356"/>
            <a:ext cx="1128733" cy="581025"/>
          </a:xfrm>
          <a:prstGeom prst="rect">
            <a:avLst/>
          </a:prstGeom>
          <a:gradFill>
            <a:gsLst>
              <a:gs pos="0">
                <a:srgbClr val="E9FFE9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5NU, PAL, GGT</a:t>
            </a:r>
          </a:p>
        </p:txBody>
      </p:sp>
      <p:sp>
        <p:nvSpPr>
          <p:cNvPr id="65" name="AutoShape 56"/>
          <p:cNvSpPr>
            <a:spLocks noChangeArrowheads="1"/>
          </p:cNvSpPr>
          <p:nvPr/>
        </p:nvSpPr>
        <p:spPr bwMode="auto">
          <a:xfrm rot="1154507">
            <a:off x="1118325" y="1189464"/>
            <a:ext cx="862012" cy="863600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66" name="AutoShape 57"/>
          <p:cNvSpPr>
            <a:spLocks noChangeArrowheads="1"/>
          </p:cNvSpPr>
          <p:nvPr/>
        </p:nvSpPr>
        <p:spPr bwMode="auto">
          <a:xfrm rot="1154507">
            <a:off x="1904143" y="4904239"/>
            <a:ext cx="862013" cy="863600"/>
          </a:xfrm>
          <a:prstGeom prst="plus">
            <a:avLst>
              <a:gd name="adj" fmla="val 44370"/>
            </a:avLst>
          </a:prstGeom>
          <a:solidFill>
            <a:srgbClr val="66FF33">
              <a:alpha val="74000"/>
            </a:srgbClr>
          </a:solidFill>
          <a:ln w="9525">
            <a:solidFill>
              <a:srgbClr val="0074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</Words>
  <Application>Microsoft Office PowerPoint</Application>
  <PresentationFormat>Affichage à l'écran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45</cp:revision>
  <dcterms:created xsi:type="dcterms:W3CDTF">2008-07-22T13:17:44Z</dcterms:created>
  <dcterms:modified xsi:type="dcterms:W3CDTF">2008-07-22T14:20:09Z</dcterms:modified>
</cp:coreProperties>
</file>