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A58F6-8B00-4C87-B8D9-9AEDC2DEF46D}" type="slidenum">
              <a:rPr lang="fr-FR"/>
              <a:pPr/>
              <a:t>1</a:t>
            </a:fld>
            <a:endParaRPr lang="fr-FR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179388" y="333375"/>
            <a:ext cx="8893175" cy="6133526"/>
          </a:xfrm>
          <a:prstGeom prst="rect">
            <a:avLst/>
          </a:prstGeom>
          <a:solidFill>
            <a:srgbClr val="FFFF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9770" name="Line 74"/>
          <p:cNvSpPr>
            <a:spLocks noChangeShapeType="1"/>
          </p:cNvSpPr>
          <p:nvPr/>
        </p:nvSpPr>
        <p:spPr bwMode="auto">
          <a:xfrm>
            <a:off x="5364163" y="1303338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69" name="Text Box 73"/>
          <p:cNvSpPr txBox="1">
            <a:spLocks noChangeArrowheads="1"/>
          </p:cNvSpPr>
          <p:nvPr/>
        </p:nvSpPr>
        <p:spPr bwMode="auto">
          <a:xfrm>
            <a:off x="6118043" y="1080036"/>
            <a:ext cx="1373552" cy="46750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>
                <a:solidFill>
                  <a:srgbClr val="003300"/>
                </a:solidFill>
                <a:latin typeface="Times New Roman" charset="0"/>
              </a:rPr>
              <a:t>Hyperhydratation intracellulaire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427538" y="476250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06414" y="2913293"/>
            <a:ext cx="2470352" cy="218846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Insuffisance cardiaque congestive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95288" y="6446838"/>
            <a:ext cx="7056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Source : http://www.nephrohus.org/s/spip.php?article58#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06413" y="3273621"/>
            <a:ext cx="1669475" cy="220467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Cirrhose décompensée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04826" y="4002318"/>
            <a:ext cx="1670948" cy="218846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Syndrome néphrotique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06413" y="4373697"/>
            <a:ext cx="2137635" cy="218845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Insuffisance rénale terminale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889750" y="3511550"/>
            <a:ext cx="1714500" cy="2047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>
                <a:latin typeface="Times New Roman" charset="0"/>
              </a:rPr>
              <a:t> Diarrhées, vomissements</a:t>
            </a: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3421063" y="2926909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3421063" y="4613275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3421063" y="5334000"/>
            <a:ext cx="14446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3419475" y="2362200"/>
            <a:ext cx="1588" cy="3790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339584" y="2148289"/>
            <a:ext cx="2609296" cy="27542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3300"/>
                </a:solidFill>
                <a:latin typeface="Times New Roman" charset="0"/>
              </a:rPr>
              <a:t>Secteur extracellulaire normal</a:t>
            </a:r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361950" y="3017838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68300" y="4100513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361950" y="4486180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361950" y="2330450"/>
            <a:ext cx="0" cy="215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285480" y="2149877"/>
            <a:ext cx="2816766" cy="27542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3300"/>
                </a:solidFill>
                <a:latin typeface="Times New Roman" charset="0"/>
              </a:rPr>
              <a:t>Hyperhydratation extracellulaire</a:t>
            </a: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361950" y="3746500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361950" y="338772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6727825" y="3429000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6732588" y="5068888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732588" y="5886355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6704013" y="2362200"/>
            <a:ext cx="28575" cy="3527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727825" y="3959225"/>
            <a:ext cx="1444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6732588" y="4506913"/>
            <a:ext cx="14446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292334" y="2148289"/>
            <a:ext cx="2609296" cy="275422"/>
          </a:xfrm>
          <a:prstGeom prst="rect">
            <a:avLst/>
          </a:prstGeom>
          <a:gradFill rotWithShape="1">
            <a:gsLst>
              <a:gs pos="0">
                <a:srgbClr val="E9FFE9"/>
              </a:gs>
              <a:gs pos="100000">
                <a:srgbClr val="98F658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>
                <a:solidFill>
                  <a:srgbClr val="003300"/>
                </a:solidFill>
                <a:latin typeface="Times New Roman" charset="0"/>
              </a:rPr>
              <a:t>Déshydratation extracellulaire</a:t>
            </a:r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5003800" y="1341438"/>
            <a:ext cx="2520950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 flipH="1">
            <a:off x="1476375" y="1341438"/>
            <a:ext cx="23034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179388" y="44450"/>
            <a:ext cx="8891587" cy="4667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>
                <a:latin typeface="Times New Roman" charset="0"/>
              </a:rPr>
              <a:t>Hyponatrémie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1204150" y="583895"/>
            <a:ext cx="6441557" cy="38088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 anchor="ctr">
            <a:spAutoFit/>
          </a:bodyPr>
          <a:lstStyle/>
          <a:p>
            <a:pPr marL="36000">
              <a:lnSpc>
                <a:spcPts val="1400"/>
              </a:lnSpc>
              <a:spcBef>
                <a:spcPts val="600"/>
              </a:spcBef>
            </a:pPr>
            <a:r>
              <a:rPr lang="fr-FR" sz="1400" dirty="0">
                <a:latin typeface="Times New Roman" charset="0"/>
              </a:rPr>
              <a:t>Eliminer les «fausses» hyponatrémie : </a:t>
            </a:r>
            <a:r>
              <a:rPr lang="fr-FR" sz="1400" dirty="0" err="1">
                <a:latin typeface="Times New Roman" charset="0"/>
              </a:rPr>
              <a:t>isoosmolaire</a:t>
            </a:r>
            <a:r>
              <a:rPr lang="fr-FR" sz="1400" dirty="0">
                <a:latin typeface="Times New Roman" charset="0"/>
              </a:rPr>
              <a:t> </a:t>
            </a:r>
            <a:r>
              <a:rPr lang="fr-FR" sz="1200" dirty="0">
                <a:latin typeface="Times New Roman" charset="0"/>
              </a:rPr>
              <a:t>(hyperlipidémie </a:t>
            </a:r>
            <a:r>
              <a:rPr lang="fr-FR" sz="1100" dirty="0">
                <a:latin typeface="Times New Roman" charset="0"/>
              </a:rPr>
              <a:t>(lactescent)</a:t>
            </a:r>
            <a:r>
              <a:rPr lang="fr-FR" sz="1200" dirty="0">
                <a:latin typeface="Times New Roman" charset="0"/>
              </a:rPr>
              <a:t>, </a:t>
            </a:r>
            <a:r>
              <a:rPr lang="fr-FR" sz="1200" dirty="0" err="1">
                <a:latin typeface="Times New Roman" charset="0"/>
              </a:rPr>
              <a:t>hyperprotidémie</a:t>
            </a:r>
            <a:r>
              <a:rPr lang="fr-FR" sz="1200" dirty="0">
                <a:latin typeface="Times New Roman" charset="0"/>
              </a:rPr>
              <a:t>)</a:t>
            </a:r>
            <a:r>
              <a:rPr lang="fr-FR" sz="1400" dirty="0">
                <a:latin typeface="Times New Roman" charset="0"/>
              </a:rPr>
              <a:t>, </a:t>
            </a:r>
            <a:r>
              <a:rPr lang="fr-FR" sz="1400" dirty="0" err="1">
                <a:latin typeface="Times New Roman" charset="0"/>
              </a:rPr>
              <a:t>hyperosmolaire</a:t>
            </a:r>
            <a:r>
              <a:rPr lang="fr-FR" sz="1400" dirty="0">
                <a:latin typeface="Times New Roman" charset="0"/>
              </a:rPr>
              <a:t> </a:t>
            </a:r>
            <a:r>
              <a:rPr lang="fr-FR" sz="1200" dirty="0">
                <a:latin typeface="Times New Roman" charset="0"/>
              </a:rPr>
              <a:t>(hyperglycémie, hyperazotémie d’apparition brutale, mannitol …)</a:t>
            </a:r>
          </a:p>
        </p:txBody>
      </p:sp>
      <p:sp>
        <p:nvSpPr>
          <p:cNvPr id="29744" name="Oval 48"/>
          <p:cNvSpPr>
            <a:spLocks noChangeArrowheads="1"/>
          </p:cNvSpPr>
          <p:nvPr/>
        </p:nvSpPr>
        <p:spPr bwMode="auto">
          <a:xfrm>
            <a:off x="722314" y="2395538"/>
            <a:ext cx="1602246" cy="287337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1200" dirty="0">
                <a:solidFill>
                  <a:srgbClr val="420042"/>
                </a:solidFill>
                <a:latin typeface="Times New Roman" charset="0"/>
              </a:rPr>
              <a:t>Syndrome œdémateux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6877050" y="5186363"/>
            <a:ext cx="1528820" cy="3911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Diurétique thiazidique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</a:t>
            </a:r>
            <a:r>
              <a:rPr lang="fr-FR" sz="1200" dirty="0" err="1">
                <a:latin typeface="Times New Roman" charset="0"/>
              </a:rPr>
              <a:t>Uropathie</a:t>
            </a:r>
            <a:r>
              <a:rPr lang="fr-FR" sz="1200" dirty="0">
                <a:latin typeface="Times New Roman" charset="0"/>
              </a:rPr>
              <a:t> obstructive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5640483" y="1762221"/>
            <a:ext cx="1800225" cy="2047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/>
            <a:r>
              <a:rPr lang="fr-FR" sz="1200">
                <a:latin typeface="Times New Roman" charset="0"/>
              </a:rPr>
              <a:t>Hyponatrémie par déplétion</a:t>
            </a:r>
          </a:p>
        </p:txBody>
      </p:sp>
      <p:sp>
        <p:nvSpPr>
          <p:cNvPr id="29754" name="Text Box 58"/>
          <p:cNvSpPr txBox="1">
            <a:spLocks noChangeArrowheads="1"/>
          </p:cNvSpPr>
          <p:nvPr/>
        </p:nvSpPr>
        <p:spPr bwMode="auto">
          <a:xfrm>
            <a:off x="889096" y="1762221"/>
            <a:ext cx="2460625" cy="2047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/>
            <a:r>
              <a:rPr lang="fr-FR" sz="1200" dirty="0">
                <a:latin typeface="Times New Roman" charset="0"/>
              </a:rPr>
              <a:t>Hyponatrémie par inflation </a:t>
            </a:r>
            <a:r>
              <a:rPr lang="fr-FR" sz="1200" dirty="0" err="1">
                <a:latin typeface="Times New Roman" charset="0"/>
              </a:rPr>
              <a:t>hyrdosodée</a:t>
            </a:r>
            <a:endParaRPr lang="fr-FR" sz="1200" dirty="0">
              <a:latin typeface="Times New Roman" charset="0"/>
            </a:endParaRP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6877050" y="4619625"/>
            <a:ext cx="1295400" cy="2047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r>
              <a:rPr lang="fr-FR" sz="1200">
                <a:latin typeface="Times New Roman" charset="0"/>
              </a:rPr>
              <a:t>Ascite, occlusion …</a:t>
            </a:r>
          </a:p>
        </p:txBody>
      </p:sp>
      <p:sp>
        <p:nvSpPr>
          <p:cNvPr id="29758" name="Text Box 62"/>
          <p:cNvSpPr txBox="1">
            <a:spLocks noChangeArrowheads="1"/>
          </p:cNvSpPr>
          <p:nvPr/>
        </p:nvSpPr>
        <p:spPr bwMode="auto">
          <a:xfrm>
            <a:off x="6877050" y="4076700"/>
            <a:ext cx="792163" cy="2047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r>
              <a:rPr lang="fr-FR" sz="1200">
                <a:latin typeface="Times New Roman" charset="0"/>
              </a:rPr>
              <a:t>Brûlures …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3563938" y="4725988"/>
            <a:ext cx="1228399" cy="3911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r>
              <a:rPr lang="fr-FR" sz="1200" dirty="0">
                <a:latin typeface="Times New Roman" charset="0"/>
              </a:rPr>
              <a:t>- Hypothyroïdie</a:t>
            </a:r>
          </a:p>
          <a:p>
            <a:r>
              <a:rPr lang="fr-FR" sz="1200" dirty="0">
                <a:latin typeface="Times New Roman" charset="0"/>
              </a:rPr>
              <a:t>- </a:t>
            </a:r>
            <a:r>
              <a:rPr lang="fr-FR" sz="1200" dirty="0" err="1">
                <a:latin typeface="Times New Roman" charset="0"/>
              </a:rPr>
              <a:t>Hypocortissisme</a:t>
            </a:r>
            <a:endParaRPr lang="fr-FR" sz="1200" dirty="0">
              <a:latin typeface="Times New Roman" charset="0"/>
            </a:endParaRP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3563938" y="3118996"/>
            <a:ext cx="2847879" cy="126830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0" bIns="10800">
            <a:spAutoFit/>
          </a:bodyPr>
          <a:lstStyle/>
          <a:p>
            <a:pPr>
              <a:buFontTx/>
              <a:buChar char="-"/>
            </a:pPr>
            <a:r>
              <a:rPr lang="fr-FR" sz="1200" u="sng" dirty="0">
                <a:latin typeface="Times New Roman" charset="0"/>
              </a:rPr>
              <a:t>Cancers</a:t>
            </a:r>
            <a:r>
              <a:rPr lang="fr-FR" sz="1200" dirty="0">
                <a:latin typeface="Times New Roman" charset="0"/>
              </a:rPr>
              <a:t> </a:t>
            </a:r>
            <a:r>
              <a:rPr lang="fr-FR" sz="1100" dirty="0">
                <a:latin typeface="Times New Roman" charset="0"/>
              </a:rPr>
              <a:t>(bronchique, pancréas, lymphome …)</a:t>
            </a:r>
          </a:p>
          <a:p>
            <a:pPr>
              <a:buFontTx/>
              <a:buChar char="-"/>
            </a:pPr>
            <a:r>
              <a:rPr lang="fr-FR" sz="1200" u="sng" dirty="0">
                <a:latin typeface="Times New Roman" charset="0"/>
              </a:rPr>
              <a:t>Pathologies pulmonaires</a:t>
            </a:r>
            <a:r>
              <a:rPr lang="fr-FR" sz="1200" dirty="0">
                <a:latin typeface="Times New Roman" charset="0"/>
              </a:rPr>
              <a:t> </a:t>
            </a:r>
            <a:r>
              <a:rPr lang="fr-FR" sz="1100" dirty="0">
                <a:latin typeface="Times New Roman" charset="0"/>
              </a:rPr>
              <a:t>: abcès pulmonaires, pneumonies …</a:t>
            </a:r>
          </a:p>
          <a:p>
            <a:pPr>
              <a:buFontTx/>
              <a:buChar char="-"/>
            </a:pPr>
            <a:r>
              <a:rPr lang="fr-FR" sz="1200" u="sng" dirty="0">
                <a:latin typeface="Times New Roman" charset="0"/>
              </a:rPr>
              <a:t>Maladie du SN</a:t>
            </a:r>
            <a:r>
              <a:rPr lang="fr-FR" sz="1200" dirty="0">
                <a:latin typeface="Times New Roman" charset="0"/>
              </a:rPr>
              <a:t> </a:t>
            </a:r>
            <a:r>
              <a:rPr lang="fr-FR" sz="1100" dirty="0">
                <a:latin typeface="Times New Roman" charset="0"/>
              </a:rPr>
              <a:t>: encéphalites, méningites, LED…</a:t>
            </a:r>
          </a:p>
          <a:p>
            <a:pPr>
              <a:buFontTx/>
              <a:buChar char="-"/>
            </a:pPr>
            <a:r>
              <a:rPr lang="fr-FR" sz="1200" u="sng" dirty="0">
                <a:latin typeface="Times New Roman" charset="0"/>
              </a:rPr>
              <a:t>Iatrogène </a:t>
            </a:r>
            <a:r>
              <a:rPr lang="fr-FR" sz="1200" dirty="0">
                <a:latin typeface="Times New Roman" charset="0"/>
              </a:rPr>
              <a:t>: </a:t>
            </a:r>
            <a:r>
              <a:rPr lang="fr-FR" sz="1100" dirty="0">
                <a:latin typeface="Times New Roman" charset="0"/>
              </a:rPr>
              <a:t>vincristine, </a:t>
            </a:r>
            <a:r>
              <a:rPr lang="fr-FR" sz="1100" dirty="0" err="1">
                <a:latin typeface="Times New Roman" charset="0"/>
              </a:rPr>
              <a:t>cyclophosphamide</a:t>
            </a:r>
            <a:r>
              <a:rPr lang="fr-FR" sz="1100" dirty="0">
                <a:latin typeface="Times New Roman" charset="0"/>
              </a:rPr>
              <a:t>, </a:t>
            </a:r>
            <a:r>
              <a:rPr lang="fr-FR" sz="1100" dirty="0" err="1">
                <a:latin typeface="Times New Roman" charset="0"/>
              </a:rPr>
              <a:t>carbamazépine</a:t>
            </a:r>
            <a:r>
              <a:rPr lang="fr-FR" sz="1100" dirty="0">
                <a:latin typeface="Times New Roman" charset="0"/>
              </a:rPr>
              <a:t>, antidépresseurs …</a:t>
            </a:r>
          </a:p>
        </p:txBody>
      </p:sp>
      <p:sp>
        <p:nvSpPr>
          <p:cNvPr id="29762" name="Text Box 66"/>
          <p:cNvSpPr txBox="1">
            <a:spLocks noChangeArrowheads="1"/>
          </p:cNvSpPr>
          <p:nvPr/>
        </p:nvSpPr>
        <p:spPr bwMode="auto">
          <a:xfrm>
            <a:off x="3563937" y="5445125"/>
            <a:ext cx="1558905" cy="3911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Potomanie</a:t>
            </a:r>
          </a:p>
          <a:p>
            <a:pPr>
              <a:buFontTx/>
              <a:buChar char="-"/>
            </a:pPr>
            <a:r>
              <a:rPr lang="fr-FR" sz="1200" dirty="0">
                <a:latin typeface="Times New Roman" charset="0"/>
              </a:rPr>
              <a:t> Perfusion hypotonique</a:t>
            </a:r>
          </a:p>
        </p:txBody>
      </p:sp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506413" y="3640333"/>
            <a:ext cx="1669475" cy="220467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Insuffisance hépatique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7427912" y="1109281"/>
            <a:ext cx="1484733" cy="686469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9764" name="Text Box 68"/>
          <p:cNvSpPr txBox="1">
            <a:spLocks noChangeArrowheads="1"/>
          </p:cNvSpPr>
          <p:nvPr/>
        </p:nvSpPr>
        <p:spPr bwMode="auto">
          <a:xfrm>
            <a:off x="7374414" y="1167732"/>
            <a:ext cx="1582299" cy="6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80000"/>
              </a:lnSpc>
              <a:buFontTx/>
              <a:buChar char="-"/>
            </a:pPr>
            <a:r>
              <a:rPr lang="fr-FR" sz="1200" dirty="0" smtClean="0">
                <a:solidFill>
                  <a:srgbClr val="420042"/>
                </a:solidFill>
                <a:latin typeface="Times New Roman" charset="0"/>
              </a:rPr>
              <a:t> Dégoût de l’eau, nausées</a:t>
            </a:r>
            <a:r>
              <a:rPr lang="fr-FR" sz="1200" dirty="0">
                <a:solidFill>
                  <a:srgbClr val="420042"/>
                </a:solidFill>
                <a:latin typeface="Times New Roman" charset="0"/>
              </a:rPr>
              <a:t>, </a:t>
            </a:r>
            <a:r>
              <a:rPr lang="fr-FR" sz="1200" dirty="0" smtClean="0">
                <a:solidFill>
                  <a:srgbClr val="420042"/>
                </a:solidFill>
                <a:latin typeface="Times New Roman" charset="0"/>
              </a:rPr>
              <a:t>vomissements</a:t>
            </a:r>
            <a:endParaRPr lang="fr-FR" sz="1200" dirty="0">
              <a:solidFill>
                <a:srgbClr val="420042"/>
              </a:solidFill>
              <a:latin typeface="Times New Roman" charset="0"/>
            </a:endParaRPr>
          </a:p>
          <a:p>
            <a:pPr algn="ctr">
              <a:lnSpc>
                <a:spcPct val="80000"/>
              </a:lnSpc>
              <a:buFontTx/>
              <a:buChar char="-"/>
            </a:pPr>
            <a:r>
              <a:rPr lang="fr-FR" sz="1200" dirty="0">
                <a:solidFill>
                  <a:srgbClr val="420042"/>
                </a:solidFill>
                <a:latin typeface="Times New Roman" charset="0"/>
              </a:rPr>
              <a:t>Céphalées, confusion, convulsion …</a:t>
            </a:r>
          </a:p>
        </p:txBody>
      </p:sp>
      <p:sp>
        <p:nvSpPr>
          <p:cNvPr id="29768" name="Line 72"/>
          <p:cNvSpPr>
            <a:spLocks noChangeShapeType="1"/>
          </p:cNvSpPr>
          <p:nvPr/>
        </p:nvSpPr>
        <p:spPr bwMode="auto">
          <a:xfrm>
            <a:off x="4427538" y="1341438"/>
            <a:ext cx="0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6455884" y="2379642"/>
            <a:ext cx="2335576" cy="583895"/>
          </a:xfrm>
          <a:prstGeom prst="ellipse">
            <a:avLst/>
          </a:prstGeom>
          <a:gradFill rotWithShape="1">
            <a:gsLst>
              <a:gs pos="0">
                <a:srgbClr val="EEDDFF"/>
              </a:gs>
              <a:gs pos="100000">
                <a:srgbClr val="CC66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29766" name="Text Box 70"/>
          <p:cNvSpPr txBox="1">
            <a:spLocks noChangeArrowheads="1"/>
          </p:cNvSpPr>
          <p:nvPr/>
        </p:nvSpPr>
        <p:spPr bwMode="auto">
          <a:xfrm>
            <a:off x="6510973" y="2396111"/>
            <a:ext cx="2203372" cy="5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/>
            <a:r>
              <a:rPr lang="fr-FR" sz="1200" dirty="0">
                <a:solidFill>
                  <a:srgbClr val="420042"/>
                </a:solidFill>
                <a:latin typeface="Times New Roman" charset="0"/>
              </a:rPr>
              <a:t>Persistance du pli cutané, hypotonie des globes oculaires, hypotension artérielle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3552921" y="1762221"/>
            <a:ext cx="1727200" cy="2047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66CCFF">
                  <a:alpha val="5000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/>
            <a:r>
              <a:rPr lang="fr-FR" sz="1200" dirty="0">
                <a:latin typeface="Times New Roman" charset="0"/>
              </a:rPr>
              <a:t>Hyponatrémie par dilution</a:t>
            </a:r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>
            <a:off x="3419475" y="6151563"/>
            <a:ext cx="1444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563938" y="4510088"/>
            <a:ext cx="1380489" cy="214312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Endocrinopathie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889750" y="3309938"/>
            <a:ext cx="1323975" cy="214312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Pertes digestives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877050" y="3860800"/>
            <a:ext cx="1252538" cy="214313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Pertes cutanées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884988" y="4403725"/>
            <a:ext cx="1108075" cy="214313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3ème secteur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878638" y="4970463"/>
            <a:ext cx="1108075" cy="214312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Pertes rénales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877050" y="5664200"/>
            <a:ext cx="1511300" cy="406400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Déficit en minéralocorticoïde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3563938" y="5229225"/>
            <a:ext cx="1999276" cy="214313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Apports hydriques massifs 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3563937" y="5949950"/>
            <a:ext cx="1250433" cy="409609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- Post-opératoire</a:t>
            </a:r>
          </a:p>
          <a:p>
            <a:pPr>
              <a:lnSpc>
                <a:spcPct val="90000"/>
              </a:lnSpc>
            </a:pPr>
            <a:r>
              <a:rPr lang="fr-FR" sz="1400">
                <a:solidFill>
                  <a:srgbClr val="000066"/>
                </a:solidFill>
                <a:latin typeface="Times New Roman" charset="0"/>
              </a:rPr>
              <a:t>- Stress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3106757" y="1196975"/>
            <a:ext cx="2641562" cy="243410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>
                <a:solidFill>
                  <a:srgbClr val="000066"/>
                </a:solidFill>
                <a:latin typeface="Times New Roman" charset="0"/>
              </a:rPr>
              <a:t>Hyponatrémie hypo-</a:t>
            </a:r>
            <a:r>
              <a:rPr lang="fr-FR" sz="1600" dirty="0" err="1">
                <a:solidFill>
                  <a:srgbClr val="000066"/>
                </a:solidFill>
                <a:latin typeface="Times New Roman" charset="0"/>
              </a:rPr>
              <a:t>osmolaire</a:t>
            </a:r>
            <a:endParaRPr lang="fr-FR" sz="16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565525" y="2736409"/>
            <a:ext cx="1722571" cy="406400"/>
          </a:xfrm>
          <a:prstGeom prst="rect">
            <a:avLst/>
          </a:prstGeom>
          <a:gradFill rotWithShape="1">
            <a:gsLst>
              <a:gs pos="0">
                <a:srgbClr val="DDFFFF"/>
              </a:gs>
              <a:gs pos="100000">
                <a:srgbClr val="25C6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400" dirty="0">
                <a:solidFill>
                  <a:srgbClr val="000066"/>
                </a:solidFill>
                <a:latin typeface="Times New Roman" charset="0"/>
              </a:rPr>
              <a:t>SIADH : Syndrome de Schwartz-</a:t>
            </a:r>
            <a:r>
              <a:rPr lang="fr-FR" sz="1400" dirty="0" err="1">
                <a:solidFill>
                  <a:srgbClr val="000066"/>
                </a:solidFill>
                <a:latin typeface="Times New Roman" charset="0"/>
              </a:rPr>
              <a:t>Bartter</a:t>
            </a:r>
            <a:endParaRPr lang="fr-FR" sz="1400" dirty="0">
              <a:solidFill>
                <a:srgbClr val="000066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179</Words>
  <Application>Microsoft PowerPoint</Application>
  <PresentationFormat>Affichage à l'écran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2008-07-22T08:55:40Z</dcterms:modified>
</cp:coreProperties>
</file>