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88" y="338138"/>
            <a:ext cx="8893175" cy="5538787"/>
          </a:xfrm>
          <a:prstGeom prst="rect">
            <a:avLst/>
          </a:prstGeom>
          <a:solidFill>
            <a:srgbClr val="FFFF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sz="2400" b="1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11638" y="620713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750" y="1773238"/>
            <a:ext cx="2663825" cy="2143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dirty="0">
                <a:solidFill>
                  <a:srgbClr val="000066"/>
                </a:solidFill>
                <a:latin typeface="Times New Roman" charset="0"/>
              </a:rPr>
              <a:t>Pertes insensibles non compensées</a:t>
            </a: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539750" y="2133600"/>
            <a:ext cx="1728788" cy="215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Hypodipsie primitive</a:t>
            </a: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539750" y="2706688"/>
            <a:ext cx="2303463" cy="7604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Post traumatique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Tumeurs, granulomes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Idiopathique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Vasculaire, méningite, encéphalite</a:t>
            </a: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539750" y="2492375"/>
            <a:ext cx="1871663" cy="215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Diabète insipide central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538163" y="4799013"/>
            <a:ext cx="2665412" cy="94514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Néphropathie (NIC, drépanocytose)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Métabolique (hypercalcémie ++, hypokaliémie)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Iatrogène (lithium +++, </a:t>
            </a:r>
            <a:r>
              <a:rPr lang="fr-FR" sz="1200" dirty="0" err="1">
                <a:latin typeface="Times New Roman" charset="0"/>
              </a:rPr>
              <a:t>déméclocycline</a:t>
            </a:r>
            <a:r>
              <a:rPr lang="fr-FR" sz="1200" dirty="0">
                <a:latin typeface="Times New Roman" charset="0"/>
              </a:rPr>
              <a:t>, </a:t>
            </a:r>
            <a:r>
              <a:rPr lang="fr-FR" sz="1200" dirty="0" err="1">
                <a:latin typeface="Times New Roman" charset="0"/>
              </a:rPr>
              <a:t>foscarnet</a:t>
            </a:r>
            <a:r>
              <a:rPr lang="fr-FR" sz="1200" dirty="0">
                <a:latin typeface="Times New Roman" charset="0"/>
              </a:rPr>
              <a:t>, </a:t>
            </a:r>
            <a:r>
              <a:rPr lang="fr-FR" sz="1200" dirty="0" err="1">
                <a:latin typeface="Times New Roman" charset="0"/>
              </a:rPr>
              <a:t>amphotéricine</a:t>
            </a:r>
            <a:r>
              <a:rPr lang="fr-FR" sz="1200" dirty="0">
                <a:latin typeface="Times New Roman" charset="0"/>
              </a:rPr>
              <a:t> B …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539750" y="4048125"/>
            <a:ext cx="1511300" cy="3911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Autosomique lié à l’X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Récessif</a:t>
            </a:r>
          </a:p>
        </p:txBody>
      </p: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6919913" y="1798638"/>
            <a:ext cx="1728787" cy="40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Bicarbonate de sodium hypertonique</a:t>
            </a:r>
          </a:p>
        </p:txBody>
      </p:sp>
      <p:sp>
        <p:nvSpPr>
          <p:cNvPr id="18" name="Text Box 60"/>
          <p:cNvSpPr txBox="1">
            <a:spLocks noChangeArrowheads="1"/>
          </p:cNvSpPr>
          <p:nvPr/>
        </p:nvSpPr>
        <p:spPr bwMode="auto">
          <a:xfrm>
            <a:off x="6919913" y="2422525"/>
            <a:ext cx="2017712" cy="40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Alimentation parentérale hypertonique</a:t>
            </a:r>
          </a:p>
        </p:txBody>
      </p:sp>
      <p:sp>
        <p:nvSpPr>
          <p:cNvPr id="19" name="Text Box 61"/>
          <p:cNvSpPr txBox="1">
            <a:spLocks noChangeArrowheads="1"/>
          </p:cNvSpPr>
          <p:nvPr/>
        </p:nvSpPr>
        <p:spPr bwMode="auto">
          <a:xfrm>
            <a:off x="6919913" y="3040063"/>
            <a:ext cx="1828800" cy="2143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Ingestion d’eau de mer</a:t>
            </a: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6919913" y="3530600"/>
            <a:ext cx="1828800" cy="21431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Émétiques riches en sel</a:t>
            </a:r>
          </a:p>
        </p:txBody>
      </p:sp>
      <p:sp>
        <p:nvSpPr>
          <p:cNvPr id="21" name="Text Box 63"/>
          <p:cNvSpPr txBox="1">
            <a:spLocks noChangeArrowheads="1"/>
          </p:cNvSpPr>
          <p:nvPr/>
        </p:nvSpPr>
        <p:spPr bwMode="auto">
          <a:xfrm>
            <a:off x="6919913" y="3933825"/>
            <a:ext cx="1325562" cy="40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Lavements salés hypertoniques</a:t>
            </a:r>
          </a:p>
        </p:txBody>
      </p: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3709988" y="1990725"/>
            <a:ext cx="2735262" cy="7604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Diurétiques de l’anse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Diurétiques osmotiques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Levée d’obstacle urinaire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Reprise de diurèse après nécrose tubulaire</a:t>
            </a:r>
          </a:p>
        </p:txBody>
      </p:sp>
      <p:sp>
        <p:nvSpPr>
          <p:cNvPr id="23" name="Text Box 66"/>
          <p:cNvSpPr txBox="1">
            <a:spLocks noChangeArrowheads="1"/>
          </p:cNvSpPr>
          <p:nvPr/>
        </p:nvSpPr>
        <p:spPr bwMode="auto">
          <a:xfrm>
            <a:off x="3709988" y="3141663"/>
            <a:ext cx="2806700" cy="94514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Vomissements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Aspirations gastriques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Fistules digestives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Diarrhées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Agents cathartiques osmotiques (lactulose)</a:t>
            </a:r>
          </a:p>
        </p:txBody>
      </p:sp>
      <p:sp>
        <p:nvSpPr>
          <p:cNvPr id="24" name="Text Box 67"/>
          <p:cNvSpPr txBox="1">
            <a:spLocks noChangeArrowheads="1"/>
          </p:cNvSpPr>
          <p:nvPr/>
        </p:nvSpPr>
        <p:spPr bwMode="auto">
          <a:xfrm>
            <a:off x="3709988" y="4510088"/>
            <a:ext cx="1438275" cy="3911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Brûlures étendues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Sudations excessives</a:t>
            </a:r>
          </a:p>
        </p:txBody>
      </p:sp>
      <p:sp>
        <p:nvSpPr>
          <p:cNvPr id="25" name="Line 68"/>
          <p:cNvSpPr>
            <a:spLocks noChangeShapeType="1"/>
          </p:cNvSpPr>
          <p:nvPr/>
        </p:nvSpPr>
        <p:spPr bwMode="auto">
          <a:xfrm>
            <a:off x="3565525" y="1876425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" name="Line 69"/>
          <p:cNvSpPr>
            <a:spLocks noChangeShapeType="1"/>
          </p:cNvSpPr>
          <p:nvPr/>
        </p:nvSpPr>
        <p:spPr bwMode="auto">
          <a:xfrm>
            <a:off x="3565525" y="3028950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>
            <a:off x="3565525" y="4397375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" name="Line 72"/>
          <p:cNvSpPr>
            <a:spLocks noChangeShapeType="1"/>
          </p:cNvSpPr>
          <p:nvPr/>
        </p:nvSpPr>
        <p:spPr bwMode="auto">
          <a:xfrm>
            <a:off x="3565525" y="1312863"/>
            <a:ext cx="0" cy="309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421063" y="1196975"/>
            <a:ext cx="1800225" cy="266700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3300"/>
                </a:solidFill>
                <a:latin typeface="Times New Roman" charset="0"/>
              </a:rPr>
              <a:t>Pertes hypotoniques</a:t>
            </a:r>
          </a:p>
        </p:txBody>
      </p:sp>
      <p:sp>
        <p:nvSpPr>
          <p:cNvPr id="30" name="Line 75"/>
          <p:cNvSpPr>
            <a:spLocks noChangeShapeType="1"/>
          </p:cNvSpPr>
          <p:nvPr/>
        </p:nvSpPr>
        <p:spPr bwMode="auto">
          <a:xfrm>
            <a:off x="395288" y="1873250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1" name="Line 76"/>
          <p:cNvSpPr>
            <a:spLocks noChangeShapeType="1"/>
          </p:cNvSpPr>
          <p:nvPr/>
        </p:nvSpPr>
        <p:spPr bwMode="auto">
          <a:xfrm>
            <a:off x="393687" y="3844925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2" name="Line 77"/>
          <p:cNvSpPr>
            <a:spLocks noChangeShapeType="1"/>
          </p:cNvSpPr>
          <p:nvPr/>
        </p:nvSpPr>
        <p:spPr bwMode="auto">
          <a:xfrm>
            <a:off x="395288" y="4676775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>
            <a:off x="395288" y="1284288"/>
            <a:ext cx="0" cy="3408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252413" y="1196975"/>
            <a:ext cx="1511300" cy="266700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3300"/>
                </a:solidFill>
                <a:latin typeface="Times New Roman" charset="0"/>
              </a:rPr>
              <a:t>Perte d’eau pure</a:t>
            </a:r>
          </a:p>
        </p:txBody>
      </p:sp>
      <p:sp>
        <p:nvSpPr>
          <p:cNvPr id="35" name="Line 79"/>
          <p:cNvSpPr>
            <a:spLocks noChangeShapeType="1"/>
          </p:cNvSpPr>
          <p:nvPr/>
        </p:nvSpPr>
        <p:spPr bwMode="auto">
          <a:xfrm>
            <a:off x="395288" y="2589213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395288" y="2243138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7" name="Line 83"/>
          <p:cNvSpPr>
            <a:spLocks noChangeShapeType="1"/>
          </p:cNvSpPr>
          <p:nvPr/>
        </p:nvSpPr>
        <p:spPr bwMode="auto">
          <a:xfrm>
            <a:off x="6767513" y="2016125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8" name="Line 84"/>
          <p:cNvSpPr>
            <a:spLocks noChangeShapeType="1"/>
          </p:cNvSpPr>
          <p:nvPr/>
        </p:nvSpPr>
        <p:spPr bwMode="auto">
          <a:xfrm>
            <a:off x="6773863" y="3643313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9" name="Line 85"/>
          <p:cNvSpPr>
            <a:spLocks noChangeShapeType="1"/>
          </p:cNvSpPr>
          <p:nvPr/>
        </p:nvSpPr>
        <p:spPr bwMode="auto">
          <a:xfrm>
            <a:off x="6775450" y="4149725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 flipH="1">
            <a:off x="6761163" y="1422400"/>
            <a:ext cx="0" cy="273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1" name="Line 87"/>
          <p:cNvSpPr>
            <a:spLocks noChangeShapeType="1"/>
          </p:cNvSpPr>
          <p:nvPr/>
        </p:nvSpPr>
        <p:spPr bwMode="auto">
          <a:xfrm>
            <a:off x="6767513" y="2635250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2" name="Line 88"/>
          <p:cNvSpPr>
            <a:spLocks noChangeShapeType="1"/>
          </p:cNvSpPr>
          <p:nvPr/>
        </p:nvSpPr>
        <p:spPr bwMode="auto">
          <a:xfrm>
            <a:off x="6767513" y="3141663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6229350" y="1196975"/>
            <a:ext cx="2735263" cy="266700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3300"/>
                </a:solidFill>
                <a:latin typeface="Times New Roman" charset="0"/>
              </a:rPr>
              <a:t>Surcharge sodée hypertonique</a:t>
            </a:r>
          </a:p>
        </p:txBody>
      </p:sp>
      <p:sp>
        <p:nvSpPr>
          <p:cNvPr id="44" name="Line 89"/>
          <p:cNvSpPr>
            <a:spLocks noChangeShapeType="1"/>
          </p:cNvSpPr>
          <p:nvPr/>
        </p:nvSpPr>
        <p:spPr bwMode="auto">
          <a:xfrm>
            <a:off x="5651500" y="620713"/>
            <a:ext cx="194468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5" name="Line 90"/>
          <p:cNvSpPr>
            <a:spLocks noChangeShapeType="1"/>
          </p:cNvSpPr>
          <p:nvPr/>
        </p:nvSpPr>
        <p:spPr bwMode="auto">
          <a:xfrm flipH="1">
            <a:off x="971550" y="620713"/>
            <a:ext cx="216058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179388" y="192088"/>
            <a:ext cx="8891587" cy="4667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>
                <a:latin typeface="Times New Roman" charset="0"/>
              </a:rPr>
              <a:t>Hypernatrémie</a:t>
            </a: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538163" y="3643313"/>
            <a:ext cx="2449512" cy="40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Diabète insipide néphrogénique héréditaire</a:t>
            </a: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538163" y="4583113"/>
            <a:ext cx="3025775" cy="2143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Diabète insipide néphrogénique acquis</a:t>
            </a: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3709988" y="1773238"/>
            <a:ext cx="1222375" cy="2143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Pertes rénales</a:t>
            </a: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3709988" y="2924175"/>
            <a:ext cx="1366837" cy="21431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dirty="0">
                <a:solidFill>
                  <a:srgbClr val="000066"/>
                </a:solidFill>
                <a:latin typeface="Times New Roman" charset="0"/>
              </a:rPr>
              <a:t>Pertes digestives</a:t>
            </a:r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3709988" y="4295775"/>
            <a:ext cx="1296987" cy="21431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dirty="0">
                <a:solidFill>
                  <a:srgbClr val="000066"/>
                </a:solidFill>
                <a:latin typeface="Times New Roman" charset="0"/>
              </a:rPr>
              <a:t>Pertes cutanées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139</Words>
  <Application>Microsoft PowerPoint</Application>
  <PresentationFormat>Affichage à l'écran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2008-07-22T08:54:53Z</dcterms:modified>
</cp:coreProperties>
</file>